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86" r:id="rId2"/>
  </p:sldMasterIdLst>
  <p:notesMasterIdLst>
    <p:notesMasterId r:id="rId17"/>
  </p:notesMasterIdLst>
  <p:sldIdLst>
    <p:sldId id="295" r:id="rId3"/>
    <p:sldId id="2147471598" r:id="rId4"/>
    <p:sldId id="2147471599" r:id="rId5"/>
    <p:sldId id="2147471601" r:id="rId6"/>
    <p:sldId id="2147471610" r:id="rId7"/>
    <p:sldId id="2147471602" r:id="rId8"/>
    <p:sldId id="2147471596" r:id="rId9"/>
    <p:sldId id="2147471603" r:id="rId10"/>
    <p:sldId id="2147471605" r:id="rId11"/>
    <p:sldId id="2147471606" r:id="rId12"/>
    <p:sldId id="2147471607" r:id="rId13"/>
    <p:sldId id="2147471608" r:id="rId14"/>
    <p:sldId id="2147471609" r:id="rId15"/>
    <p:sldId id="291" r:id="rId16"/>
  </p:sldIdLst>
  <p:sldSz cx="12192000" cy="6858000"/>
  <p:notesSz cx="12192000" cy="6858000"/>
  <p:defaultTextStyle>
    <a:defPPr>
      <a:defRPr lang="es-ES"/>
    </a:defPPr>
    <a:lvl1pPr marL="0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0661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81322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71983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62644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53305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43966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34627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25288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666699"/>
    <a:srgbClr val="AFABAB"/>
    <a:srgbClr val="FFA100"/>
    <a:srgbClr val="00A494"/>
    <a:srgbClr val="CA005D"/>
    <a:srgbClr val="ABA097"/>
    <a:srgbClr val="003366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>
      <p:cViewPr varScale="1">
        <p:scale>
          <a:sx n="62" d="100"/>
          <a:sy n="62" d="100"/>
        </p:scale>
        <p:origin x="6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99AB0-F52D-4A60-9ADC-7F247D901993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3B0585E-3691-4038-8964-AA3CACAA9E6C}">
      <dgm:prSet phldrT="[Texto]" custT="1"/>
      <dgm:spPr>
        <a:xfrm>
          <a:off x="3550455" y="355449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  y BP Ceas</a:t>
          </a:r>
          <a:endParaRPr lang="es-PE" sz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5D0BCBBA-2F9E-4E8A-B56C-03C4838AB8E5}" type="parTrans" cxnId="{C3974B3D-7F37-49FA-87E0-2798CE775CFA}">
      <dgm:prSet/>
      <dgm:spPr/>
      <dgm:t>
        <a:bodyPr/>
        <a:lstStyle/>
        <a:p>
          <a:endParaRPr lang="es-PE" sz="1400"/>
        </a:p>
      </dgm:t>
    </dgm:pt>
    <dgm:pt modelId="{4E4542E7-FFDA-4286-8270-35F481C2C72C}" type="sibTrans" cxnId="{C3974B3D-7F37-49FA-87E0-2798CE775CFA}">
      <dgm:prSet/>
      <dgm:spPr/>
      <dgm:t>
        <a:bodyPr/>
        <a:lstStyle/>
        <a:p>
          <a:endParaRPr lang="es-PE" sz="1400"/>
        </a:p>
      </dgm:t>
    </dgm:pt>
    <dgm:pt modelId="{98D15E8B-C47C-4934-A577-8E430F7F3896}">
      <dgm:prSet phldrT="[Texto]" custT="1"/>
      <dgm:spPr>
        <a:xfrm>
          <a:off x="732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Compensaciones, Nomina y </a:t>
          </a:r>
          <a:r>
            <a:rPr lang="es-ES" sz="13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Adm</a:t>
          </a: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Personal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D4758A0B-8C2C-4FF1-8DDF-C3F4BBCA540C}" type="parTrans" cxnId="{BE350B1C-5029-4B90-82A5-527CE4D51C84}">
      <dgm:prSet/>
      <dgm:spPr>
        <a:xfrm>
          <a:off x="734145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3549723" y="0"/>
              </a:moveTo>
              <a:lnTo>
                <a:pt x="3549723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07C26FF1-2DE6-4267-A6CE-F9578B2C9966}" type="sibTrans" cxnId="{BE350B1C-5029-4B90-82A5-527CE4D51C84}">
      <dgm:prSet/>
      <dgm:spPr/>
      <dgm:t>
        <a:bodyPr/>
        <a:lstStyle/>
        <a:p>
          <a:endParaRPr lang="es-PE" sz="1400"/>
        </a:p>
      </dgm:t>
    </dgm:pt>
    <dgm:pt modelId="{308A2B82-2DE7-44FA-B0E4-8757CA1AA8E4}">
      <dgm:prSet phldrT="[Texto]" custT="1"/>
      <dgm:spPr>
        <a:xfrm>
          <a:off x="1775593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Atracción Talento      y </a:t>
          </a:r>
          <a:r>
            <a:rPr lang="es-ES" sz="13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BPs</a:t>
          </a: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Ceas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8E73E2A5-70C0-4638-A644-124025B9F6F4}" type="parTrans" cxnId="{8BC23851-37A5-4C40-9571-66AC683BC303}">
      <dgm:prSet/>
      <dgm:spPr>
        <a:xfrm>
          <a:off x="2509007" y="1088863"/>
          <a:ext cx="1774861" cy="308033"/>
        </a:xfrm>
        <a:custGeom>
          <a:avLst/>
          <a:gdLst/>
          <a:ahLst/>
          <a:cxnLst/>
          <a:rect l="0" t="0" r="0" b="0"/>
          <a:pathLst>
            <a:path>
              <a:moveTo>
                <a:pt x="1774861" y="0"/>
              </a:moveTo>
              <a:lnTo>
                <a:pt x="1774861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63FACC26-A3D7-45C3-A1B4-9B8B5EE31EF0}" type="sibTrans" cxnId="{8BC23851-37A5-4C40-9571-66AC683BC303}">
      <dgm:prSet/>
      <dgm:spPr/>
      <dgm:t>
        <a:bodyPr/>
        <a:lstStyle/>
        <a:p>
          <a:endParaRPr lang="es-PE" sz="1400"/>
        </a:p>
      </dgm:t>
    </dgm:pt>
    <dgm:pt modelId="{333FFB38-1571-4F41-9AD3-65100BA8AD2E}">
      <dgm:prSet phldrT="[Texto]" custT="1"/>
      <dgm:spPr>
        <a:xfrm>
          <a:off x="3550455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Talento  y   Desarrollo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0CADB75F-751D-4CDC-B9F0-50D1434DA07D}" type="parTrans" cxnId="{62D3FA7B-734D-4750-AAA9-DC1557BDD54E}">
      <dgm:prSet/>
      <dgm:spPr>
        <a:xfrm>
          <a:off x="4238149" y="1088863"/>
          <a:ext cx="91440" cy="3080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78083898-7D70-4FD6-91B0-95FBBEB90B48}" type="sibTrans" cxnId="{62D3FA7B-734D-4750-AAA9-DC1557BDD54E}">
      <dgm:prSet/>
      <dgm:spPr/>
      <dgm:t>
        <a:bodyPr/>
        <a:lstStyle/>
        <a:p>
          <a:endParaRPr lang="es-PE" sz="1400"/>
        </a:p>
      </dgm:t>
    </dgm:pt>
    <dgm:pt modelId="{5E1701C9-36FD-49FE-84F5-38E613E4B39E}">
      <dgm:prSet phldrT="[Texto]" custT="1"/>
      <dgm:spPr>
        <a:xfrm>
          <a:off x="5325316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Gestión del Cambio  y  Capacitación </a:t>
          </a:r>
          <a:r>
            <a:rPr lang="es-ES" sz="13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Tec</a:t>
          </a: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.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4F7B9356-FD1B-420C-A0DB-DD7E08A82130}" type="parTrans" cxnId="{25BB7761-ED9D-400D-B35F-AE6535394662}">
      <dgm:prSet/>
      <dgm:spPr>
        <a:xfrm>
          <a:off x="4283869" y="1088863"/>
          <a:ext cx="1774861" cy="30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1774861" y="154016"/>
              </a:lnTo>
              <a:lnTo>
                <a:pt x="1774861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855C5F91-0655-420A-894B-F49AC0CB3E3F}" type="sibTrans" cxnId="{25BB7761-ED9D-400D-B35F-AE6535394662}">
      <dgm:prSet/>
      <dgm:spPr/>
      <dgm:t>
        <a:bodyPr/>
        <a:lstStyle/>
        <a:p>
          <a:endParaRPr lang="es-PE" sz="1400"/>
        </a:p>
      </dgm:t>
    </dgm:pt>
    <dgm:pt modelId="{625927FC-DD9C-4A09-B859-57E27B21CA7C}">
      <dgm:prSet phldrT="[Texto]" custT="1"/>
      <dgm:spPr>
        <a:xfrm>
          <a:off x="7100178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pPr>
            <a:buNone/>
          </a:pPr>
          <a:r>
            <a:rPr lang="es-ES" sz="13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Salud y Seguridad  en el Trabajo</a:t>
          </a:r>
          <a:endParaRPr lang="es-PE" sz="13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C9577426-E63E-4ADD-BAA3-AF56C0D3B0B6}" type="parTrans" cxnId="{153BD8A4-B36B-4B3C-88E8-7A78229E9340}">
      <dgm:prSet/>
      <dgm:spPr>
        <a:xfrm>
          <a:off x="4283869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3549723" y="154016"/>
              </a:lnTo>
              <a:lnTo>
                <a:pt x="3549723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gm:spPr>
      <dgm:t>
        <a:bodyPr/>
        <a:lstStyle/>
        <a:p>
          <a:endParaRPr lang="es-PE" sz="1400"/>
        </a:p>
      </dgm:t>
    </dgm:pt>
    <dgm:pt modelId="{B0DDB9D6-7AA9-44D2-823E-F4EE617A2C16}" type="sibTrans" cxnId="{153BD8A4-B36B-4B3C-88E8-7A78229E9340}">
      <dgm:prSet/>
      <dgm:spPr/>
      <dgm:t>
        <a:bodyPr/>
        <a:lstStyle/>
        <a:p>
          <a:endParaRPr lang="es-PE" sz="1400"/>
        </a:p>
      </dgm:t>
    </dgm:pt>
    <dgm:pt modelId="{A8A4451A-F7C0-4BB8-BB8F-3EF52CA7BD22}" type="pres">
      <dgm:prSet presAssocID="{4CE99AB0-F52D-4A60-9ADC-7F247D9019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BB826A-2F21-4F23-8FB0-07A9FE303EA3}" type="pres">
      <dgm:prSet presAssocID="{13B0585E-3691-4038-8964-AA3CACAA9E6C}" presName="hierRoot1" presStyleCnt="0">
        <dgm:presLayoutVars>
          <dgm:hierBranch val="init"/>
        </dgm:presLayoutVars>
      </dgm:prSet>
      <dgm:spPr/>
    </dgm:pt>
    <dgm:pt modelId="{ECAE5916-8462-40BC-A768-64002CC57878}" type="pres">
      <dgm:prSet presAssocID="{13B0585E-3691-4038-8964-AA3CACAA9E6C}" presName="rootComposite1" presStyleCnt="0"/>
      <dgm:spPr/>
    </dgm:pt>
    <dgm:pt modelId="{6E43D6D5-9426-4A3D-ADCB-84C00E4D3F97}" type="pres">
      <dgm:prSet presAssocID="{13B0585E-3691-4038-8964-AA3CACAA9E6C}" presName="rootText1" presStyleLbl="node0" presStyleIdx="0" presStyleCnt="1">
        <dgm:presLayoutVars>
          <dgm:chPref val="3"/>
        </dgm:presLayoutVars>
      </dgm:prSet>
      <dgm:spPr/>
    </dgm:pt>
    <dgm:pt modelId="{972CC8FF-5238-47E0-9BA7-B2955E83AA3D}" type="pres">
      <dgm:prSet presAssocID="{13B0585E-3691-4038-8964-AA3CACAA9E6C}" presName="rootConnector1" presStyleLbl="node1" presStyleIdx="0" presStyleCnt="0"/>
      <dgm:spPr/>
    </dgm:pt>
    <dgm:pt modelId="{59224342-5C85-4BD6-8112-664FE95CCA38}" type="pres">
      <dgm:prSet presAssocID="{13B0585E-3691-4038-8964-AA3CACAA9E6C}" presName="hierChild2" presStyleCnt="0"/>
      <dgm:spPr/>
    </dgm:pt>
    <dgm:pt modelId="{59CFA607-016C-42DB-80B8-9597CA2F7111}" type="pres">
      <dgm:prSet presAssocID="{D4758A0B-8C2C-4FF1-8DDF-C3F4BBCA540C}" presName="Name37" presStyleLbl="parChTrans1D2" presStyleIdx="0" presStyleCnt="5"/>
      <dgm:spPr/>
    </dgm:pt>
    <dgm:pt modelId="{5171E6AA-E0C1-43CA-B73D-92E7A0FDD760}" type="pres">
      <dgm:prSet presAssocID="{98D15E8B-C47C-4934-A577-8E430F7F3896}" presName="hierRoot2" presStyleCnt="0">
        <dgm:presLayoutVars>
          <dgm:hierBranch val="init"/>
        </dgm:presLayoutVars>
      </dgm:prSet>
      <dgm:spPr/>
    </dgm:pt>
    <dgm:pt modelId="{A94F8592-8010-40AF-8F8F-3BFA9F1E08F0}" type="pres">
      <dgm:prSet presAssocID="{98D15E8B-C47C-4934-A577-8E430F7F3896}" presName="rootComposite" presStyleCnt="0"/>
      <dgm:spPr/>
    </dgm:pt>
    <dgm:pt modelId="{EA82553C-B5CA-4A72-A50E-9BFA9E2649ED}" type="pres">
      <dgm:prSet presAssocID="{98D15E8B-C47C-4934-A577-8E430F7F3896}" presName="rootText" presStyleLbl="node2" presStyleIdx="0" presStyleCnt="5">
        <dgm:presLayoutVars>
          <dgm:chPref val="3"/>
        </dgm:presLayoutVars>
      </dgm:prSet>
      <dgm:spPr/>
    </dgm:pt>
    <dgm:pt modelId="{89971748-ACB8-47C8-86EC-A70872B21ABE}" type="pres">
      <dgm:prSet presAssocID="{98D15E8B-C47C-4934-A577-8E430F7F3896}" presName="rootConnector" presStyleLbl="node2" presStyleIdx="0" presStyleCnt="5"/>
      <dgm:spPr/>
    </dgm:pt>
    <dgm:pt modelId="{E29467AC-7A3A-4F91-96CF-0D733E2371B0}" type="pres">
      <dgm:prSet presAssocID="{98D15E8B-C47C-4934-A577-8E430F7F3896}" presName="hierChild4" presStyleCnt="0"/>
      <dgm:spPr/>
    </dgm:pt>
    <dgm:pt modelId="{4B7EC999-EEAE-4A0A-A75B-1356C547D721}" type="pres">
      <dgm:prSet presAssocID="{98D15E8B-C47C-4934-A577-8E430F7F3896}" presName="hierChild5" presStyleCnt="0"/>
      <dgm:spPr/>
    </dgm:pt>
    <dgm:pt modelId="{DE3F2938-3ED4-406C-A67A-9E0827214A78}" type="pres">
      <dgm:prSet presAssocID="{8E73E2A5-70C0-4638-A644-124025B9F6F4}" presName="Name37" presStyleLbl="parChTrans1D2" presStyleIdx="1" presStyleCnt="5"/>
      <dgm:spPr/>
    </dgm:pt>
    <dgm:pt modelId="{B39E78F3-8179-4B23-8FA5-E2682604D671}" type="pres">
      <dgm:prSet presAssocID="{308A2B82-2DE7-44FA-B0E4-8757CA1AA8E4}" presName="hierRoot2" presStyleCnt="0">
        <dgm:presLayoutVars>
          <dgm:hierBranch val="init"/>
        </dgm:presLayoutVars>
      </dgm:prSet>
      <dgm:spPr/>
    </dgm:pt>
    <dgm:pt modelId="{F7333861-0F4D-46EE-A3A3-322200121224}" type="pres">
      <dgm:prSet presAssocID="{308A2B82-2DE7-44FA-B0E4-8757CA1AA8E4}" presName="rootComposite" presStyleCnt="0"/>
      <dgm:spPr/>
    </dgm:pt>
    <dgm:pt modelId="{BDBB6C8C-BBC2-4234-B8C5-D7CC519D1636}" type="pres">
      <dgm:prSet presAssocID="{308A2B82-2DE7-44FA-B0E4-8757CA1AA8E4}" presName="rootText" presStyleLbl="node2" presStyleIdx="1" presStyleCnt="5">
        <dgm:presLayoutVars>
          <dgm:chPref val="3"/>
        </dgm:presLayoutVars>
      </dgm:prSet>
      <dgm:spPr/>
    </dgm:pt>
    <dgm:pt modelId="{40622E63-CA5E-4373-B254-838F636DAE7D}" type="pres">
      <dgm:prSet presAssocID="{308A2B82-2DE7-44FA-B0E4-8757CA1AA8E4}" presName="rootConnector" presStyleLbl="node2" presStyleIdx="1" presStyleCnt="5"/>
      <dgm:spPr/>
    </dgm:pt>
    <dgm:pt modelId="{C22320B7-2472-4255-8CF4-8893AAA0E5D8}" type="pres">
      <dgm:prSet presAssocID="{308A2B82-2DE7-44FA-B0E4-8757CA1AA8E4}" presName="hierChild4" presStyleCnt="0"/>
      <dgm:spPr/>
    </dgm:pt>
    <dgm:pt modelId="{C8D3F5A0-03E4-420C-A1F3-BEA261292253}" type="pres">
      <dgm:prSet presAssocID="{308A2B82-2DE7-44FA-B0E4-8757CA1AA8E4}" presName="hierChild5" presStyleCnt="0"/>
      <dgm:spPr/>
    </dgm:pt>
    <dgm:pt modelId="{26C6B730-E24E-4CA7-B061-8C720EDA508A}" type="pres">
      <dgm:prSet presAssocID="{0CADB75F-751D-4CDC-B9F0-50D1434DA07D}" presName="Name37" presStyleLbl="parChTrans1D2" presStyleIdx="2" presStyleCnt="5"/>
      <dgm:spPr/>
    </dgm:pt>
    <dgm:pt modelId="{6AA41DC3-4AE1-4673-A8C4-CA1A71E5DA65}" type="pres">
      <dgm:prSet presAssocID="{333FFB38-1571-4F41-9AD3-65100BA8AD2E}" presName="hierRoot2" presStyleCnt="0">
        <dgm:presLayoutVars>
          <dgm:hierBranch val="init"/>
        </dgm:presLayoutVars>
      </dgm:prSet>
      <dgm:spPr/>
    </dgm:pt>
    <dgm:pt modelId="{4B9820AA-51E6-43C2-B2ED-3D6BF0E46389}" type="pres">
      <dgm:prSet presAssocID="{333FFB38-1571-4F41-9AD3-65100BA8AD2E}" presName="rootComposite" presStyleCnt="0"/>
      <dgm:spPr/>
    </dgm:pt>
    <dgm:pt modelId="{A0319276-F235-4523-99E4-B9F1FF88A8D0}" type="pres">
      <dgm:prSet presAssocID="{333FFB38-1571-4F41-9AD3-65100BA8AD2E}" presName="rootText" presStyleLbl="node2" presStyleIdx="2" presStyleCnt="5">
        <dgm:presLayoutVars>
          <dgm:chPref val="3"/>
        </dgm:presLayoutVars>
      </dgm:prSet>
      <dgm:spPr/>
    </dgm:pt>
    <dgm:pt modelId="{0945CC0D-0052-4D78-B835-3890FAEDD276}" type="pres">
      <dgm:prSet presAssocID="{333FFB38-1571-4F41-9AD3-65100BA8AD2E}" presName="rootConnector" presStyleLbl="node2" presStyleIdx="2" presStyleCnt="5"/>
      <dgm:spPr/>
    </dgm:pt>
    <dgm:pt modelId="{09295946-D598-42AA-B39C-2CE9411B8E43}" type="pres">
      <dgm:prSet presAssocID="{333FFB38-1571-4F41-9AD3-65100BA8AD2E}" presName="hierChild4" presStyleCnt="0"/>
      <dgm:spPr/>
    </dgm:pt>
    <dgm:pt modelId="{EB28B901-5AE1-4B59-A103-2E581165BDD7}" type="pres">
      <dgm:prSet presAssocID="{333FFB38-1571-4F41-9AD3-65100BA8AD2E}" presName="hierChild5" presStyleCnt="0"/>
      <dgm:spPr/>
    </dgm:pt>
    <dgm:pt modelId="{62F03E6C-5DEB-4743-A46E-B87CAE5BC215}" type="pres">
      <dgm:prSet presAssocID="{4F7B9356-FD1B-420C-A0DB-DD7E08A82130}" presName="Name37" presStyleLbl="parChTrans1D2" presStyleIdx="3" presStyleCnt="5"/>
      <dgm:spPr/>
    </dgm:pt>
    <dgm:pt modelId="{5BF63C80-6476-453D-A967-3B40DEF2C51F}" type="pres">
      <dgm:prSet presAssocID="{5E1701C9-36FD-49FE-84F5-38E613E4B39E}" presName="hierRoot2" presStyleCnt="0">
        <dgm:presLayoutVars>
          <dgm:hierBranch val="init"/>
        </dgm:presLayoutVars>
      </dgm:prSet>
      <dgm:spPr/>
    </dgm:pt>
    <dgm:pt modelId="{56ACEBB3-8A74-44B7-B411-646D69BC900A}" type="pres">
      <dgm:prSet presAssocID="{5E1701C9-36FD-49FE-84F5-38E613E4B39E}" presName="rootComposite" presStyleCnt="0"/>
      <dgm:spPr/>
    </dgm:pt>
    <dgm:pt modelId="{59C7C2B3-6392-4D96-84AF-FD353A6AA25B}" type="pres">
      <dgm:prSet presAssocID="{5E1701C9-36FD-49FE-84F5-38E613E4B39E}" presName="rootText" presStyleLbl="node2" presStyleIdx="3" presStyleCnt="5">
        <dgm:presLayoutVars>
          <dgm:chPref val="3"/>
        </dgm:presLayoutVars>
      </dgm:prSet>
      <dgm:spPr/>
    </dgm:pt>
    <dgm:pt modelId="{A1D6B23B-C043-4931-AF38-4F578FB805A4}" type="pres">
      <dgm:prSet presAssocID="{5E1701C9-36FD-49FE-84F5-38E613E4B39E}" presName="rootConnector" presStyleLbl="node2" presStyleIdx="3" presStyleCnt="5"/>
      <dgm:spPr/>
    </dgm:pt>
    <dgm:pt modelId="{67983BC4-9DA1-4270-B307-14396AA5519A}" type="pres">
      <dgm:prSet presAssocID="{5E1701C9-36FD-49FE-84F5-38E613E4B39E}" presName="hierChild4" presStyleCnt="0"/>
      <dgm:spPr/>
    </dgm:pt>
    <dgm:pt modelId="{AD47ABC7-CE9D-4EC3-AC0D-6042A2D3E144}" type="pres">
      <dgm:prSet presAssocID="{5E1701C9-36FD-49FE-84F5-38E613E4B39E}" presName="hierChild5" presStyleCnt="0"/>
      <dgm:spPr/>
    </dgm:pt>
    <dgm:pt modelId="{1BB0E7C5-65E8-4FAE-BBDD-BC48B82B38D6}" type="pres">
      <dgm:prSet presAssocID="{C9577426-E63E-4ADD-BAA3-AF56C0D3B0B6}" presName="Name37" presStyleLbl="parChTrans1D2" presStyleIdx="4" presStyleCnt="5"/>
      <dgm:spPr/>
    </dgm:pt>
    <dgm:pt modelId="{93DE00B1-95FB-482B-AE2E-8058C928D3D3}" type="pres">
      <dgm:prSet presAssocID="{625927FC-DD9C-4A09-B859-57E27B21CA7C}" presName="hierRoot2" presStyleCnt="0">
        <dgm:presLayoutVars>
          <dgm:hierBranch val="init"/>
        </dgm:presLayoutVars>
      </dgm:prSet>
      <dgm:spPr/>
    </dgm:pt>
    <dgm:pt modelId="{BF697FD4-B83C-492A-9926-BEF27427D297}" type="pres">
      <dgm:prSet presAssocID="{625927FC-DD9C-4A09-B859-57E27B21CA7C}" presName="rootComposite" presStyleCnt="0"/>
      <dgm:spPr/>
    </dgm:pt>
    <dgm:pt modelId="{4BE51DF7-362F-4EF3-91D5-2A0EA5A07CE4}" type="pres">
      <dgm:prSet presAssocID="{625927FC-DD9C-4A09-B859-57E27B21CA7C}" presName="rootText" presStyleLbl="node2" presStyleIdx="4" presStyleCnt="5">
        <dgm:presLayoutVars>
          <dgm:chPref val="3"/>
        </dgm:presLayoutVars>
      </dgm:prSet>
      <dgm:spPr/>
    </dgm:pt>
    <dgm:pt modelId="{23A771C1-57E6-4C55-96C1-63AA17BCBD76}" type="pres">
      <dgm:prSet presAssocID="{625927FC-DD9C-4A09-B859-57E27B21CA7C}" presName="rootConnector" presStyleLbl="node2" presStyleIdx="4" presStyleCnt="5"/>
      <dgm:spPr/>
    </dgm:pt>
    <dgm:pt modelId="{8BADED29-CCE4-48C9-91CA-231801151EC9}" type="pres">
      <dgm:prSet presAssocID="{625927FC-DD9C-4A09-B859-57E27B21CA7C}" presName="hierChild4" presStyleCnt="0"/>
      <dgm:spPr/>
    </dgm:pt>
    <dgm:pt modelId="{8B22B6F1-B091-47E9-A800-6263258FE3A3}" type="pres">
      <dgm:prSet presAssocID="{625927FC-DD9C-4A09-B859-57E27B21CA7C}" presName="hierChild5" presStyleCnt="0"/>
      <dgm:spPr/>
    </dgm:pt>
    <dgm:pt modelId="{8A6673EB-DC52-490C-A830-24D3E1E5DB7E}" type="pres">
      <dgm:prSet presAssocID="{13B0585E-3691-4038-8964-AA3CACAA9E6C}" presName="hierChild3" presStyleCnt="0"/>
      <dgm:spPr/>
    </dgm:pt>
  </dgm:ptLst>
  <dgm:cxnLst>
    <dgm:cxn modelId="{2D3E5806-1848-45B4-A42C-E6F08277F911}" type="presOf" srcId="{4CE99AB0-F52D-4A60-9ADC-7F247D901993}" destId="{A8A4451A-F7C0-4BB8-BB8F-3EF52CA7BD22}" srcOrd="0" destOrd="0" presId="urn:microsoft.com/office/officeart/2005/8/layout/orgChart1"/>
    <dgm:cxn modelId="{C31B120A-3F45-4206-8225-0F32A5D6E4B7}" type="presOf" srcId="{0CADB75F-751D-4CDC-B9F0-50D1434DA07D}" destId="{26C6B730-E24E-4CA7-B061-8C720EDA508A}" srcOrd="0" destOrd="0" presId="urn:microsoft.com/office/officeart/2005/8/layout/orgChart1"/>
    <dgm:cxn modelId="{DFDC0015-5F0D-4119-B202-4C059FC4FA94}" type="presOf" srcId="{333FFB38-1571-4F41-9AD3-65100BA8AD2E}" destId="{0945CC0D-0052-4D78-B835-3890FAEDD276}" srcOrd="1" destOrd="0" presId="urn:microsoft.com/office/officeart/2005/8/layout/orgChart1"/>
    <dgm:cxn modelId="{BE350B1C-5029-4B90-82A5-527CE4D51C84}" srcId="{13B0585E-3691-4038-8964-AA3CACAA9E6C}" destId="{98D15E8B-C47C-4934-A577-8E430F7F3896}" srcOrd="0" destOrd="0" parTransId="{D4758A0B-8C2C-4FF1-8DDF-C3F4BBCA540C}" sibTransId="{07C26FF1-2DE6-4267-A6CE-F9578B2C9966}"/>
    <dgm:cxn modelId="{887AB827-665C-48AC-A852-E5AAFF44306F}" type="presOf" srcId="{D4758A0B-8C2C-4FF1-8DDF-C3F4BBCA540C}" destId="{59CFA607-016C-42DB-80B8-9597CA2F7111}" srcOrd="0" destOrd="0" presId="urn:microsoft.com/office/officeart/2005/8/layout/orgChart1"/>
    <dgm:cxn modelId="{57765031-9A40-4C5F-A68A-0A3BA1B23EAD}" type="presOf" srcId="{333FFB38-1571-4F41-9AD3-65100BA8AD2E}" destId="{A0319276-F235-4523-99E4-B9F1FF88A8D0}" srcOrd="0" destOrd="0" presId="urn:microsoft.com/office/officeart/2005/8/layout/orgChart1"/>
    <dgm:cxn modelId="{C3974B3D-7F37-49FA-87E0-2798CE775CFA}" srcId="{4CE99AB0-F52D-4A60-9ADC-7F247D901993}" destId="{13B0585E-3691-4038-8964-AA3CACAA9E6C}" srcOrd="0" destOrd="0" parTransId="{5D0BCBBA-2F9E-4E8A-B56C-03C4838AB8E5}" sibTransId="{4E4542E7-FFDA-4286-8270-35F481C2C72C}"/>
    <dgm:cxn modelId="{25BB7761-ED9D-400D-B35F-AE6535394662}" srcId="{13B0585E-3691-4038-8964-AA3CACAA9E6C}" destId="{5E1701C9-36FD-49FE-84F5-38E613E4B39E}" srcOrd="3" destOrd="0" parTransId="{4F7B9356-FD1B-420C-A0DB-DD7E08A82130}" sibTransId="{855C5F91-0655-420A-894B-F49AC0CB3E3F}"/>
    <dgm:cxn modelId="{E8135948-2498-43B0-BF4E-F2EC603CE918}" type="presOf" srcId="{98D15E8B-C47C-4934-A577-8E430F7F3896}" destId="{89971748-ACB8-47C8-86EC-A70872B21ABE}" srcOrd="1" destOrd="0" presId="urn:microsoft.com/office/officeart/2005/8/layout/orgChart1"/>
    <dgm:cxn modelId="{8BC23851-37A5-4C40-9571-66AC683BC303}" srcId="{13B0585E-3691-4038-8964-AA3CACAA9E6C}" destId="{308A2B82-2DE7-44FA-B0E4-8757CA1AA8E4}" srcOrd="1" destOrd="0" parTransId="{8E73E2A5-70C0-4638-A644-124025B9F6F4}" sibTransId="{63FACC26-A3D7-45C3-A1B4-9B8B5EE31EF0}"/>
    <dgm:cxn modelId="{E4492E7B-CBED-4AC2-AD00-4513F1DE20F4}" type="presOf" srcId="{625927FC-DD9C-4A09-B859-57E27B21CA7C}" destId="{23A771C1-57E6-4C55-96C1-63AA17BCBD76}" srcOrd="1" destOrd="0" presId="urn:microsoft.com/office/officeart/2005/8/layout/orgChart1"/>
    <dgm:cxn modelId="{62D3FA7B-734D-4750-AAA9-DC1557BDD54E}" srcId="{13B0585E-3691-4038-8964-AA3CACAA9E6C}" destId="{333FFB38-1571-4F41-9AD3-65100BA8AD2E}" srcOrd="2" destOrd="0" parTransId="{0CADB75F-751D-4CDC-B9F0-50D1434DA07D}" sibTransId="{78083898-7D70-4FD6-91B0-95FBBEB90B48}"/>
    <dgm:cxn modelId="{FD0E907D-BD80-4F98-A653-B458750B0CB1}" type="presOf" srcId="{C9577426-E63E-4ADD-BAA3-AF56C0D3B0B6}" destId="{1BB0E7C5-65E8-4FAE-BBDD-BC48B82B38D6}" srcOrd="0" destOrd="0" presId="urn:microsoft.com/office/officeart/2005/8/layout/orgChart1"/>
    <dgm:cxn modelId="{2E30DB93-36D6-4675-B11F-70B322691D0F}" type="presOf" srcId="{4F7B9356-FD1B-420C-A0DB-DD7E08A82130}" destId="{62F03E6C-5DEB-4743-A46E-B87CAE5BC215}" srcOrd="0" destOrd="0" presId="urn:microsoft.com/office/officeart/2005/8/layout/orgChart1"/>
    <dgm:cxn modelId="{3CEAD499-FD21-4F86-A7AF-E12E083B0253}" type="presOf" srcId="{5E1701C9-36FD-49FE-84F5-38E613E4B39E}" destId="{59C7C2B3-6392-4D96-84AF-FD353A6AA25B}" srcOrd="0" destOrd="0" presId="urn:microsoft.com/office/officeart/2005/8/layout/orgChart1"/>
    <dgm:cxn modelId="{153BD8A4-B36B-4B3C-88E8-7A78229E9340}" srcId="{13B0585E-3691-4038-8964-AA3CACAA9E6C}" destId="{625927FC-DD9C-4A09-B859-57E27B21CA7C}" srcOrd="4" destOrd="0" parTransId="{C9577426-E63E-4ADD-BAA3-AF56C0D3B0B6}" sibTransId="{B0DDB9D6-7AA9-44D2-823E-F4EE617A2C16}"/>
    <dgm:cxn modelId="{032C01A8-BA17-4943-A1D0-B6FD966B9FCA}" type="presOf" srcId="{13B0585E-3691-4038-8964-AA3CACAA9E6C}" destId="{972CC8FF-5238-47E0-9BA7-B2955E83AA3D}" srcOrd="1" destOrd="0" presId="urn:microsoft.com/office/officeart/2005/8/layout/orgChart1"/>
    <dgm:cxn modelId="{C8AC2FAB-4E4D-4823-B6BB-BE017AC2C648}" type="presOf" srcId="{98D15E8B-C47C-4934-A577-8E430F7F3896}" destId="{EA82553C-B5CA-4A72-A50E-9BFA9E2649ED}" srcOrd="0" destOrd="0" presId="urn:microsoft.com/office/officeart/2005/8/layout/orgChart1"/>
    <dgm:cxn modelId="{B06232AC-1841-4BEB-B15F-E6015E083B40}" type="presOf" srcId="{308A2B82-2DE7-44FA-B0E4-8757CA1AA8E4}" destId="{40622E63-CA5E-4373-B254-838F636DAE7D}" srcOrd="1" destOrd="0" presId="urn:microsoft.com/office/officeart/2005/8/layout/orgChart1"/>
    <dgm:cxn modelId="{F3FA37B2-B607-4CBF-9346-57AB59E9DF0B}" type="presOf" srcId="{308A2B82-2DE7-44FA-B0E4-8757CA1AA8E4}" destId="{BDBB6C8C-BBC2-4234-B8C5-D7CC519D1636}" srcOrd="0" destOrd="0" presId="urn:microsoft.com/office/officeart/2005/8/layout/orgChart1"/>
    <dgm:cxn modelId="{819B73BC-064D-46DE-8F7D-80914D6E1CBA}" type="presOf" srcId="{8E73E2A5-70C0-4638-A644-124025B9F6F4}" destId="{DE3F2938-3ED4-406C-A67A-9E0827214A78}" srcOrd="0" destOrd="0" presId="urn:microsoft.com/office/officeart/2005/8/layout/orgChart1"/>
    <dgm:cxn modelId="{1D46FABC-D072-4EAC-8B2D-EDA46DB77706}" type="presOf" srcId="{5E1701C9-36FD-49FE-84F5-38E613E4B39E}" destId="{A1D6B23B-C043-4931-AF38-4F578FB805A4}" srcOrd="1" destOrd="0" presId="urn:microsoft.com/office/officeart/2005/8/layout/orgChart1"/>
    <dgm:cxn modelId="{29361EC3-C767-4A9B-A888-74EC26CEBAF2}" type="presOf" srcId="{625927FC-DD9C-4A09-B859-57E27B21CA7C}" destId="{4BE51DF7-362F-4EF3-91D5-2A0EA5A07CE4}" srcOrd="0" destOrd="0" presId="urn:microsoft.com/office/officeart/2005/8/layout/orgChart1"/>
    <dgm:cxn modelId="{A50CFEDE-EC5E-4714-AA93-76EBDB0438D9}" type="presOf" srcId="{13B0585E-3691-4038-8964-AA3CACAA9E6C}" destId="{6E43D6D5-9426-4A3D-ADCB-84C00E4D3F97}" srcOrd="0" destOrd="0" presId="urn:microsoft.com/office/officeart/2005/8/layout/orgChart1"/>
    <dgm:cxn modelId="{57F82893-963B-4367-AA98-C310A3346922}" type="presParOf" srcId="{A8A4451A-F7C0-4BB8-BB8F-3EF52CA7BD22}" destId="{46BB826A-2F21-4F23-8FB0-07A9FE303EA3}" srcOrd="0" destOrd="0" presId="urn:microsoft.com/office/officeart/2005/8/layout/orgChart1"/>
    <dgm:cxn modelId="{39C373F5-7813-493D-A7AF-C65E1E0E748E}" type="presParOf" srcId="{46BB826A-2F21-4F23-8FB0-07A9FE303EA3}" destId="{ECAE5916-8462-40BC-A768-64002CC57878}" srcOrd="0" destOrd="0" presId="urn:microsoft.com/office/officeart/2005/8/layout/orgChart1"/>
    <dgm:cxn modelId="{DD69877E-E2BF-4C81-AA9D-F06308C10082}" type="presParOf" srcId="{ECAE5916-8462-40BC-A768-64002CC57878}" destId="{6E43D6D5-9426-4A3D-ADCB-84C00E4D3F97}" srcOrd="0" destOrd="0" presId="urn:microsoft.com/office/officeart/2005/8/layout/orgChart1"/>
    <dgm:cxn modelId="{FEE8E4A9-E176-432D-B2B5-73AF3A5D4F67}" type="presParOf" srcId="{ECAE5916-8462-40BC-A768-64002CC57878}" destId="{972CC8FF-5238-47E0-9BA7-B2955E83AA3D}" srcOrd="1" destOrd="0" presId="urn:microsoft.com/office/officeart/2005/8/layout/orgChart1"/>
    <dgm:cxn modelId="{ECB266F4-B873-4CB3-9925-DBC09A520B8B}" type="presParOf" srcId="{46BB826A-2F21-4F23-8FB0-07A9FE303EA3}" destId="{59224342-5C85-4BD6-8112-664FE95CCA38}" srcOrd="1" destOrd="0" presId="urn:microsoft.com/office/officeart/2005/8/layout/orgChart1"/>
    <dgm:cxn modelId="{3210B259-1B1C-4166-B655-5EE375319821}" type="presParOf" srcId="{59224342-5C85-4BD6-8112-664FE95CCA38}" destId="{59CFA607-016C-42DB-80B8-9597CA2F7111}" srcOrd="0" destOrd="0" presId="urn:microsoft.com/office/officeart/2005/8/layout/orgChart1"/>
    <dgm:cxn modelId="{8D69A87F-3EA9-42FB-A897-93ACCC4C123F}" type="presParOf" srcId="{59224342-5C85-4BD6-8112-664FE95CCA38}" destId="{5171E6AA-E0C1-43CA-B73D-92E7A0FDD760}" srcOrd="1" destOrd="0" presId="urn:microsoft.com/office/officeart/2005/8/layout/orgChart1"/>
    <dgm:cxn modelId="{5E0C87D7-157F-474C-91FB-7B87A9F7644A}" type="presParOf" srcId="{5171E6AA-E0C1-43CA-B73D-92E7A0FDD760}" destId="{A94F8592-8010-40AF-8F8F-3BFA9F1E08F0}" srcOrd="0" destOrd="0" presId="urn:microsoft.com/office/officeart/2005/8/layout/orgChart1"/>
    <dgm:cxn modelId="{29B89D2D-A83B-4800-B032-96FACCFE75C5}" type="presParOf" srcId="{A94F8592-8010-40AF-8F8F-3BFA9F1E08F0}" destId="{EA82553C-B5CA-4A72-A50E-9BFA9E2649ED}" srcOrd="0" destOrd="0" presId="urn:microsoft.com/office/officeart/2005/8/layout/orgChart1"/>
    <dgm:cxn modelId="{1A91B938-9E81-4B0B-8EDD-E1E113B004AE}" type="presParOf" srcId="{A94F8592-8010-40AF-8F8F-3BFA9F1E08F0}" destId="{89971748-ACB8-47C8-86EC-A70872B21ABE}" srcOrd="1" destOrd="0" presId="urn:microsoft.com/office/officeart/2005/8/layout/orgChart1"/>
    <dgm:cxn modelId="{E94B21C9-B023-4242-822A-5CDD16146FF8}" type="presParOf" srcId="{5171E6AA-E0C1-43CA-B73D-92E7A0FDD760}" destId="{E29467AC-7A3A-4F91-96CF-0D733E2371B0}" srcOrd="1" destOrd="0" presId="urn:microsoft.com/office/officeart/2005/8/layout/orgChart1"/>
    <dgm:cxn modelId="{BD758AC7-AEDB-4D5B-9510-B060768753A0}" type="presParOf" srcId="{5171E6AA-E0C1-43CA-B73D-92E7A0FDD760}" destId="{4B7EC999-EEAE-4A0A-A75B-1356C547D721}" srcOrd="2" destOrd="0" presId="urn:microsoft.com/office/officeart/2005/8/layout/orgChart1"/>
    <dgm:cxn modelId="{BA6BF691-ACC0-45B8-98EE-4662F066CCFB}" type="presParOf" srcId="{59224342-5C85-4BD6-8112-664FE95CCA38}" destId="{DE3F2938-3ED4-406C-A67A-9E0827214A78}" srcOrd="2" destOrd="0" presId="urn:microsoft.com/office/officeart/2005/8/layout/orgChart1"/>
    <dgm:cxn modelId="{4EDB7234-8661-490D-B8C7-EA63BCE1416B}" type="presParOf" srcId="{59224342-5C85-4BD6-8112-664FE95CCA38}" destId="{B39E78F3-8179-4B23-8FA5-E2682604D671}" srcOrd="3" destOrd="0" presId="urn:microsoft.com/office/officeart/2005/8/layout/orgChart1"/>
    <dgm:cxn modelId="{5FAD55E2-98A2-4ABC-893C-0018955B9C63}" type="presParOf" srcId="{B39E78F3-8179-4B23-8FA5-E2682604D671}" destId="{F7333861-0F4D-46EE-A3A3-322200121224}" srcOrd="0" destOrd="0" presId="urn:microsoft.com/office/officeart/2005/8/layout/orgChart1"/>
    <dgm:cxn modelId="{E038C57A-FFC2-4145-9683-FB6EEE156452}" type="presParOf" srcId="{F7333861-0F4D-46EE-A3A3-322200121224}" destId="{BDBB6C8C-BBC2-4234-B8C5-D7CC519D1636}" srcOrd="0" destOrd="0" presId="urn:microsoft.com/office/officeart/2005/8/layout/orgChart1"/>
    <dgm:cxn modelId="{FA29E3C3-A622-4E50-AD59-C46B522F5E81}" type="presParOf" srcId="{F7333861-0F4D-46EE-A3A3-322200121224}" destId="{40622E63-CA5E-4373-B254-838F636DAE7D}" srcOrd="1" destOrd="0" presId="urn:microsoft.com/office/officeart/2005/8/layout/orgChart1"/>
    <dgm:cxn modelId="{9F097BFC-9330-4645-A109-10D1EED7601F}" type="presParOf" srcId="{B39E78F3-8179-4B23-8FA5-E2682604D671}" destId="{C22320B7-2472-4255-8CF4-8893AAA0E5D8}" srcOrd="1" destOrd="0" presId="urn:microsoft.com/office/officeart/2005/8/layout/orgChart1"/>
    <dgm:cxn modelId="{DB0BD400-29BA-42C9-985B-F5AE052096AD}" type="presParOf" srcId="{B39E78F3-8179-4B23-8FA5-E2682604D671}" destId="{C8D3F5A0-03E4-420C-A1F3-BEA261292253}" srcOrd="2" destOrd="0" presId="urn:microsoft.com/office/officeart/2005/8/layout/orgChart1"/>
    <dgm:cxn modelId="{1996A306-9802-488F-8A63-D44CFD7EDD96}" type="presParOf" srcId="{59224342-5C85-4BD6-8112-664FE95CCA38}" destId="{26C6B730-E24E-4CA7-B061-8C720EDA508A}" srcOrd="4" destOrd="0" presId="urn:microsoft.com/office/officeart/2005/8/layout/orgChart1"/>
    <dgm:cxn modelId="{A40B4BE5-1638-447F-8FDD-2F6A9D421E0A}" type="presParOf" srcId="{59224342-5C85-4BD6-8112-664FE95CCA38}" destId="{6AA41DC3-4AE1-4673-A8C4-CA1A71E5DA65}" srcOrd="5" destOrd="0" presId="urn:microsoft.com/office/officeart/2005/8/layout/orgChart1"/>
    <dgm:cxn modelId="{7E031965-E299-4889-8C3E-25D081117C7D}" type="presParOf" srcId="{6AA41DC3-4AE1-4673-A8C4-CA1A71E5DA65}" destId="{4B9820AA-51E6-43C2-B2ED-3D6BF0E46389}" srcOrd="0" destOrd="0" presId="urn:microsoft.com/office/officeart/2005/8/layout/orgChart1"/>
    <dgm:cxn modelId="{7480DF7D-8D4E-49EE-846E-5B01BBB24D02}" type="presParOf" srcId="{4B9820AA-51E6-43C2-B2ED-3D6BF0E46389}" destId="{A0319276-F235-4523-99E4-B9F1FF88A8D0}" srcOrd="0" destOrd="0" presId="urn:microsoft.com/office/officeart/2005/8/layout/orgChart1"/>
    <dgm:cxn modelId="{EB63FCF8-6F59-4FF1-8B36-FB5E54EE4F10}" type="presParOf" srcId="{4B9820AA-51E6-43C2-B2ED-3D6BF0E46389}" destId="{0945CC0D-0052-4D78-B835-3890FAEDD276}" srcOrd="1" destOrd="0" presId="urn:microsoft.com/office/officeart/2005/8/layout/orgChart1"/>
    <dgm:cxn modelId="{64C18645-6BBD-4DC3-B15D-554FCB579699}" type="presParOf" srcId="{6AA41DC3-4AE1-4673-A8C4-CA1A71E5DA65}" destId="{09295946-D598-42AA-B39C-2CE9411B8E43}" srcOrd="1" destOrd="0" presId="urn:microsoft.com/office/officeart/2005/8/layout/orgChart1"/>
    <dgm:cxn modelId="{322E543A-6984-479F-9049-03231BFCDE1E}" type="presParOf" srcId="{6AA41DC3-4AE1-4673-A8C4-CA1A71E5DA65}" destId="{EB28B901-5AE1-4B59-A103-2E581165BDD7}" srcOrd="2" destOrd="0" presId="urn:microsoft.com/office/officeart/2005/8/layout/orgChart1"/>
    <dgm:cxn modelId="{73CF5FF0-5677-414F-B3AE-C34B348C3D9B}" type="presParOf" srcId="{59224342-5C85-4BD6-8112-664FE95CCA38}" destId="{62F03E6C-5DEB-4743-A46E-B87CAE5BC215}" srcOrd="6" destOrd="0" presId="urn:microsoft.com/office/officeart/2005/8/layout/orgChart1"/>
    <dgm:cxn modelId="{C6AAA801-A3D8-4CFD-9BF6-A1562D972E22}" type="presParOf" srcId="{59224342-5C85-4BD6-8112-664FE95CCA38}" destId="{5BF63C80-6476-453D-A967-3B40DEF2C51F}" srcOrd="7" destOrd="0" presId="urn:microsoft.com/office/officeart/2005/8/layout/orgChart1"/>
    <dgm:cxn modelId="{689BA03E-D268-4E7B-A6E1-276D1EA64DC3}" type="presParOf" srcId="{5BF63C80-6476-453D-A967-3B40DEF2C51F}" destId="{56ACEBB3-8A74-44B7-B411-646D69BC900A}" srcOrd="0" destOrd="0" presId="urn:microsoft.com/office/officeart/2005/8/layout/orgChart1"/>
    <dgm:cxn modelId="{CD577D49-5C61-437B-8E63-C77EE8EAFB8C}" type="presParOf" srcId="{56ACEBB3-8A74-44B7-B411-646D69BC900A}" destId="{59C7C2B3-6392-4D96-84AF-FD353A6AA25B}" srcOrd="0" destOrd="0" presId="urn:microsoft.com/office/officeart/2005/8/layout/orgChart1"/>
    <dgm:cxn modelId="{DF4A7D1B-9793-4C7F-A596-13763C1712C6}" type="presParOf" srcId="{56ACEBB3-8A74-44B7-B411-646D69BC900A}" destId="{A1D6B23B-C043-4931-AF38-4F578FB805A4}" srcOrd="1" destOrd="0" presId="urn:microsoft.com/office/officeart/2005/8/layout/orgChart1"/>
    <dgm:cxn modelId="{D72E128B-B8C8-43CC-8D6D-025529A31603}" type="presParOf" srcId="{5BF63C80-6476-453D-A967-3B40DEF2C51F}" destId="{67983BC4-9DA1-4270-B307-14396AA5519A}" srcOrd="1" destOrd="0" presId="urn:microsoft.com/office/officeart/2005/8/layout/orgChart1"/>
    <dgm:cxn modelId="{B02C99FF-AF52-408A-9788-E5BDC017F4FB}" type="presParOf" srcId="{5BF63C80-6476-453D-A967-3B40DEF2C51F}" destId="{AD47ABC7-CE9D-4EC3-AC0D-6042A2D3E144}" srcOrd="2" destOrd="0" presId="urn:microsoft.com/office/officeart/2005/8/layout/orgChart1"/>
    <dgm:cxn modelId="{DADE93FC-D774-461E-814A-4F588BD518B5}" type="presParOf" srcId="{59224342-5C85-4BD6-8112-664FE95CCA38}" destId="{1BB0E7C5-65E8-4FAE-BBDD-BC48B82B38D6}" srcOrd="8" destOrd="0" presId="urn:microsoft.com/office/officeart/2005/8/layout/orgChart1"/>
    <dgm:cxn modelId="{C1343F4A-856E-414E-B82F-0DF992D1E23E}" type="presParOf" srcId="{59224342-5C85-4BD6-8112-664FE95CCA38}" destId="{93DE00B1-95FB-482B-AE2E-8058C928D3D3}" srcOrd="9" destOrd="0" presId="urn:microsoft.com/office/officeart/2005/8/layout/orgChart1"/>
    <dgm:cxn modelId="{2873BC68-0CB5-4E85-8AD8-54B4715F830D}" type="presParOf" srcId="{93DE00B1-95FB-482B-AE2E-8058C928D3D3}" destId="{BF697FD4-B83C-492A-9926-BEF27427D297}" srcOrd="0" destOrd="0" presId="urn:microsoft.com/office/officeart/2005/8/layout/orgChart1"/>
    <dgm:cxn modelId="{94613B75-CBEE-4422-A01F-5FA92E8A4283}" type="presParOf" srcId="{BF697FD4-B83C-492A-9926-BEF27427D297}" destId="{4BE51DF7-362F-4EF3-91D5-2A0EA5A07CE4}" srcOrd="0" destOrd="0" presId="urn:microsoft.com/office/officeart/2005/8/layout/orgChart1"/>
    <dgm:cxn modelId="{F4472948-0711-4157-9EFB-A63A62334929}" type="presParOf" srcId="{BF697FD4-B83C-492A-9926-BEF27427D297}" destId="{23A771C1-57E6-4C55-96C1-63AA17BCBD76}" srcOrd="1" destOrd="0" presId="urn:microsoft.com/office/officeart/2005/8/layout/orgChart1"/>
    <dgm:cxn modelId="{DA3135F8-3BAF-4B7B-842C-D79BCEDB5945}" type="presParOf" srcId="{93DE00B1-95FB-482B-AE2E-8058C928D3D3}" destId="{8BADED29-CCE4-48C9-91CA-231801151EC9}" srcOrd="1" destOrd="0" presId="urn:microsoft.com/office/officeart/2005/8/layout/orgChart1"/>
    <dgm:cxn modelId="{321221E1-6A03-4955-99A3-EA0F490E8C4C}" type="presParOf" srcId="{93DE00B1-95FB-482B-AE2E-8058C928D3D3}" destId="{8B22B6F1-B091-47E9-A800-6263258FE3A3}" srcOrd="2" destOrd="0" presId="urn:microsoft.com/office/officeart/2005/8/layout/orgChart1"/>
    <dgm:cxn modelId="{630D3EB0-6021-42B7-8A9F-65A77C65AE51}" type="presParOf" srcId="{46BB826A-2F21-4F23-8FB0-07A9FE303EA3}" destId="{8A6673EB-DC52-490C-A830-24D3E1E5DB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0E7C5-65E8-4FAE-BBDD-BC48B82B38D6}">
      <dsp:nvSpPr>
        <dsp:cNvPr id="0" name=""/>
        <dsp:cNvSpPr/>
      </dsp:nvSpPr>
      <dsp:spPr>
        <a:xfrm>
          <a:off x="4283869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3549723" y="154016"/>
              </a:lnTo>
              <a:lnTo>
                <a:pt x="3549723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03E6C-5DEB-4743-A46E-B87CAE5BC215}">
      <dsp:nvSpPr>
        <dsp:cNvPr id="0" name=""/>
        <dsp:cNvSpPr/>
      </dsp:nvSpPr>
      <dsp:spPr>
        <a:xfrm>
          <a:off x="4283869" y="1088863"/>
          <a:ext cx="1774861" cy="308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016"/>
              </a:lnTo>
              <a:lnTo>
                <a:pt x="1774861" y="154016"/>
              </a:lnTo>
              <a:lnTo>
                <a:pt x="1774861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B730-E24E-4CA7-B061-8C720EDA508A}">
      <dsp:nvSpPr>
        <dsp:cNvPr id="0" name=""/>
        <dsp:cNvSpPr/>
      </dsp:nvSpPr>
      <dsp:spPr>
        <a:xfrm>
          <a:off x="4238149" y="1088863"/>
          <a:ext cx="91440" cy="3080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F2938-3ED4-406C-A67A-9E0827214A78}">
      <dsp:nvSpPr>
        <dsp:cNvPr id="0" name=""/>
        <dsp:cNvSpPr/>
      </dsp:nvSpPr>
      <dsp:spPr>
        <a:xfrm>
          <a:off x="2509007" y="1088863"/>
          <a:ext cx="1774861" cy="308033"/>
        </a:xfrm>
        <a:custGeom>
          <a:avLst/>
          <a:gdLst/>
          <a:ahLst/>
          <a:cxnLst/>
          <a:rect l="0" t="0" r="0" b="0"/>
          <a:pathLst>
            <a:path>
              <a:moveTo>
                <a:pt x="1774861" y="0"/>
              </a:moveTo>
              <a:lnTo>
                <a:pt x="1774861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FA607-016C-42DB-80B8-9597CA2F7111}">
      <dsp:nvSpPr>
        <dsp:cNvPr id="0" name=""/>
        <dsp:cNvSpPr/>
      </dsp:nvSpPr>
      <dsp:spPr>
        <a:xfrm>
          <a:off x="734145" y="1088863"/>
          <a:ext cx="3549723" cy="308033"/>
        </a:xfrm>
        <a:custGeom>
          <a:avLst/>
          <a:gdLst/>
          <a:ahLst/>
          <a:cxnLst/>
          <a:rect l="0" t="0" r="0" b="0"/>
          <a:pathLst>
            <a:path>
              <a:moveTo>
                <a:pt x="3549723" y="0"/>
              </a:moveTo>
              <a:lnTo>
                <a:pt x="3549723" y="154016"/>
              </a:lnTo>
              <a:lnTo>
                <a:pt x="0" y="154016"/>
              </a:lnTo>
              <a:lnTo>
                <a:pt x="0" y="308033"/>
              </a:lnTo>
            </a:path>
          </a:pathLst>
        </a:custGeom>
        <a:noFill/>
        <a:ln w="10795" cap="flat" cmpd="sng" algn="ctr">
          <a:solidFill>
            <a:srgbClr val="40BA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3D6D5-9426-4A3D-ADCB-84C00E4D3F97}">
      <dsp:nvSpPr>
        <dsp:cNvPr id="0" name=""/>
        <dsp:cNvSpPr/>
      </dsp:nvSpPr>
      <dsp:spPr>
        <a:xfrm>
          <a:off x="3550455" y="355449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Desarrollo de Talento   y BP Ceas</a:t>
          </a:r>
          <a:endParaRPr lang="es-PE" sz="12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3550455" y="355449"/>
        <a:ext cx="1466827" cy="733413"/>
      </dsp:txXfrm>
    </dsp:sp>
    <dsp:sp modelId="{EA82553C-B5CA-4A72-A50E-9BFA9E2649ED}">
      <dsp:nvSpPr>
        <dsp:cNvPr id="0" name=""/>
        <dsp:cNvSpPr/>
      </dsp:nvSpPr>
      <dsp:spPr>
        <a:xfrm>
          <a:off x="732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Compensaciones, Nomina y </a:t>
          </a:r>
          <a:r>
            <a:rPr lang="es-ES" sz="13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Adm</a:t>
          </a: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Personal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732" y="1396896"/>
        <a:ext cx="1466827" cy="733413"/>
      </dsp:txXfrm>
    </dsp:sp>
    <dsp:sp modelId="{BDBB6C8C-BBC2-4234-B8C5-D7CC519D1636}">
      <dsp:nvSpPr>
        <dsp:cNvPr id="0" name=""/>
        <dsp:cNvSpPr/>
      </dsp:nvSpPr>
      <dsp:spPr>
        <a:xfrm>
          <a:off x="1775593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Atracción Talento      y </a:t>
          </a:r>
          <a:r>
            <a:rPr lang="es-ES" sz="13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BPs</a:t>
          </a: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 Ceas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1775593" y="1396896"/>
        <a:ext cx="1466827" cy="733413"/>
      </dsp:txXfrm>
    </dsp:sp>
    <dsp:sp modelId="{A0319276-F235-4523-99E4-B9F1FF88A8D0}">
      <dsp:nvSpPr>
        <dsp:cNvPr id="0" name=""/>
        <dsp:cNvSpPr/>
      </dsp:nvSpPr>
      <dsp:spPr>
        <a:xfrm>
          <a:off x="3550455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Talento  y   Desarrollo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3550455" y="1396896"/>
        <a:ext cx="1466827" cy="733413"/>
      </dsp:txXfrm>
    </dsp:sp>
    <dsp:sp modelId="{59C7C2B3-6392-4D96-84AF-FD353A6AA25B}">
      <dsp:nvSpPr>
        <dsp:cNvPr id="0" name=""/>
        <dsp:cNvSpPr/>
      </dsp:nvSpPr>
      <dsp:spPr>
        <a:xfrm>
          <a:off x="5325316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Gestión del Cambio  y  Capacitación </a:t>
          </a:r>
          <a:r>
            <a:rPr lang="es-ES" sz="13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Tec</a:t>
          </a: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.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5325316" y="1396896"/>
        <a:ext cx="1466827" cy="733413"/>
      </dsp:txXfrm>
    </dsp:sp>
    <dsp:sp modelId="{4BE51DF7-362F-4EF3-91D5-2A0EA5A07CE4}">
      <dsp:nvSpPr>
        <dsp:cNvPr id="0" name=""/>
        <dsp:cNvSpPr/>
      </dsp:nvSpPr>
      <dsp:spPr>
        <a:xfrm>
          <a:off x="7100178" y="1396896"/>
          <a:ext cx="1466827" cy="733413"/>
        </a:xfrm>
        <a:prstGeom prst="rect">
          <a:avLst/>
        </a:prstGeom>
        <a:solidFill>
          <a:srgbClr val="00A49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Salud y Seguridad  en el Trabajo</a:t>
          </a:r>
          <a:endParaRPr lang="es-PE" sz="13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>
        <a:off x="7100178" y="1396896"/>
        <a:ext cx="1466827" cy="733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A675-8F44-4A39-9A6C-FE04A9FA42DF}" type="datetimeFigureOut">
              <a:rPr lang="es-PE" smtClean="0"/>
              <a:t>03/07/2023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40C1-E720-4C47-84E3-8CC310F9E7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6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03/07/2023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3FA046B3-A18E-4431-85FF-4065A628C0A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</p:spTree>
    <p:extLst>
      <p:ext uri="{BB962C8B-B14F-4D97-AF65-F5344CB8AC3E}">
        <p14:creationId xmlns:p14="http://schemas.microsoft.com/office/powerpoint/2010/main" val="8443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35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titulo largo de la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282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085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51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E641CBFB-3434-504D-922F-CD410F45CD3E}" type="datetime3">
              <a:rPr lang="es-MX" smtClean="0"/>
              <a:pPr/>
              <a:t>03.07.23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 userDrawn="1"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</p:spTree>
    <p:extLst>
      <p:ext uri="{BB962C8B-B14F-4D97-AF65-F5344CB8AC3E}">
        <p14:creationId xmlns:p14="http://schemas.microsoft.com/office/powerpoint/2010/main" val="140618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 userDrawn="1"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 userDrawn="1"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</p:spTree>
    <p:extLst>
      <p:ext uri="{BB962C8B-B14F-4D97-AF65-F5344CB8AC3E}">
        <p14:creationId xmlns:p14="http://schemas.microsoft.com/office/powerpoint/2010/main" val="3036811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 userDrawn="1"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 dirty="0">
                <a:solidFill>
                  <a:srgbClr val="CF0064"/>
                </a:solidFill>
              </a:rPr>
              <a:t>Clic para editar título</a:t>
            </a:r>
            <a:endParaRPr lang="es-ES" sz="3498" dirty="0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3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  <p:sp>
        <p:nvSpPr>
          <p:cNvPr id="8" name="CuadroTexto 7"/>
          <p:cNvSpPr txBox="1"/>
          <p:nvPr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325719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03.07.23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 userDrawn="1"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91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03.07.23</a:t>
            </a:fld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48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D4A63551-3C26-9045-96AE-2BD87758677A}" type="datetime3">
              <a:rPr lang="es-MX" smtClean="0"/>
              <a:pPr/>
              <a:t>03.07.23</a:t>
            </a:fld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9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551-3C26-9045-96AE-2BD87758677A}" type="datetime3">
              <a:rPr lang="es-MX" smtClean="0"/>
              <a:t>03.07.23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4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2D7E-1F14-2A4A-B6C0-89C8D300E18A}" type="datetime3">
              <a:rPr lang="es-MX" smtClean="0"/>
              <a:t>03.07.23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86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30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03.07.23</a:t>
            </a:fld>
            <a:endParaRPr lang="es-ES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/>
          </a:bodyPr>
          <a:lstStyle/>
          <a:p>
            <a:endParaRPr lang="es-ES" sz="2006" dirty="0" err="1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59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A63551-3C26-9045-96AE-2BD87758677A}" type="datetime3">
              <a:rPr lang="es-MX" smtClean="0"/>
              <a:pPr/>
              <a:t>03.07.23</a:t>
            </a:fld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 userDrawn="1"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sz="2006" dirty="0" err="1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titulo largo de la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9983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 dirty="0"/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369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4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 dirty="0">
                <a:solidFill>
                  <a:srgbClr val="CF0064"/>
                </a:solidFill>
              </a:rPr>
              <a:t>Clic para editar título</a:t>
            </a:r>
            <a:endParaRPr lang="es-ES" sz="3498" dirty="0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2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C767-F2BD-044A-A847-5BC2CAE05160}" type="datetime3">
              <a:rPr lang="es-MX" smtClean="0"/>
              <a:t>03.07.23</a:t>
            </a:fld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2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A36E-3F4B-3A42-9B2A-DDD067899FD1}" type="datetime3">
              <a:rPr lang="es-MX" smtClean="0"/>
              <a:t>03.07.23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15EB-5440-A447-B4DA-B98A2623BDB0}" type="datetime3">
              <a:rPr lang="es-MX" smtClean="0"/>
              <a:t>03.07.23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35DF-EB77-4941-B6B0-CED1675893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8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03/07/2023</a:t>
            </a:fld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dirty="0" err="1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429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15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27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patrón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91A2AFE9-85E7-8B4A-A234-1720736C8EBA}" type="datetime3">
              <a:rPr lang="es-MX" smtClean="0"/>
              <a:pPr/>
              <a:t>03.07.23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F7EA35DF-EB77-4941-B6B0-CED1675893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8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 ftr="0"/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6F4FE1E-1A91-D6F2-0A20-FEE005981122}"/>
              </a:ext>
            </a:extLst>
          </p:cNvPr>
          <p:cNvSpPr txBox="1">
            <a:spLocks/>
          </p:cNvSpPr>
          <p:nvPr/>
        </p:nvSpPr>
        <p:spPr>
          <a:xfrm>
            <a:off x="606660" y="2505257"/>
            <a:ext cx="10978680" cy="130474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pPr algn="ctr"/>
            <a:r>
              <a:rPr lang="es-ES" sz="4800" dirty="0"/>
              <a:t>Estrategia 2023</a:t>
            </a:r>
            <a:br>
              <a:rPr lang="es-ES" sz="3600" dirty="0"/>
            </a:br>
            <a:r>
              <a:rPr lang="es-ES" sz="3600" b="1" dirty="0"/>
              <a:t>Gerencia Desarrollo de Talento y </a:t>
            </a:r>
            <a:r>
              <a:rPr lang="es-ES" sz="3600" b="1" dirty="0" err="1"/>
              <a:t>BPs</a:t>
            </a:r>
            <a:r>
              <a:rPr lang="es-ES" sz="3600" b="1" dirty="0"/>
              <a:t> CEAS</a:t>
            </a:r>
            <a:endParaRPr lang="es-PE" sz="3600" b="1" dirty="0"/>
          </a:p>
        </p:txBody>
      </p:sp>
    </p:spTree>
    <p:extLst>
      <p:ext uri="{BB962C8B-B14F-4D97-AF65-F5344CB8AC3E}">
        <p14:creationId xmlns:p14="http://schemas.microsoft.com/office/powerpoint/2010/main" val="163659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Backlog </a:t>
            </a:r>
            <a:r>
              <a:rPr lang="es-ES" err="1"/>
              <a:t>RyS</a:t>
            </a:r>
            <a:r>
              <a:rPr lang="es-ES"/>
              <a:t> CEAS</a:t>
            </a:r>
            <a:endParaRPr lang="es-PE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9B436F5-F7E9-3459-7898-C6C6BB304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67264"/>
              </p:ext>
            </p:extLst>
          </p:nvPr>
        </p:nvGraphicFramePr>
        <p:xfrm>
          <a:off x="586333" y="1295400"/>
          <a:ext cx="11019334" cy="47285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6611">
                  <a:extLst>
                    <a:ext uri="{9D8B030D-6E8A-4147-A177-3AD203B41FA5}">
                      <a16:colId xmlns:a16="http://schemas.microsoft.com/office/drawing/2014/main" val="1219844942"/>
                    </a:ext>
                  </a:extLst>
                </a:gridCol>
                <a:gridCol w="1818729">
                  <a:extLst>
                    <a:ext uri="{9D8B030D-6E8A-4147-A177-3AD203B41FA5}">
                      <a16:colId xmlns:a16="http://schemas.microsoft.com/office/drawing/2014/main" val="3565720108"/>
                    </a:ext>
                  </a:extLst>
                </a:gridCol>
                <a:gridCol w="5322783">
                  <a:extLst>
                    <a:ext uri="{9D8B030D-6E8A-4147-A177-3AD203B41FA5}">
                      <a16:colId xmlns:a16="http://schemas.microsoft.com/office/drawing/2014/main" val="261554326"/>
                    </a:ext>
                  </a:extLst>
                </a:gridCol>
                <a:gridCol w="997915">
                  <a:extLst>
                    <a:ext uri="{9D8B030D-6E8A-4147-A177-3AD203B41FA5}">
                      <a16:colId xmlns:a16="http://schemas.microsoft.com/office/drawing/2014/main" val="2051084251"/>
                    </a:ext>
                  </a:extLst>
                </a:gridCol>
                <a:gridCol w="1613296">
                  <a:extLst>
                    <a:ext uri="{9D8B030D-6E8A-4147-A177-3AD203B41FA5}">
                      <a16:colId xmlns:a16="http://schemas.microsoft.com/office/drawing/2014/main" val="117324966"/>
                    </a:ext>
                  </a:extLst>
                </a:gridCol>
              </a:tblGrid>
              <a:tr h="224669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Objetivo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Resultados claves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Actividades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Status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Indicador EVD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622108"/>
                  </a:ext>
                </a:extLst>
              </a:tr>
              <a:tr h="252333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Ser percibidos por fuera como la mejor empresa para trabajar del sector financiero.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*Participación en 10 ferias o actividades centros de estudio.</a:t>
                      </a:r>
                    </a:p>
                    <a:p>
                      <a:pPr algn="l" fontAlgn="ctr"/>
                      <a:r>
                        <a:rPr lang="es-PE" sz="1200" u="none" strike="noStrike" dirty="0">
                          <a:effectLst/>
                        </a:rPr>
                        <a:t>*Incrementar a 300 mil los seguidores de LinkedIn</a:t>
                      </a:r>
                    </a:p>
                    <a:p>
                      <a:pPr algn="l" fontAlgn="ctr"/>
                      <a:r>
                        <a:rPr lang="es-PE" sz="1200" u="none" strike="noStrike" dirty="0">
                          <a:effectLst/>
                        </a:rPr>
                        <a:t>*Disminuir la rotación temprana</a:t>
                      </a:r>
                    </a:p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*Incrementar aceptación de ofertas laborales.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Participación en ferias, charlas y </a:t>
                      </a:r>
                      <a:r>
                        <a:rPr lang="es-ES" sz="1200" u="none" strike="noStrike" dirty="0">
                          <a:solidFill>
                            <a:srgbClr val="70655C"/>
                          </a:solidFill>
                          <a:effectLst/>
                        </a:rPr>
                        <a:t>otras actividades </a:t>
                      </a:r>
                      <a:r>
                        <a:rPr lang="es-ES" sz="1200" u="none" strike="noStrike" dirty="0">
                          <a:effectLst/>
                        </a:rPr>
                        <a:t>con Instituciones Educativas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Iniciado</a:t>
                      </a:r>
                      <a:endParaRPr lang="es-P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D8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Marca empleadora</a:t>
                      </a:r>
                      <a:endParaRPr lang="es-P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686409"/>
                  </a:ext>
                </a:extLst>
              </a:tr>
              <a:tr h="33938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*Incrementar a 300 mil los seguidores de LinkedIn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Mapeo de alianzas con instituciones privadas o del Estado para visibilizar la marca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Iniciado</a:t>
                      </a:r>
                      <a:endParaRPr lang="es-P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D8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Marca empleadora</a:t>
                      </a:r>
                      <a:endParaRPr lang="es-P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41530"/>
                  </a:ext>
                </a:extLst>
              </a:tr>
              <a:tr h="25233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*Disminuir la rotación temprana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Elaboración y difusión del boletín de marca empleadora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  <a:endParaRPr lang="es-P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Marca empleadora</a:t>
                      </a:r>
                      <a:endParaRPr lang="es-P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803411"/>
                  </a:ext>
                </a:extLst>
              </a:tr>
              <a:tr h="37444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*Incrementar aceptación de ofertas laborales.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Focus </a:t>
                      </a:r>
                      <a:r>
                        <a:rPr lang="es-ES" sz="1200" u="none" strike="noStrike" dirty="0" err="1">
                          <a:effectLst/>
                        </a:rPr>
                        <a:t>group</a:t>
                      </a:r>
                      <a:r>
                        <a:rPr lang="es-ES" sz="1200" u="none" strike="noStrike" dirty="0">
                          <a:effectLst/>
                        </a:rPr>
                        <a:t> con nuevos ingresos de TI para robustecer la propuesta de valor de perfiles digitales. (IT, Datos y </a:t>
                      </a:r>
                      <a:r>
                        <a:rPr lang="es-ES" sz="1200" u="none" strike="noStrike" dirty="0" err="1">
                          <a:effectLst/>
                        </a:rPr>
                        <a:t>Analytics</a:t>
                      </a:r>
                      <a:r>
                        <a:rPr lang="es-ES" sz="1200" u="none" strike="noStrike" dirty="0">
                          <a:effectLst/>
                        </a:rPr>
                        <a:t>, Innovación)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Iniciado</a:t>
                      </a:r>
                      <a:endParaRPr lang="es-PE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478">
                        <a:alpha val="5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Marca empleadora/</a:t>
                      </a:r>
                    </a:p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Rotación temprana</a:t>
                      </a:r>
                      <a:endParaRPr lang="es-P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544005"/>
                  </a:ext>
                </a:extLst>
              </a:tr>
              <a:tr h="37444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Crear y difundir contenido respecto a ofertas o actividades de marca empleadora en LinkedIn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  <a:endParaRPr lang="es-P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264030"/>
                  </a:ext>
                </a:extLst>
              </a:tr>
              <a:tr h="3785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Programa de Embajadores Compartamos (atracción del talento desde el cliente interno, LinkedIn proactivo, </a:t>
                      </a:r>
                      <a:r>
                        <a:rPr lang="es-ES" sz="1200" u="none" strike="noStrike" dirty="0" err="1">
                          <a:effectLst/>
                        </a:rPr>
                        <a:t>etc</a:t>
                      </a:r>
                      <a:r>
                        <a:rPr lang="es-ES" sz="1200" u="none" strike="noStrike" dirty="0">
                          <a:effectLst/>
                        </a:rPr>
                        <a:t>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  <a:endParaRPr lang="es-P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62909"/>
                  </a:ext>
                </a:extLst>
              </a:tr>
              <a:tr h="25233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Diseñar una actividad de Marca Empleadora TI (</a:t>
                      </a:r>
                      <a:r>
                        <a:rPr lang="es-ES" sz="1200" u="none" strike="noStrike" dirty="0" err="1">
                          <a:effectLst/>
                        </a:rPr>
                        <a:t>hackaton</a:t>
                      </a:r>
                      <a:r>
                        <a:rPr lang="es-ES" sz="1200" u="none" strike="noStrike" dirty="0">
                          <a:effectLst/>
                        </a:rPr>
                        <a:t>, feria TEC, etc.)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Por iniciar</a:t>
                      </a:r>
                      <a:endParaRPr lang="es-PE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964178"/>
                  </a:ext>
                </a:extLst>
              </a:tr>
              <a:tr h="25233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Diseñar una actividad de empleabilidad dirigida a mujeres STEM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Por iniciar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68554"/>
                  </a:ext>
                </a:extLst>
              </a:tr>
              <a:tr h="25233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Diseñar una actividad de empleabilidad dirigida a practicantes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Por iniciar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74163"/>
                  </a:ext>
                </a:extLst>
              </a:tr>
              <a:tr h="25233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Diseñar una actividad de empleabilidad dirigida a personas con discapacidad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Iniciado</a:t>
                      </a:r>
                      <a:endParaRPr kumimoji="0" lang="es-P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D8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3182"/>
                  </a:ext>
                </a:extLst>
              </a:tr>
              <a:tr h="25233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Diseñar una actividad de empleabilidad dirigida a la comunidad LGTBQ+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Por iniciar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43850"/>
                  </a:ext>
                </a:extLst>
              </a:tr>
              <a:tr h="25233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Diseño del Programa de Empleabilidad Compartamos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Por iniciar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78776"/>
                  </a:ext>
                </a:extLst>
              </a:tr>
              <a:tr h="25233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u="none" strike="noStrike" dirty="0">
                          <a:effectLst/>
                        </a:rPr>
                        <a:t>Crear campaña para actividades de marca empleadora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iniciar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996590"/>
                  </a:ext>
                </a:extLst>
              </a:tr>
              <a:tr h="25233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Diseño del Programa de </a:t>
                      </a:r>
                      <a:r>
                        <a:rPr lang="es-ES" sz="1200" u="none" strike="noStrike" dirty="0" err="1">
                          <a:effectLst/>
                        </a:rPr>
                        <a:t>Networking</a:t>
                      </a:r>
                      <a:r>
                        <a:rPr lang="es-ES" sz="1200" u="none" strike="noStrike" dirty="0">
                          <a:effectLst/>
                        </a:rPr>
                        <a:t> Compartamos (</a:t>
                      </a:r>
                      <a:r>
                        <a:rPr lang="es-ES" sz="1200" u="none" strike="noStrike" dirty="0" err="1">
                          <a:effectLst/>
                        </a:rPr>
                        <a:t>busqueda</a:t>
                      </a:r>
                      <a:r>
                        <a:rPr lang="es-ES" sz="1200" u="none" strike="noStrike" dirty="0">
                          <a:effectLst/>
                        </a:rPr>
                        <a:t> proactiva)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Por iniciar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882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655C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Marca empleadora</a:t>
                      </a:r>
                      <a:endParaRPr kumimoji="0" lang="es-P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655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13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84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Backlog </a:t>
            </a:r>
            <a:r>
              <a:rPr lang="es-ES" err="1"/>
              <a:t>RyS</a:t>
            </a:r>
            <a:r>
              <a:rPr lang="es-ES"/>
              <a:t> CEAS</a:t>
            </a:r>
            <a:endParaRPr lang="es-PE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3950AC2-8F7D-C02B-5501-F0B6810AE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20326"/>
              </p:ext>
            </p:extLst>
          </p:nvPr>
        </p:nvGraphicFramePr>
        <p:xfrm>
          <a:off x="625838" y="1295400"/>
          <a:ext cx="10940323" cy="4739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40274">
                  <a:extLst>
                    <a:ext uri="{9D8B030D-6E8A-4147-A177-3AD203B41FA5}">
                      <a16:colId xmlns:a16="http://schemas.microsoft.com/office/drawing/2014/main" val="3954338396"/>
                    </a:ext>
                  </a:extLst>
                </a:gridCol>
                <a:gridCol w="1890359">
                  <a:extLst>
                    <a:ext uri="{9D8B030D-6E8A-4147-A177-3AD203B41FA5}">
                      <a16:colId xmlns:a16="http://schemas.microsoft.com/office/drawing/2014/main" val="3942125048"/>
                    </a:ext>
                  </a:extLst>
                </a:gridCol>
                <a:gridCol w="4332080">
                  <a:extLst>
                    <a:ext uri="{9D8B030D-6E8A-4147-A177-3AD203B41FA5}">
                      <a16:colId xmlns:a16="http://schemas.microsoft.com/office/drawing/2014/main" val="827584460"/>
                    </a:ext>
                  </a:extLst>
                </a:gridCol>
                <a:gridCol w="892606">
                  <a:extLst>
                    <a:ext uri="{9D8B030D-6E8A-4147-A177-3AD203B41FA5}">
                      <a16:colId xmlns:a16="http://schemas.microsoft.com/office/drawing/2014/main" val="559203912"/>
                    </a:ext>
                  </a:extLst>
                </a:gridCol>
                <a:gridCol w="2385004">
                  <a:extLst>
                    <a:ext uri="{9D8B030D-6E8A-4147-A177-3AD203B41FA5}">
                      <a16:colId xmlns:a16="http://schemas.microsoft.com/office/drawing/2014/main" val="2075215768"/>
                    </a:ext>
                  </a:extLst>
                </a:gridCol>
              </a:tblGrid>
              <a:tr h="210230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Objetivo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Resultados claves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Actividades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Status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Indicador EVD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253449"/>
                  </a:ext>
                </a:extLst>
              </a:tr>
              <a:tr h="350383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effectLst/>
                        </a:rPr>
                        <a:t>Brindar una experiencia excepcional durante el proceso de selección tanto para líderes solicitantes y candidatos.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*Encuesta de satisfacción del líder en 85%</a:t>
                      </a:r>
                    </a:p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*Encuestas de satisfacción del candidato en 85%</a:t>
                      </a:r>
                    </a:p>
                    <a:p>
                      <a:pPr algn="l" fontAlgn="ctr"/>
                      <a:r>
                        <a:rPr lang="es-PE" sz="1200" u="none" strike="noStrike" dirty="0">
                          <a:effectLst/>
                        </a:rPr>
                        <a:t>*Mejorar resultados de auditoría.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Análisis del </a:t>
                      </a:r>
                      <a:r>
                        <a:rPr lang="es-ES" sz="1200" u="none" strike="noStrike" dirty="0" err="1">
                          <a:effectLst/>
                        </a:rPr>
                        <a:t>Journey</a:t>
                      </a:r>
                      <a:r>
                        <a:rPr lang="es-ES" sz="1200" u="none" strike="noStrike" dirty="0">
                          <a:effectLst/>
                        </a:rPr>
                        <a:t> de </a:t>
                      </a:r>
                      <a:r>
                        <a:rPr lang="es-ES" sz="1200" u="none" strike="noStrike" dirty="0" err="1">
                          <a:effectLst/>
                        </a:rPr>
                        <a:t>RyS</a:t>
                      </a:r>
                      <a:r>
                        <a:rPr lang="es-ES" sz="1200" u="none" strike="noStrike" dirty="0">
                          <a:effectLst/>
                        </a:rPr>
                        <a:t>, desde 3 caminos: cliente interno, selección y candidato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Iniciado</a:t>
                      </a:r>
                      <a:endParaRPr lang="es-PE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478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interno/ ANS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2146"/>
                  </a:ext>
                </a:extLst>
              </a:tr>
              <a:tr h="21023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</a:rPr>
                        <a:t>Mantener encuestas de satisfacción del candidato en 85%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Alineación de </a:t>
                      </a:r>
                      <a:r>
                        <a:rPr lang="es-ES" sz="1200" u="none" strike="noStrike" dirty="0" err="1">
                          <a:effectLst/>
                        </a:rPr>
                        <a:t>Speech</a:t>
                      </a:r>
                      <a:r>
                        <a:rPr lang="es-ES" sz="1200" u="none" strike="noStrike" dirty="0">
                          <a:effectLst/>
                        </a:rPr>
                        <a:t> en diferentes etapas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Iniciado</a:t>
                      </a:r>
                      <a:endParaRPr lang="es-PE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C478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 empleadora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118198"/>
                  </a:ext>
                </a:extLst>
              </a:tr>
              <a:tr h="21023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Resultados de auditoría a partir de </a:t>
                      </a:r>
                      <a:r>
                        <a:rPr lang="es-PE" sz="1200" u="none" strike="noStrike" err="1">
                          <a:effectLst/>
                        </a:rPr>
                        <a:t>xxxxx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Mejor formato de solicitud de documentos.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Completado</a:t>
                      </a:r>
                      <a:endParaRPr lang="es-PE" sz="12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48679"/>
                  </a:ext>
                </a:extLst>
              </a:tr>
              <a:tr h="21023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Crear e implementar NPS Interno (líder)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Completado</a:t>
                      </a:r>
                      <a:endParaRPr lang="es-PE" sz="12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81723"/>
                  </a:ext>
                </a:extLst>
              </a:tr>
              <a:tr h="21023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Crear e implementar NPS Interno (candidato)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iniciar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483666"/>
                  </a:ext>
                </a:extLst>
              </a:tr>
              <a:tr h="35038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Crear estrategia de </a:t>
                      </a:r>
                      <a:r>
                        <a:rPr lang="es-ES" sz="1200" u="none" strike="noStrike" dirty="0" err="1">
                          <a:effectLst/>
                        </a:rPr>
                        <a:t>Follow</a:t>
                      </a:r>
                      <a:r>
                        <a:rPr lang="es-ES" sz="1200" u="none" strike="noStrike" dirty="0">
                          <a:effectLst/>
                        </a:rPr>
                        <a:t> up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Iniciado</a:t>
                      </a:r>
                      <a:endParaRPr lang="es-PE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interno/ ANS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04538"/>
                  </a:ext>
                </a:extLst>
              </a:tr>
              <a:tr h="21023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dirty="0">
                          <a:effectLst/>
                        </a:rPr>
                        <a:t>Mejorar flujograma del proceso de selección para Líderes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Completado</a:t>
                      </a:r>
                      <a:endParaRPr lang="es-PE" sz="12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65495"/>
                  </a:ext>
                </a:extLst>
              </a:tr>
              <a:tr h="63068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dirty="0">
                          <a:effectLst/>
                        </a:rPr>
                        <a:t>Entrenamiento al equipo de </a:t>
                      </a:r>
                      <a:r>
                        <a:rPr lang="es-ES" sz="1200" u="none" strike="noStrike" dirty="0" err="1">
                          <a:effectLst/>
                        </a:rPr>
                        <a:t>RyS</a:t>
                      </a:r>
                      <a:r>
                        <a:rPr lang="es-ES" sz="1200" u="none" strike="noStrike" dirty="0">
                          <a:effectLst/>
                        </a:rPr>
                        <a:t> en marca personal, </a:t>
                      </a:r>
                      <a:r>
                        <a:rPr lang="es-ES" sz="1200" u="none" strike="noStrike" dirty="0" err="1">
                          <a:effectLst/>
                        </a:rPr>
                        <a:t>hunting</a:t>
                      </a:r>
                      <a:r>
                        <a:rPr lang="es-ES" sz="1200" u="none" strike="noStrike" dirty="0">
                          <a:effectLst/>
                        </a:rPr>
                        <a:t>, entrevistas, etc.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iniciar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interno/ ANS/</a:t>
                      </a:r>
                      <a:r>
                        <a:rPr lang="es-PE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Rotación temprana/</a:t>
                      </a:r>
                    </a:p>
                    <a:p>
                      <a:pPr marL="0" algn="l" defTabSz="509596" rtl="0" eaLnBrk="1" fontAlgn="b" latinLnBrk="0" hangingPunct="1"/>
                      <a:r>
                        <a:rPr lang="es-PE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 empleadora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8443"/>
                  </a:ext>
                </a:extLst>
              </a:tr>
              <a:tr h="35038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dirty="0">
                          <a:effectLst/>
                        </a:rPr>
                        <a:t>Entrenamiento a Líderes en entrevistas y lineamientos de </a:t>
                      </a:r>
                      <a:r>
                        <a:rPr lang="es-ES" sz="1200" u="none" strike="noStrike" dirty="0" err="1">
                          <a:effectLst/>
                        </a:rPr>
                        <a:t>Hiring</a:t>
                      </a:r>
                      <a:r>
                        <a:rPr lang="es-ES" sz="1200" u="none" strike="noStrike" dirty="0">
                          <a:effectLst/>
                        </a:rPr>
                        <a:t> Manager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iniciar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 / Rotación temprana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923402"/>
                  </a:ext>
                </a:extLst>
              </a:tr>
              <a:tr h="21023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Formato de presentación de status de procesos - ágil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Completado</a:t>
                      </a:r>
                      <a:endParaRPr lang="es-PE" sz="12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59181"/>
                  </a:ext>
                </a:extLst>
              </a:tr>
              <a:tr h="490536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Formato de análisis de </a:t>
                      </a:r>
                      <a:r>
                        <a:rPr lang="es-E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funnel</a:t>
                      </a:r>
                      <a:endParaRPr lang="es-E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Completado</a:t>
                      </a:r>
                      <a:endParaRPr lang="es-PE" sz="12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interno/</a:t>
                      </a:r>
                    </a:p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ANS/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509596" rtl="0" eaLnBrk="1" fontAlgn="b" latinLnBrk="0" hangingPunct="1"/>
                      <a:r>
                        <a:rPr lang="es-PE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Rotación temprana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583989"/>
                  </a:ext>
                </a:extLst>
              </a:tr>
              <a:tr h="21023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PE" sz="1200" u="none" strike="noStrike" dirty="0">
                          <a:effectLst/>
                        </a:rPr>
                        <a:t>Creación de procedimiento </a:t>
                      </a:r>
                      <a:r>
                        <a:rPr lang="es-PE" sz="1200" u="none" strike="noStrike" dirty="0" err="1">
                          <a:effectLst/>
                        </a:rPr>
                        <a:t>RyS</a:t>
                      </a:r>
                      <a:r>
                        <a:rPr lang="es-PE" sz="1200" u="none" strike="noStrike" dirty="0">
                          <a:effectLst/>
                        </a:rPr>
                        <a:t> CEAS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Iniciado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D8A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NPS interno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38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0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6263614" cy="1143000"/>
          </a:xfrm>
        </p:spPr>
        <p:txBody>
          <a:bodyPr anchor="t">
            <a:normAutofit/>
          </a:bodyPr>
          <a:lstStyle/>
          <a:p>
            <a:r>
              <a:rPr lang="es-ES"/>
              <a:t>Backlog </a:t>
            </a:r>
            <a:r>
              <a:rPr lang="es-ES" err="1"/>
              <a:t>RyS</a:t>
            </a:r>
            <a:r>
              <a:rPr lang="es-ES"/>
              <a:t> CEAS</a:t>
            </a:r>
            <a:endParaRPr lang="es-PE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A78D6EF-2024-6A5F-2E73-E721085B2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5"/>
              </p:ext>
            </p:extLst>
          </p:nvPr>
        </p:nvGraphicFramePr>
        <p:xfrm>
          <a:off x="584616" y="1611443"/>
          <a:ext cx="11047752" cy="19587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0688">
                  <a:extLst>
                    <a:ext uri="{9D8B030D-6E8A-4147-A177-3AD203B41FA5}">
                      <a16:colId xmlns:a16="http://schemas.microsoft.com/office/drawing/2014/main" val="2976217597"/>
                    </a:ext>
                  </a:extLst>
                </a:gridCol>
                <a:gridCol w="2105327">
                  <a:extLst>
                    <a:ext uri="{9D8B030D-6E8A-4147-A177-3AD203B41FA5}">
                      <a16:colId xmlns:a16="http://schemas.microsoft.com/office/drawing/2014/main" val="1993943277"/>
                    </a:ext>
                  </a:extLst>
                </a:gridCol>
                <a:gridCol w="4618753">
                  <a:extLst>
                    <a:ext uri="{9D8B030D-6E8A-4147-A177-3AD203B41FA5}">
                      <a16:colId xmlns:a16="http://schemas.microsoft.com/office/drawing/2014/main" val="3709419442"/>
                    </a:ext>
                  </a:extLst>
                </a:gridCol>
                <a:gridCol w="1139252">
                  <a:extLst>
                    <a:ext uri="{9D8B030D-6E8A-4147-A177-3AD203B41FA5}">
                      <a16:colId xmlns:a16="http://schemas.microsoft.com/office/drawing/2014/main" val="3746947178"/>
                    </a:ext>
                  </a:extLst>
                </a:gridCol>
                <a:gridCol w="1933732">
                  <a:extLst>
                    <a:ext uri="{9D8B030D-6E8A-4147-A177-3AD203B41FA5}">
                      <a16:colId xmlns:a16="http://schemas.microsoft.com/office/drawing/2014/main" val="1297387228"/>
                    </a:ext>
                  </a:extLst>
                </a:gridCol>
              </a:tblGrid>
              <a:tr h="239757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Objetivo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Resultados claves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Actividades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Status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Indicador EVD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58163815"/>
                  </a:ext>
                </a:extLst>
              </a:tr>
              <a:tr h="41148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s-PE" sz="1200" b="1" u="none" strike="noStrike" dirty="0">
                          <a:effectLst/>
                        </a:rPr>
                        <a:t>Ser un área Data </a:t>
                      </a:r>
                      <a:r>
                        <a:rPr lang="es-PE" sz="1200" b="1" u="none" strike="noStrike" dirty="0" err="1">
                          <a:effectLst/>
                        </a:rPr>
                        <a:t>Driven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*80% de los candidatos registrados en base única de candidatos.</a:t>
                      </a:r>
                    </a:p>
                    <a:p>
                      <a:pPr algn="l" fontAlgn="ctr"/>
                      <a:r>
                        <a:rPr lang="es-ES" sz="1200" u="none" strike="noStrike" dirty="0">
                          <a:effectLst/>
                        </a:rPr>
                        <a:t>*Tener 100% automatizados los </a:t>
                      </a:r>
                      <a:r>
                        <a:rPr lang="es-ES" sz="1200" u="none" strike="noStrike" dirty="0" err="1">
                          <a:effectLst/>
                        </a:rPr>
                        <a:t>dashboards</a:t>
                      </a:r>
                      <a:r>
                        <a:rPr lang="es-ES" sz="1200" u="none" strike="noStrike" dirty="0">
                          <a:effectLst/>
                        </a:rPr>
                        <a:t> de reclutamiento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Crear tablero de control de actividades de marca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Completado</a:t>
                      </a:r>
                      <a:endParaRPr lang="es-PE" sz="12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 empleadora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0267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u="none" strike="noStrike" dirty="0">
                          <a:effectLst/>
                        </a:rPr>
                        <a:t>Crear base de candidatos IT (100% de candidatos mapeados)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Completado</a:t>
                      </a:r>
                      <a:endParaRPr lang="es-PE" sz="120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ANS/ NPS Interno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08279"/>
                  </a:ext>
                </a:extLst>
              </a:tr>
              <a:tr h="41547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dirty="0">
                          <a:effectLst/>
                        </a:rPr>
                        <a:t>Crear base de candidatos general (Con foco en </a:t>
                      </a:r>
                      <a:r>
                        <a:rPr lang="es-ES" sz="1200" u="none" strike="noStrike" dirty="0" err="1">
                          <a:effectLst/>
                        </a:rPr>
                        <a:t>BackUps</a:t>
                      </a:r>
                      <a:r>
                        <a:rPr lang="es-ES" sz="1200" u="none" strike="noStrike" dirty="0">
                          <a:effectLst/>
                        </a:rPr>
                        <a:t>)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Iniciado</a:t>
                      </a:r>
                      <a:endParaRPr lang="es-PE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rgbClr val="00B050">
                        <a:alpha val="5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ANS/ NPS Interno 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158758"/>
                  </a:ext>
                </a:extLst>
              </a:tr>
              <a:tr h="404234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Automatizar el cálculo de indicadores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iniciar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46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8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1AA0E9-9FEE-3ABE-F5AD-6708ACA370F8}"/>
              </a:ext>
            </a:extLst>
          </p:cNvPr>
          <p:cNvSpPr txBox="1">
            <a:spLocks/>
          </p:cNvSpPr>
          <p:nvPr/>
        </p:nvSpPr>
        <p:spPr>
          <a:xfrm>
            <a:off x="609600" y="120701"/>
            <a:ext cx="7238999" cy="614933"/>
          </a:xfrm>
          <a:prstGeom prst="rect">
            <a:avLst/>
          </a:prstGeom>
        </p:spPr>
        <p:txBody>
          <a:bodyPr vert="horz" lIns="198132" tIns="99066" rIns="198132" bIns="99066" rtlCol="0" anchor="t">
            <a:normAutofit fontScale="97500"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Programa de Alineación y Aprendizaje 2023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E850C8-40C5-8528-65F6-0302310F30B3}"/>
              </a:ext>
            </a:extLst>
          </p:cNvPr>
          <p:cNvSpPr txBox="1"/>
          <p:nvPr/>
        </p:nvSpPr>
        <p:spPr>
          <a:xfrm>
            <a:off x="685800" y="550968"/>
            <a:ext cx="78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s-ES" sz="1800" dirty="0">
                <a:solidFill>
                  <a:schemeClr val="bg1"/>
                </a:solidFill>
                <a:latin typeface="Bunday Clean" panose="02000300000000000000" pitchFamily="50" charset="0"/>
              </a:rPr>
              <a:t>Expositores: internos y externos</a:t>
            </a:r>
            <a:endParaRPr lang="es-PE" sz="2400" dirty="0">
              <a:solidFill>
                <a:schemeClr val="bg1"/>
              </a:solidFill>
              <a:latin typeface="Bunday Clean" panose="02000300000000000000" pitchFamily="50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5C61BB0-D45F-9BE7-0226-1EAE9AAF5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16630"/>
              </p:ext>
            </p:extLst>
          </p:nvPr>
        </p:nvGraphicFramePr>
        <p:xfrm>
          <a:off x="990600" y="2027132"/>
          <a:ext cx="6172200" cy="29604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2758446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75215768"/>
                    </a:ext>
                  </a:extLst>
                </a:gridCol>
              </a:tblGrid>
              <a:tr h="362133"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Actividades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Frecuencia Quincenal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253449"/>
                  </a:ext>
                </a:extLst>
              </a:tr>
              <a:tr h="425544"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Entrevista por competencias / </a:t>
                      </a:r>
                      <a:r>
                        <a:rPr lang="es-E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</a:t>
                      </a: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Cultural</a:t>
                      </a:r>
                      <a:endParaRPr lang="es-PE" sz="12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09596" rtl="0" eaLnBrk="1" fontAlgn="b" latinLnBrk="0" hangingPunct="1"/>
                      <a:r>
                        <a:rPr lang="es-ES" sz="1200" u="none" strike="noStrike" kern="1200" dirty="0">
                          <a:solidFill>
                            <a:srgbClr val="7065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Julio</a:t>
                      </a:r>
                      <a:endParaRPr lang="es-PE" sz="1200" u="none" strike="noStrike" kern="1200" dirty="0">
                        <a:solidFill>
                          <a:srgbClr val="70655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22146"/>
                  </a:ext>
                </a:extLst>
              </a:tr>
              <a:tr h="362133"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LinkedIn </a:t>
                      </a:r>
                      <a:r>
                        <a:rPr lang="es-ES" sz="1200" u="none" strike="noStrike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Recruiter</a:t>
                      </a:r>
                      <a:endParaRPr lang="es-PE" sz="12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Julio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118198"/>
                  </a:ext>
                </a:extLst>
              </a:tr>
              <a:tr h="362133"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ES" sz="120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Redes de contacto</a:t>
                      </a:r>
                      <a:endParaRPr lang="es-PE" sz="12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Agosto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48679"/>
                  </a:ext>
                </a:extLst>
              </a:tr>
              <a:tr h="362133"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Desing Thinking  /  Reclutamiento 4.0</a:t>
                      </a:r>
                      <a:endParaRPr lang="es-PE" sz="12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Agosto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81723"/>
                  </a:ext>
                </a:extLst>
              </a:tr>
              <a:tr h="362133"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Embajador/a Marca Empleadora</a:t>
                      </a:r>
                      <a:endParaRPr lang="es-PE" sz="12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Septiembre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483666"/>
                  </a:ext>
                </a:extLst>
              </a:tr>
              <a:tr h="362133"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s-ES" sz="1200" u="none" strike="noStrike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  <a:r>
                        <a:rPr lang="es-ES" sz="120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u="none" strike="noStrike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Telling</a:t>
                      </a:r>
                      <a:endParaRPr lang="es-PE" sz="12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Septiembre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04538"/>
                  </a:ext>
                </a:extLst>
              </a:tr>
              <a:tr h="362133"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</a:t>
                      </a: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Hacking</a:t>
                      </a:r>
                      <a:endParaRPr lang="es-PE" sz="1200" u="none" strike="noStrike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  <a:alpha val="5411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95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Octubre</a:t>
                      </a:r>
                      <a:endParaRPr lang="es-PE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6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45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C4136B5-B9D5-DE87-1A08-514DCB1FF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8" r="5775" b="1"/>
          <a:stretch/>
        </p:blipFill>
        <p:spPr>
          <a:xfrm>
            <a:off x="0" y="6"/>
            <a:ext cx="12191999" cy="6857995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7C57C9-DD1B-B0BE-9D7D-5613F1EE75FF}"/>
              </a:ext>
            </a:extLst>
          </p:cNvPr>
          <p:cNvSpPr txBox="1"/>
          <p:nvPr/>
        </p:nvSpPr>
        <p:spPr>
          <a:xfrm>
            <a:off x="857186" y="2117521"/>
            <a:ext cx="5491115" cy="40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09596"/>
            <a:endParaRPr lang="es-PE" sz="2006" dirty="0">
              <a:solidFill>
                <a:srgbClr val="70655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2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8CBA83E-0F61-9D30-3132-BB1C197B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25" y="2857500"/>
            <a:ext cx="3505200" cy="914400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solidFill>
                  <a:srgbClr val="CA005D"/>
                </a:solidFill>
              </a:rPr>
              <a:t>VISIÓN</a:t>
            </a:r>
            <a:endParaRPr lang="es-PE" sz="4400" dirty="0">
              <a:solidFill>
                <a:srgbClr val="CA005D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263900F-41AA-0815-3904-BBC41180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7024" y="2686050"/>
            <a:ext cx="5910677" cy="12573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PE"/>
              <a:t>Ser reconocidos como aliados estratégicos del negocio y gestores de mejores practicas de rrhh poniendo siempre a la persona al centro.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3C39D2-6A1A-4306-BDA8-EAF496330551}"/>
              </a:ext>
            </a:extLst>
          </p:cNvPr>
          <p:cNvCxnSpPr/>
          <p:nvPr/>
        </p:nvCxnSpPr>
        <p:spPr>
          <a:xfrm>
            <a:off x="4648200" y="1828800"/>
            <a:ext cx="0" cy="2971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956DA916-E897-09FC-AEB7-0FBA49B823EC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Estrategia 2023</a:t>
            </a:r>
          </a:p>
        </p:txBody>
      </p:sp>
    </p:spTree>
    <p:extLst>
      <p:ext uri="{BB962C8B-B14F-4D97-AF65-F5344CB8AC3E}">
        <p14:creationId xmlns:p14="http://schemas.microsoft.com/office/powerpoint/2010/main" val="34973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8CBA83E-0F61-9D30-3132-BB1C197B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25" y="2857500"/>
            <a:ext cx="3505200" cy="914400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solidFill>
                  <a:srgbClr val="CA005D"/>
                </a:solidFill>
              </a:rPr>
              <a:t>MISIÓN</a:t>
            </a:r>
            <a:endParaRPr lang="es-PE" sz="4400" dirty="0">
              <a:solidFill>
                <a:srgbClr val="CA005D"/>
              </a:solidFill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13C39D2-6A1A-4306-BDA8-EAF496330551}"/>
              </a:ext>
            </a:extLst>
          </p:cNvPr>
          <p:cNvCxnSpPr/>
          <p:nvPr/>
        </p:nvCxnSpPr>
        <p:spPr>
          <a:xfrm>
            <a:off x="4648200" y="1828800"/>
            <a:ext cx="0" cy="2971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858281F-7772-31FE-DB55-7E475B256F73}"/>
              </a:ext>
            </a:extLst>
          </p:cNvPr>
          <p:cNvSpPr txBox="1">
            <a:spLocks/>
          </p:cNvSpPr>
          <p:nvPr/>
        </p:nvSpPr>
        <p:spPr>
          <a:xfrm>
            <a:off x="5257800" y="2375154"/>
            <a:ext cx="6144367" cy="1879092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>
            <a:lvl1pPr marL="0" indent="0" algn="l" defTabSz="509596" rtl="0" eaLnBrk="1" latinLnBrk="0" hangingPunct="1">
              <a:spcBef>
                <a:spcPct val="20000"/>
              </a:spcBef>
              <a:buClr>
                <a:srgbClr val="CE0058"/>
              </a:buClr>
              <a:buFont typeface="Arial"/>
              <a:buNone/>
              <a:defRPr sz="216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1pPr>
            <a:lvl2pPr marL="0" indent="-185184" algn="l" defTabSz="509596" rtl="0" eaLnBrk="1" latinLnBrk="0" hangingPunct="1">
              <a:spcBef>
                <a:spcPct val="20000"/>
              </a:spcBef>
              <a:buClr>
                <a:srgbClr val="CE0058"/>
              </a:buClr>
              <a:buSzPct val="75000"/>
              <a:buFont typeface="Arial"/>
              <a:buChar char="•"/>
              <a:defRPr sz="216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2pPr>
            <a:lvl3pPr marL="1273990" indent="-254798" algn="l" defTabSz="509596" rtl="0" eaLnBrk="1" latinLnBrk="0" hangingPunct="1">
              <a:spcBef>
                <a:spcPct val="20000"/>
              </a:spcBef>
              <a:buClr>
                <a:srgbClr val="CE0058"/>
              </a:buClr>
              <a:buFont typeface="Arial"/>
              <a:buChar char="•"/>
              <a:defRPr sz="216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3pPr>
            <a:lvl4pPr marL="1783586" indent="-254798" algn="l" defTabSz="509596" rtl="0" eaLnBrk="1" latinLnBrk="0" hangingPunct="1">
              <a:spcBef>
                <a:spcPct val="20000"/>
              </a:spcBef>
              <a:buClr>
                <a:srgbClr val="CE0058"/>
              </a:buClr>
              <a:buFont typeface="Arial"/>
              <a:buChar char="–"/>
              <a:defRPr sz="216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4pPr>
            <a:lvl5pPr marL="2293182" indent="-254798" algn="l" defTabSz="509596" rtl="0" eaLnBrk="1" latinLnBrk="0" hangingPunct="1">
              <a:spcBef>
                <a:spcPct val="20000"/>
              </a:spcBef>
              <a:buClr>
                <a:srgbClr val="CE0058"/>
              </a:buClr>
              <a:buFont typeface="Arial"/>
              <a:buChar char="»"/>
              <a:defRPr sz="2160" kern="1200">
                <a:solidFill>
                  <a:srgbClr val="83786F"/>
                </a:solidFill>
                <a:latin typeface="Amor Sans Pro"/>
                <a:ea typeface="+mn-ea"/>
                <a:cs typeface="Amor Sans Pro"/>
              </a:defRPr>
            </a:lvl5pPr>
            <a:lvl6pPr marL="2802778" indent="-254798" algn="l" defTabSz="509596" rtl="0" eaLnBrk="1" latinLnBrk="0" hangingPunct="1">
              <a:spcBef>
                <a:spcPct val="20000"/>
              </a:spcBef>
              <a:buFont typeface="Arial"/>
              <a:buChar char="•"/>
              <a:defRPr sz="2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2374" indent="-254798" algn="l" defTabSz="509596" rtl="0" eaLnBrk="1" latinLnBrk="0" hangingPunct="1">
              <a:spcBef>
                <a:spcPct val="20000"/>
              </a:spcBef>
              <a:buFont typeface="Arial"/>
              <a:buChar char="•"/>
              <a:defRPr sz="2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1970" indent="-254798" algn="l" defTabSz="509596" rtl="0" eaLnBrk="1" latinLnBrk="0" hangingPunct="1">
              <a:spcBef>
                <a:spcPct val="20000"/>
              </a:spcBef>
              <a:buFont typeface="Arial"/>
              <a:buChar char="•"/>
              <a:defRPr sz="2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1566" indent="-254798" algn="l" defTabSz="509596" rtl="0" eaLnBrk="1" latinLnBrk="0" hangingPunct="1">
              <a:spcBef>
                <a:spcPct val="20000"/>
              </a:spcBef>
              <a:buFont typeface="Arial"/>
              <a:buChar char="•"/>
              <a:defRPr sz="2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Brindar soluciones integrales a través de productos y servicios con impacto en personas que faciliten a todos los frentes estratégicos de la organización, gestionando permanentemente los riesgos y la mejora continua de nuestros procesos.</a:t>
            </a:r>
            <a:endParaRPr lang="es-PE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6DB1741-EAEC-FCC1-58A1-71F5F6B05086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Estrategia 2023</a:t>
            </a:r>
          </a:p>
        </p:txBody>
      </p:sp>
    </p:spTree>
    <p:extLst>
      <p:ext uri="{BB962C8B-B14F-4D97-AF65-F5344CB8AC3E}">
        <p14:creationId xmlns:p14="http://schemas.microsoft.com/office/powerpoint/2010/main" val="37326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375E75D-0FA4-1584-1559-EE45D0461576}"/>
              </a:ext>
            </a:extLst>
          </p:cNvPr>
          <p:cNvSpPr txBox="1">
            <a:spLocks/>
          </p:cNvSpPr>
          <p:nvPr/>
        </p:nvSpPr>
        <p:spPr>
          <a:xfrm>
            <a:off x="298571" y="154460"/>
            <a:ext cx="7711388" cy="621836"/>
          </a:xfrm>
          <a:prstGeom prst="rect">
            <a:avLst/>
          </a:prstGeom>
        </p:spPr>
        <p:txBody>
          <a:bodyPr vert="horz" lIns="198132" tIns="99066" rIns="198132" bIns="99066" rtlCol="0" anchor="t">
            <a:norm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Estrategia 2023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3DFB34-F809-D723-A295-6F2DE8C75B8C}"/>
              </a:ext>
            </a:extLst>
          </p:cNvPr>
          <p:cNvSpPr/>
          <p:nvPr/>
        </p:nvSpPr>
        <p:spPr>
          <a:xfrm>
            <a:off x="2279237" y="1216240"/>
            <a:ext cx="9639300" cy="54795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25C6B05E-0132-0D7E-913C-F63361B54552}"/>
              </a:ext>
            </a:extLst>
          </p:cNvPr>
          <p:cNvSpPr/>
          <p:nvPr/>
        </p:nvSpPr>
        <p:spPr>
          <a:xfrm>
            <a:off x="3124200" y="1295400"/>
            <a:ext cx="7859802" cy="1156143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Servir a más de 1MM de personas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4F79FCD-4713-D2B1-09AD-C933CE38F030}"/>
              </a:ext>
            </a:extLst>
          </p:cNvPr>
          <p:cNvSpPr/>
          <p:nvPr/>
        </p:nvSpPr>
        <p:spPr>
          <a:xfrm>
            <a:off x="3134339" y="2555078"/>
            <a:ext cx="7868120" cy="560816"/>
          </a:xfrm>
          <a:prstGeom prst="rect">
            <a:avLst/>
          </a:prstGeom>
          <a:solidFill>
            <a:srgbClr val="00A494"/>
          </a:solidFill>
          <a:ln>
            <a:solidFill>
              <a:srgbClr val="00A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Aliados estratégicos del Negocio y Gestores de Mejores Prácticas de RRHH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poniendo siempre a la persona al centro 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0311F76-626A-48C1-BCA2-2632B7DA23A3}"/>
              </a:ext>
            </a:extLst>
          </p:cNvPr>
          <p:cNvSpPr/>
          <p:nvPr/>
        </p:nvSpPr>
        <p:spPr>
          <a:xfrm>
            <a:off x="3305304" y="3230214"/>
            <a:ext cx="1729433" cy="2018938"/>
          </a:xfrm>
          <a:prstGeom prst="roundRect">
            <a:avLst/>
          </a:prstGeom>
          <a:solidFill>
            <a:srgbClr val="CA005D"/>
          </a:solidFill>
          <a:ln>
            <a:solidFill>
              <a:srgbClr val="CA0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Talento y Desarrollo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4B86A5A-7BFF-3CA0-7B8A-6CBC3C3C9119}"/>
              </a:ext>
            </a:extLst>
          </p:cNvPr>
          <p:cNvSpPr/>
          <p:nvPr/>
        </p:nvSpPr>
        <p:spPr>
          <a:xfrm>
            <a:off x="5199041" y="3227041"/>
            <a:ext cx="1804601" cy="2018938"/>
          </a:xfrm>
          <a:prstGeom prst="roundRect">
            <a:avLst/>
          </a:prstGeom>
          <a:solidFill>
            <a:srgbClr val="CA005D"/>
          </a:solidFill>
          <a:ln>
            <a:solidFill>
              <a:srgbClr val="CA0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Marca Empleadora y Reclutamiento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6A7707B-DBFC-8F96-B6DC-1E9C0D893C7A}"/>
              </a:ext>
            </a:extLst>
          </p:cNvPr>
          <p:cNvSpPr/>
          <p:nvPr/>
        </p:nvSpPr>
        <p:spPr>
          <a:xfrm>
            <a:off x="7155985" y="3227041"/>
            <a:ext cx="1729433" cy="2018938"/>
          </a:xfrm>
          <a:prstGeom prst="roundRect">
            <a:avLst/>
          </a:prstGeom>
          <a:solidFill>
            <a:srgbClr val="CA005D"/>
          </a:solidFill>
          <a:ln>
            <a:solidFill>
              <a:srgbClr val="CA0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Compensaciones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D5D977-EE93-5AE1-D9D0-02C8E1235177}"/>
              </a:ext>
            </a:extLst>
          </p:cNvPr>
          <p:cNvSpPr/>
          <p:nvPr/>
        </p:nvSpPr>
        <p:spPr>
          <a:xfrm>
            <a:off x="3152270" y="5890873"/>
            <a:ext cx="7868121" cy="560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Gestión de Indicadores / Data y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Analitycs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 / Gestión del Riesgo y Eficiencia / Herramientas y Tecnología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507EA4-5DDD-C54E-7916-F4DC19652471}"/>
              </a:ext>
            </a:extLst>
          </p:cNvPr>
          <p:cNvSpPr txBox="1"/>
          <p:nvPr/>
        </p:nvSpPr>
        <p:spPr>
          <a:xfrm>
            <a:off x="298571" y="1747166"/>
            <a:ext cx="186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mor Sans Pro"/>
              </a:rPr>
              <a:t>Nuestro sueño</a:t>
            </a:r>
            <a:endParaRPr kumimoji="0" lang="es-PE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21408-0C21-1F5C-8AF7-BA30261695D9}"/>
              </a:ext>
            </a:extLst>
          </p:cNvPr>
          <p:cNvSpPr txBox="1"/>
          <p:nvPr/>
        </p:nvSpPr>
        <p:spPr>
          <a:xfrm>
            <a:off x="310169" y="2649455"/>
            <a:ext cx="186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mor Sans Pro"/>
              </a:rPr>
              <a:t>Nuestra visión</a:t>
            </a:r>
            <a:endParaRPr kumimoji="0" lang="es-PE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0105DA0-DF03-2ED6-9F1B-759ADBE123E2}"/>
              </a:ext>
            </a:extLst>
          </p:cNvPr>
          <p:cNvSpPr txBox="1"/>
          <p:nvPr/>
        </p:nvSpPr>
        <p:spPr>
          <a:xfrm>
            <a:off x="-304801" y="3959688"/>
            <a:ext cx="2479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mor Sans Pro"/>
              </a:rPr>
              <a:t>Servicio/</a:t>
            </a: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mor Sans Pro"/>
              </a:rPr>
              <a:t>Delivery</a:t>
            </a:r>
            <a:endParaRPr kumimoji="0" lang="es-PE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912FB8-951B-4EAC-C508-735805F182A7}"/>
              </a:ext>
            </a:extLst>
          </p:cNvPr>
          <p:cNvSpPr txBox="1"/>
          <p:nvPr/>
        </p:nvSpPr>
        <p:spPr>
          <a:xfrm>
            <a:off x="-14648" y="5404894"/>
            <a:ext cx="219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mor Sans Pro"/>
              </a:rPr>
              <a:t>Cimientos</a:t>
            </a:r>
            <a:endParaRPr kumimoji="0" lang="es-PE" sz="1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C8D64A6-54DE-E288-094C-C015F44E8C98}"/>
              </a:ext>
            </a:extLst>
          </p:cNvPr>
          <p:cNvSpPr/>
          <p:nvPr/>
        </p:nvSpPr>
        <p:spPr>
          <a:xfrm>
            <a:off x="9071629" y="3252379"/>
            <a:ext cx="1729432" cy="1987392"/>
          </a:xfrm>
          <a:prstGeom prst="roundRect">
            <a:avLst/>
          </a:prstGeom>
          <a:solidFill>
            <a:srgbClr val="CA005D"/>
          </a:solidFill>
          <a:ln>
            <a:solidFill>
              <a:srgbClr val="CA00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Gestión del Cambio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2" name="Flecha: arriba y abajo 21">
            <a:extLst>
              <a:ext uri="{FF2B5EF4-FFF2-40B4-BE49-F238E27FC236}">
                <a16:creationId xmlns:a16="http://schemas.microsoft.com/office/drawing/2014/main" id="{38AB78FF-9542-A9E3-1754-12A96505F8EA}"/>
              </a:ext>
            </a:extLst>
          </p:cNvPr>
          <p:cNvSpPr/>
          <p:nvPr/>
        </p:nvSpPr>
        <p:spPr>
          <a:xfrm>
            <a:off x="2385556" y="1341424"/>
            <a:ext cx="593321" cy="511026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7227693-218F-2264-A756-0880A04AA142}"/>
              </a:ext>
            </a:extLst>
          </p:cNvPr>
          <p:cNvSpPr/>
          <p:nvPr/>
        </p:nvSpPr>
        <p:spPr>
          <a:xfrm rot="16200000">
            <a:off x="947434" y="3547770"/>
            <a:ext cx="3453298" cy="4586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LIDERAZGO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5" name="Flecha: arriba y abajo 24">
            <a:extLst>
              <a:ext uri="{FF2B5EF4-FFF2-40B4-BE49-F238E27FC236}">
                <a16:creationId xmlns:a16="http://schemas.microsoft.com/office/drawing/2014/main" id="{EC05BF28-0A0A-CC34-F2E6-B8B9BD6FE8EA}"/>
              </a:ext>
            </a:extLst>
          </p:cNvPr>
          <p:cNvSpPr/>
          <p:nvPr/>
        </p:nvSpPr>
        <p:spPr>
          <a:xfrm>
            <a:off x="11220769" y="1295400"/>
            <a:ext cx="593321" cy="515629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8D92F1A-B08D-9B86-98EA-0F153757E179}"/>
              </a:ext>
            </a:extLst>
          </p:cNvPr>
          <p:cNvSpPr/>
          <p:nvPr/>
        </p:nvSpPr>
        <p:spPr>
          <a:xfrm rot="16200000">
            <a:off x="9782647" y="3538245"/>
            <a:ext cx="3453298" cy="4586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FILOSOFIA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5E46376-1DB6-6AB1-9D3D-F01427C9860C}"/>
              </a:ext>
            </a:extLst>
          </p:cNvPr>
          <p:cNvSpPr/>
          <p:nvPr/>
        </p:nvSpPr>
        <p:spPr>
          <a:xfrm>
            <a:off x="3150680" y="5376176"/>
            <a:ext cx="7868121" cy="4575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or Sans Pro"/>
              </a:rPr>
              <a:t>Excelencia Procesos y Gestión Administrativa</a:t>
            </a:r>
            <a:endParaRPr kumimoji="0" lang="es-PE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or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040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91D73D-4739-7B0B-0A82-F41D2310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Frentes </a:t>
            </a:r>
            <a:r>
              <a:rPr lang="es-ES" dirty="0" err="1"/>
              <a:t>Estrategicos</a:t>
            </a:r>
            <a:endParaRPr lang="es-PE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49AAAB4-6123-8F22-2DB4-F347CB894399}"/>
              </a:ext>
            </a:extLst>
          </p:cNvPr>
          <p:cNvGrpSpPr>
            <a:grpSpLocks/>
          </p:cNvGrpSpPr>
          <p:nvPr/>
        </p:nvGrpSpPr>
        <p:grpSpPr>
          <a:xfrm>
            <a:off x="1998200" y="2081478"/>
            <a:ext cx="3353356" cy="2995635"/>
            <a:chOff x="894207" y="2923116"/>
            <a:chExt cx="3067924" cy="2822359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75E9F48-ED04-C773-CD92-62B58123FEE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27485" y="3009475"/>
              <a:ext cx="2736001" cy="2736000"/>
              <a:chOff x="1027485" y="3009475"/>
              <a:chExt cx="2736001" cy="2736000"/>
            </a:xfrm>
          </p:grpSpPr>
          <p:sp>
            <p:nvSpPr>
              <p:cNvPr id="12" name="Arco de bloque 11">
                <a:extLst>
                  <a:ext uri="{FF2B5EF4-FFF2-40B4-BE49-F238E27FC236}">
                    <a16:creationId xmlns:a16="http://schemas.microsoft.com/office/drawing/2014/main" id="{DD71E06D-3A8F-5291-A797-15D3CFD4D9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7485" y="3009475"/>
                <a:ext cx="2736000" cy="2736000"/>
              </a:xfrm>
              <a:prstGeom prst="blockArc">
                <a:avLst>
                  <a:gd name="adj1" fmla="val 16225213"/>
                  <a:gd name="adj2" fmla="val 21562082"/>
                  <a:gd name="adj3" fmla="val 19982"/>
                </a:avLst>
              </a:prstGeom>
              <a:solidFill>
                <a:srgbClr val="910048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3" name="Arco de bloque 12">
                <a:extLst>
                  <a:ext uri="{FF2B5EF4-FFF2-40B4-BE49-F238E27FC236}">
                    <a16:creationId xmlns:a16="http://schemas.microsoft.com/office/drawing/2014/main" id="{7A02F45E-FAF4-59DD-35E7-88D627D3AB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7485" y="3009475"/>
                <a:ext cx="2736000" cy="2736000"/>
              </a:xfrm>
              <a:prstGeom prst="blockArc">
                <a:avLst>
                  <a:gd name="adj1" fmla="val 10835733"/>
                  <a:gd name="adj2" fmla="val 16089899"/>
                  <a:gd name="adj3" fmla="val 19969"/>
                </a:avLst>
              </a:prstGeom>
              <a:solidFill>
                <a:srgbClr val="CA005D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4" name="Arco de bloque 13">
                <a:extLst>
                  <a:ext uri="{FF2B5EF4-FFF2-40B4-BE49-F238E27FC236}">
                    <a16:creationId xmlns:a16="http://schemas.microsoft.com/office/drawing/2014/main" id="{D61CEEF0-CC75-CEE7-F1D9-36983B1BF3F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027486" y="3009475"/>
                <a:ext cx="2736000" cy="2736000"/>
              </a:xfrm>
              <a:prstGeom prst="blockArc">
                <a:avLst>
                  <a:gd name="adj1" fmla="val 16282646"/>
                  <a:gd name="adj2" fmla="val 21498066"/>
                  <a:gd name="adj3" fmla="val 19696"/>
                </a:avLst>
              </a:prstGeom>
              <a:solidFill>
                <a:srgbClr val="83786F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5" name="Arco de bloque 14">
                <a:extLst>
                  <a:ext uri="{FF2B5EF4-FFF2-40B4-BE49-F238E27FC236}">
                    <a16:creationId xmlns:a16="http://schemas.microsoft.com/office/drawing/2014/main" id="{3CDF7167-E8E2-1853-7ADD-261E6BD64B03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027486" y="3009475"/>
                <a:ext cx="2736000" cy="2736000"/>
              </a:xfrm>
              <a:prstGeom prst="blockArc">
                <a:avLst>
                  <a:gd name="adj1" fmla="val 10893343"/>
                  <a:gd name="adj2" fmla="val 16122225"/>
                  <a:gd name="adj3" fmla="val 19970"/>
                </a:avLst>
              </a:prstGeom>
              <a:solidFill>
                <a:srgbClr val="FFA30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9A4DF79-362C-FF8F-EBFB-13F45F92FB2C}"/>
                </a:ext>
              </a:extLst>
            </p:cNvPr>
            <p:cNvSpPr>
              <a:spLocks/>
            </p:cNvSpPr>
            <p:nvPr/>
          </p:nvSpPr>
          <p:spPr>
            <a:xfrm>
              <a:off x="1574295" y="3913646"/>
              <a:ext cx="1642380" cy="92765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mor Sans Pro"/>
                </a:rPr>
                <a:t>Frentes Estratégicos 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EAB0B19-7567-9E06-DB0B-35D63292A90C}"/>
                </a:ext>
              </a:extLst>
            </p:cNvPr>
            <p:cNvSpPr>
              <a:spLocks/>
            </p:cNvSpPr>
            <p:nvPr/>
          </p:nvSpPr>
          <p:spPr>
            <a:xfrm rot="18889932">
              <a:off x="920197" y="3568991"/>
              <a:ext cx="1811333" cy="5195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Up">
                <a:avLst>
                  <a:gd name="adj" fmla="val 1098148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Clima Laboral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B6F3108-0EF2-EFE3-ABC6-591F16F9B8CA}"/>
                </a:ext>
              </a:extLst>
            </p:cNvPr>
            <p:cNvSpPr>
              <a:spLocks/>
            </p:cNvSpPr>
            <p:nvPr/>
          </p:nvSpPr>
          <p:spPr>
            <a:xfrm rot="2674581">
              <a:off x="2030732" y="3580838"/>
              <a:ext cx="1811334" cy="4958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Up">
                <a:avLst>
                  <a:gd name="adj" fmla="val 10981480"/>
                </a:avLst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CAP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DB7B562-E10B-1685-0088-82906BF58532}"/>
                </a:ext>
              </a:extLst>
            </p:cNvPr>
            <p:cNvSpPr>
              <a:spLocks/>
            </p:cNvSpPr>
            <p:nvPr/>
          </p:nvSpPr>
          <p:spPr>
            <a:xfrm rot="18954537">
              <a:off x="2150797" y="4839418"/>
              <a:ext cx="1811334" cy="3607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Talento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57F1594-90CC-5C50-A8EB-D34A6763055F}"/>
                </a:ext>
              </a:extLst>
            </p:cNvPr>
            <p:cNvSpPr>
              <a:spLocks/>
            </p:cNvSpPr>
            <p:nvPr/>
          </p:nvSpPr>
          <p:spPr>
            <a:xfrm rot="2645293">
              <a:off x="894207" y="4774047"/>
              <a:ext cx="1811334" cy="4089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1" i="0" u="none" strike="noStrike" kern="0" cap="none" spc="0" normalizeH="0" baseline="0" noProof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Verdana"/>
                  <a:ea typeface="+mn-ea"/>
                  <a:cs typeface="+mn-cs"/>
                </a:rPr>
                <a:t>Rotación</a:t>
              </a:r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4D05996C-DAC9-A837-A665-300708F87165}"/>
              </a:ext>
            </a:extLst>
          </p:cNvPr>
          <p:cNvSpPr txBox="1">
            <a:spLocks/>
          </p:cNvSpPr>
          <p:nvPr/>
        </p:nvSpPr>
        <p:spPr>
          <a:xfrm>
            <a:off x="1456449" y="1567955"/>
            <a:ext cx="4436858" cy="5135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Servir a + de 1MM de personas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B06C7A52-308E-5EC4-E689-61B05E80B208}"/>
              </a:ext>
            </a:extLst>
          </p:cNvPr>
          <p:cNvSpPr txBox="1">
            <a:spLocks/>
          </p:cNvSpPr>
          <p:nvPr/>
        </p:nvSpPr>
        <p:spPr>
          <a:xfrm>
            <a:off x="914400" y="5334000"/>
            <a:ext cx="5695950" cy="702795"/>
          </a:xfrm>
          <a:prstGeom prst="rect">
            <a:avLst/>
          </a:prstGeom>
        </p:spPr>
        <p:txBody>
          <a:bodyPr vert="horz" lIns="198132" tIns="99066" rIns="198132" bIns="99066" rtlCol="0" anchor="t">
            <a:noAutofit/>
          </a:bodyPr>
          <a:lstStyle>
            <a:lvl1pPr algn="l" defTabSz="509596" rtl="0" eaLnBrk="1" latinLnBrk="0" hangingPunct="1">
              <a:spcBef>
                <a:spcPct val="0"/>
              </a:spcBef>
              <a:buNone/>
              <a:defRPr sz="2778" b="1" kern="1200">
                <a:solidFill>
                  <a:srgbClr val="CE0058"/>
                </a:solidFill>
                <a:latin typeface="Bree"/>
                <a:ea typeface="+mj-ea"/>
                <a:cs typeface="Bree"/>
              </a:defRPr>
            </a:lvl1pPr>
          </a:lstStyle>
          <a:p>
            <a:pPr marL="0" marR="0" lvl="0" indent="0" algn="ctr" defTabSz="509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Nuevo Modelo de Atención de Incidentes</a:t>
            </a:r>
          </a:p>
          <a:p>
            <a:pPr marL="0" marR="0" lvl="0" indent="0" algn="ctr" defTabSz="509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mor Sans Pro"/>
                <a:ea typeface="Verdana" panose="020B0604030504040204" pitchFamily="34" charset="0"/>
              </a:rPr>
              <a:t>90/10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FCF6B0B-4629-654B-E4B7-543E9371C996}"/>
              </a:ext>
            </a:extLst>
          </p:cNvPr>
          <p:cNvSpPr txBox="1"/>
          <p:nvPr/>
        </p:nvSpPr>
        <p:spPr>
          <a:xfrm>
            <a:off x="6316906" y="2747963"/>
            <a:ext cx="5400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90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CA005D"/>
                </a:solidFill>
                <a:effectLst/>
                <a:uLnTx/>
                <a:uFillTx/>
                <a:latin typeface="Amor Sans Pro"/>
              </a:rPr>
              <a:t>Meta 2023</a:t>
            </a:r>
          </a:p>
          <a:p>
            <a:pPr marL="342900" marR="0" lvl="0" indent="-342900" algn="l" defTabSz="990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MX" sz="1800" dirty="0">
                <a:solidFill>
                  <a:srgbClr val="70655C"/>
                </a:solidFill>
                <a:latin typeface="Amor Sans Pro"/>
              </a:rPr>
              <a:t>Clima 92%</a:t>
            </a:r>
          </a:p>
          <a:p>
            <a:pPr marL="342900" marR="0" lvl="0" indent="-342900" algn="l" defTabSz="990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70655C"/>
                </a:solidFill>
                <a:effectLst/>
                <a:uLnTx/>
                <a:uFillTx/>
                <a:latin typeface="Amor Sans Pro"/>
              </a:rPr>
              <a:t>CAP 98%</a:t>
            </a:r>
          </a:p>
          <a:p>
            <a:pPr marL="342900" marR="0" lvl="0" indent="-342900" algn="l" defTabSz="990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MX" sz="1800" dirty="0">
                <a:solidFill>
                  <a:srgbClr val="70655C"/>
                </a:solidFill>
                <a:latin typeface="Amor Sans Pro"/>
              </a:rPr>
              <a:t>Rotación 26%  /   CEAS 22%</a:t>
            </a:r>
          </a:p>
          <a:p>
            <a:pPr marL="342900" marR="0" lvl="0" indent="-342900" algn="l" defTabSz="9906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MX" sz="1800" dirty="0">
                <a:solidFill>
                  <a:srgbClr val="70655C"/>
                </a:solidFill>
                <a:latin typeface="Amor Sans Pro"/>
              </a:rPr>
              <a:t>Talento (implementación)</a:t>
            </a:r>
          </a:p>
        </p:txBody>
      </p:sp>
    </p:spTree>
    <p:extLst>
      <p:ext uri="{BB962C8B-B14F-4D97-AF65-F5344CB8AC3E}">
        <p14:creationId xmlns:p14="http://schemas.microsoft.com/office/powerpoint/2010/main" val="59135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A6F2D83-4028-92FF-E6F7-248663F77DE3}"/>
              </a:ext>
            </a:extLst>
          </p:cNvPr>
          <p:cNvSpPr txBox="1"/>
          <p:nvPr/>
        </p:nvSpPr>
        <p:spPr>
          <a:xfrm>
            <a:off x="228600" y="137295"/>
            <a:ext cx="8039100" cy="519822"/>
          </a:xfrm>
          <a:prstGeom prst="rect">
            <a:avLst/>
          </a:prstGeom>
        </p:spPr>
        <p:txBody>
          <a:bodyPr vert="horz" lIns="198132" tIns="99066" rIns="198132" bIns="99066" rtlCol="0" anchor="t">
            <a:normAutofit fontScale="85000" lnSpcReduction="20000"/>
          </a:bodyPr>
          <a:lstStyle>
            <a:defPPr>
              <a:defRPr lang="es-ES"/>
            </a:defPPr>
            <a:lvl1pPr defTabSz="509596">
              <a:spcBef>
                <a:spcPct val="0"/>
              </a:spcBef>
              <a:buNone/>
              <a:defRPr sz="2778" b="1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" dirty="0"/>
              <a:t>Equipo Desarrollo de Talento y </a:t>
            </a:r>
            <a:r>
              <a:rPr lang="es-ES" dirty="0" err="1"/>
              <a:t>BPs</a:t>
            </a:r>
            <a:r>
              <a:rPr lang="es-ES" dirty="0"/>
              <a:t> CEAS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383C68-3FDB-0945-5819-81CF701734E0}"/>
              </a:ext>
            </a:extLst>
          </p:cNvPr>
          <p:cNvSpPr txBox="1"/>
          <p:nvPr/>
        </p:nvSpPr>
        <p:spPr>
          <a:xfrm>
            <a:off x="327296" y="508560"/>
            <a:ext cx="523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Capacidades Actuales/Futuras Especialidades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56D5BD-371E-E845-989E-6059974DA832}"/>
              </a:ext>
            </a:extLst>
          </p:cNvPr>
          <p:cNvSpPr txBox="1"/>
          <p:nvPr/>
        </p:nvSpPr>
        <p:spPr>
          <a:xfrm>
            <a:off x="2619374" y="3235144"/>
            <a:ext cx="1643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Marca Empleadora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Fuentes/</a:t>
            </a: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sourcing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Canales y medios sociales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Herramientas / IA / Tecnología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Metodología Entrevistas y Dinámicas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Onboarding</a:t>
            </a: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 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Modelo Business Partner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94B887-4403-9BDD-6969-E3EE7DA74287}"/>
              </a:ext>
            </a:extLst>
          </p:cNvPr>
          <p:cNvSpPr txBox="1"/>
          <p:nvPr/>
        </p:nvSpPr>
        <p:spPr>
          <a:xfrm>
            <a:off x="9789451" y="2590800"/>
            <a:ext cx="209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s-ES" sz="1400" b="1" dirty="0">
                <a:solidFill>
                  <a:schemeClr val="bg1">
                    <a:lumMod val="50000"/>
                  </a:schemeClr>
                </a:solidFill>
                <a:latin typeface="Amor Sans Pro"/>
              </a:rPr>
              <a:t>Capacidades </a:t>
            </a:r>
          </a:p>
          <a:p>
            <a:pPr algn="ctr" defTabSz="457200"/>
            <a:r>
              <a:rPr lang="es-ES" sz="1400" b="1" dirty="0">
                <a:solidFill>
                  <a:schemeClr val="bg1">
                    <a:lumMod val="50000"/>
                  </a:schemeClr>
                </a:solidFill>
                <a:latin typeface="Amor Sans Pro"/>
              </a:rPr>
              <a:t>Transversales</a:t>
            </a:r>
            <a:endParaRPr lang="es-PE" sz="1400" b="1" dirty="0">
              <a:solidFill>
                <a:schemeClr val="bg1">
                  <a:lumMod val="50000"/>
                </a:schemeClr>
              </a:solidFill>
              <a:latin typeface="Amor Sans Pro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8EBBB48-0068-C8C1-4B6D-1DF7AAE6EAC9}"/>
              </a:ext>
            </a:extLst>
          </p:cNvPr>
          <p:cNvSpPr txBox="1"/>
          <p:nvPr/>
        </p:nvSpPr>
        <p:spPr>
          <a:xfrm>
            <a:off x="723898" y="3235085"/>
            <a:ext cx="1716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Diseño de Modelos remunerativos.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Estrategias de Recompensas (Rem., emocional, social, etc.)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Diseño organizacional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Descripciones y Valorizaciones 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Diseño de procesos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Experiencia del consumidor (CX)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Nomina, impuestos, cumplimiento</a:t>
            </a:r>
          </a:p>
          <a:p>
            <a:pPr defTabSz="457200"/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97CAEB-57A0-4D47-C67E-868FF550BA97}"/>
              </a:ext>
            </a:extLst>
          </p:cNvPr>
          <p:cNvSpPr txBox="1"/>
          <p:nvPr/>
        </p:nvSpPr>
        <p:spPr>
          <a:xfrm>
            <a:off x="4441033" y="3228532"/>
            <a:ext cx="1682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Liderazgo y Sucesión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Desarrollo de carrera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Gestión Desempeño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Estrategias de L&amp;D 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Coaching / </a:t>
            </a: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Mentoring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Onboarding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Atracción y Adquisición de Talento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861E73D-D6D9-352E-B17F-C80703D6F813}"/>
              </a:ext>
            </a:extLst>
          </p:cNvPr>
          <p:cNvSpPr txBox="1"/>
          <p:nvPr/>
        </p:nvSpPr>
        <p:spPr>
          <a:xfrm>
            <a:off x="9829800" y="3217401"/>
            <a:ext cx="2061070" cy="3416320"/>
          </a:xfrm>
          <a:prstGeom prst="rect">
            <a:avLst/>
          </a:prstGeom>
          <a:solidFill>
            <a:schemeClr val="bg2">
              <a:lumMod val="95000"/>
            </a:schemeClr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>
            <a:glow rad="101600">
              <a:srgbClr val="ABA097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BFBFBF">
                  <a:lumMod val="50000"/>
                </a:srgbClr>
              </a:solidFill>
              <a:effectLst/>
              <a:uLnTx/>
              <a:uFillTx/>
              <a:latin typeface="Amor Sans Pro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Conocimientos del Negocio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Data y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Analitycs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BFBFBF">
                  <a:lumMod val="50000"/>
                </a:srgbClr>
              </a:solidFill>
              <a:effectLst/>
              <a:uLnTx/>
              <a:uFillTx/>
              <a:latin typeface="Amor Sans Pro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Comunicación con impacto e influencia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Pensamiento de sistema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Procesos y metodologías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Diseño de procesos y servicios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Experiencia del Colaborador /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Journeys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BFBFBF">
                  <a:lumMod val="50000"/>
                </a:srgbClr>
              </a:solidFill>
              <a:effectLst/>
              <a:uLnTx/>
              <a:uFillTx/>
              <a:latin typeface="Amor Sans Pro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Gestión del cambio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Marca, </a:t>
            </a:r>
            <a:r>
              <a:rPr kumimoji="0" lang="es-E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storytelling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, presentaciones efectivas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BFBFBF">
                    <a:lumMod val="50000"/>
                  </a:srgbClr>
                </a:solidFill>
                <a:effectLst/>
                <a:uLnTx/>
                <a:uFillTx/>
                <a:latin typeface="Amor Sans Pro"/>
              </a:rPr>
              <a:t>Solución de problemas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BFBFBF">
                  <a:lumMod val="50000"/>
                </a:srgbClr>
              </a:solidFill>
              <a:effectLst/>
              <a:uLnTx/>
              <a:uFillTx/>
              <a:latin typeface="Amor Sans Pro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BFBFBF">
                  <a:lumMod val="50000"/>
                </a:srgbClr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01332E7-1060-02C0-F201-EFBB4706F7FD}"/>
              </a:ext>
            </a:extLst>
          </p:cNvPr>
          <p:cNvSpPr txBox="1"/>
          <p:nvPr/>
        </p:nvSpPr>
        <p:spPr>
          <a:xfrm>
            <a:off x="6096594" y="3221302"/>
            <a:ext cx="1775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Ciencia del comportamiento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Metodologías de </a:t>
            </a:r>
            <a:r>
              <a:rPr lang="es-ES" sz="1200" dirty="0" err="1">
                <a:solidFill>
                  <a:srgbClr val="BFBFBF">
                    <a:lumMod val="50000"/>
                  </a:srgbClr>
                </a:solidFill>
                <a:latin typeface="Amor Sans Pro"/>
              </a:rPr>
              <a:t>GcD</a:t>
            </a: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Estrategias de Comunicación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Estrategias L&amp;D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978252-08B1-3462-5ADA-0E368BD56A0D}"/>
              </a:ext>
            </a:extLst>
          </p:cNvPr>
          <p:cNvSpPr txBox="1"/>
          <p:nvPr/>
        </p:nvSpPr>
        <p:spPr>
          <a:xfrm>
            <a:off x="7906347" y="3235085"/>
            <a:ext cx="17758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Cumplimiento Normativo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Estrategias de Comunicación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Bienestar físico y mental.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r>
              <a:rPr lang="es-ES" sz="1200" dirty="0">
                <a:solidFill>
                  <a:srgbClr val="BFBFBF">
                    <a:lumMod val="50000"/>
                  </a:srgbClr>
                </a:solidFill>
                <a:latin typeface="Amor Sans Pro"/>
              </a:rPr>
              <a:t>Ergonomía y diseño</a:t>
            </a: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ES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  <a:p>
            <a:pPr marL="285750" indent="-285750" defTabSz="457200">
              <a:buFont typeface="Courier New" panose="02070309020205020404" pitchFamily="49" charset="0"/>
              <a:buChar char="o"/>
            </a:pPr>
            <a:endParaRPr lang="es-PE" sz="1200" dirty="0">
              <a:solidFill>
                <a:srgbClr val="BFBFBF">
                  <a:lumMod val="50000"/>
                </a:srgbClr>
              </a:solidFill>
              <a:latin typeface="Amor Sans Pro"/>
            </a:endParaRP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12DF1CB8-4EC3-7D46-81DB-2108F7774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120191"/>
              </p:ext>
            </p:extLst>
          </p:nvPr>
        </p:nvGraphicFramePr>
        <p:xfrm>
          <a:off x="914400" y="1013827"/>
          <a:ext cx="8567738" cy="248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01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6F4FE1E-1A91-D6F2-0A20-FEE005981122}"/>
              </a:ext>
            </a:extLst>
          </p:cNvPr>
          <p:cNvSpPr txBox="1">
            <a:spLocks/>
          </p:cNvSpPr>
          <p:nvPr/>
        </p:nvSpPr>
        <p:spPr>
          <a:xfrm>
            <a:off x="606660" y="2505257"/>
            <a:ext cx="10978680" cy="1625862"/>
          </a:xfrm>
          <a:prstGeom prst="rect">
            <a:avLst/>
          </a:prstGeom>
        </p:spPr>
        <p:txBody>
          <a:bodyPr vert="horz" lIns="101921" tIns="50960" rIns="101921" bIns="50960" rtlCol="0" anchor="t">
            <a:norm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Bree"/>
                <a:ea typeface="+mj-ea"/>
                <a:cs typeface="Bree"/>
              </a:defRPr>
            </a:lvl1pPr>
          </a:lstStyle>
          <a:p>
            <a:pPr marL="0" marR="0" lvl="0" indent="0" algn="ctr" defTabSz="9906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ee"/>
                <a:ea typeface="+mj-ea"/>
              </a:rPr>
              <a:t>Estrategia 2023 </a:t>
            </a:r>
            <a:b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ee"/>
                <a:ea typeface="+mj-ea"/>
              </a:rPr>
            </a:b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ee"/>
                <a:ea typeface="+mj-ea"/>
              </a:rPr>
              <a:t>Selección &amp; BP CEAS</a:t>
            </a:r>
            <a:endParaRPr kumimoji="0" lang="es-PE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ee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487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40" y="71460"/>
            <a:ext cx="7926574" cy="563562"/>
          </a:xfrm>
        </p:spPr>
        <p:txBody>
          <a:bodyPr>
            <a:noAutofit/>
          </a:bodyPr>
          <a:lstStyle/>
          <a:p>
            <a:r>
              <a:rPr lang="es-PE" sz="2800" dirty="0"/>
              <a:t>Estrategia Atracción del Talento y BP CEAS</a:t>
            </a:r>
            <a:br>
              <a:rPr lang="es-PE" sz="2800" dirty="0"/>
            </a:br>
            <a:endParaRPr lang="es-PE" sz="28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21B57C9-8B0F-4A18-8EA4-8F9F5E238BCB}"/>
              </a:ext>
            </a:extLst>
          </p:cNvPr>
          <p:cNvSpPr/>
          <p:nvPr/>
        </p:nvSpPr>
        <p:spPr>
          <a:xfrm>
            <a:off x="3670570" y="1295400"/>
            <a:ext cx="2061125" cy="3045931"/>
          </a:xfrm>
          <a:prstGeom prst="roundRect">
            <a:avLst/>
          </a:prstGeom>
          <a:solidFill>
            <a:srgbClr val="CA005D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Reclutamiento y Selección CEAS</a:t>
            </a:r>
            <a:endParaRPr kumimoji="0" lang="es-PE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87BDE9A-C5A5-820C-FD99-3D76A093D4D2}"/>
              </a:ext>
            </a:extLst>
          </p:cNvPr>
          <p:cNvSpPr/>
          <p:nvPr/>
        </p:nvSpPr>
        <p:spPr>
          <a:xfrm>
            <a:off x="5852479" y="1295400"/>
            <a:ext cx="1933557" cy="3045931"/>
          </a:xfrm>
          <a:prstGeom prst="roundRect">
            <a:avLst/>
          </a:prstGeom>
          <a:solidFill>
            <a:srgbClr val="CA005D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Marca Empleadora Compartamos </a:t>
            </a:r>
            <a:r>
              <a:rPr lang="es-ES" sz="1600" kern="0" dirty="0">
                <a:solidFill>
                  <a:prstClr val="white"/>
                </a:solidFill>
                <a:latin typeface="Amor Sans Pro"/>
              </a:rPr>
              <a:t>F</a:t>
            </a:r>
            <a:r>
              <a:rPr kumimoji="0" lang="es-E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inanciera</a:t>
            </a:r>
            <a:endParaRPr kumimoji="0" lang="es-PE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557744D-BCFC-87CD-C2A6-BBBD526FDFC7}"/>
              </a:ext>
            </a:extLst>
          </p:cNvPr>
          <p:cNvSpPr/>
          <p:nvPr/>
        </p:nvSpPr>
        <p:spPr>
          <a:xfrm>
            <a:off x="1978151" y="1289407"/>
            <a:ext cx="1536719" cy="3045931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Focos Estratégicos</a:t>
            </a:r>
            <a:endParaRPr kumimoji="0" lang="es-PE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DC31F84-615E-D183-F008-228190B05BBE}"/>
              </a:ext>
            </a:extLst>
          </p:cNvPr>
          <p:cNvSpPr/>
          <p:nvPr/>
        </p:nvSpPr>
        <p:spPr>
          <a:xfrm>
            <a:off x="7924800" y="1295400"/>
            <a:ext cx="1933557" cy="3045931"/>
          </a:xfrm>
          <a:prstGeom prst="roundRect">
            <a:avLst/>
          </a:prstGeom>
          <a:solidFill>
            <a:srgbClr val="CA005D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Bussiness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 Partner CEAS</a:t>
            </a:r>
            <a:endParaRPr kumimoji="0" lang="es-PE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53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9ACC93-3DF4-FE70-A31B-C8C42CC3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916" y="224516"/>
            <a:ext cx="8385175" cy="620357"/>
          </a:xfrm>
        </p:spPr>
        <p:txBody>
          <a:bodyPr>
            <a:noAutofit/>
          </a:bodyPr>
          <a:lstStyle/>
          <a:p>
            <a:r>
              <a:rPr lang="es-PE" sz="2800" dirty="0"/>
              <a:t>Estrategia Atracción del Talento CEAS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47C9EA6-84B0-8DB8-130A-BD20BA39388F}"/>
              </a:ext>
            </a:extLst>
          </p:cNvPr>
          <p:cNvSpPr/>
          <p:nvPr/>
        </p:nvSpPr>
        <p:spPr>
          <a:xfrm>
            <a:off x="1745502" y="2569232"/>
            <a:ext cx="1091420" cy="713559"/>
          </a:xfrm>
          <a:prstGeom prst="roundRect">
            <a:avLst/>
          </a:prstGeom>
          <a:solidFill>
            <a:srgbClr val="7F7F7F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Atracción de Talento 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87EB40-3B60-A08D-A9F7-F64CFC3A98F0}"/>
              </a:ext>
            </a:extLst>
          </p:cNvPr>
          <p:cNvSpPr/>
          <p:nvPr/>
        </p:nvSpPr>
        <p:spPr>
          <a:xfrm>
            <a:off x="5174443" y="2584921"/>
            <a:ext cx="1075759" cy="690129"/>
          </a:xfrm>
          <a:prstGeom prst="roundRect">
            <a:avLst/>
          </a:prstGeom>
          <a:solidFill>
            <a:srgbClr val="7F7F7F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Propuesta de Valor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3738AF9-1A45-5DA8-A9DC-B752295125CC}"/>
              </a:ext>
            </a:extLst>
          </p:cNvPr>
          <p:cNvSpPr/>
          <p:nvPr/>
        </p:nvSpPr>
        <p:spPr>
          <a:xfrm>
            <a:off x="5521878" y="3895282"/>
            <a:ext cx="1687183" cy="1352578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Programas / FISSEP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Impulso Magenta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Orgullo Magenta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Prácticas Magenta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Empleabilidad Magenta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29DFD30-B1E8-0267-1E1E-DD95C8DFE7B3}"/>
              </a:ext>
            </a:extLst>
          </p:cNvPr>
          <p:cNvSpPr/>
          <p:nvPr/>
        </p:nvSpPr>
        <p:spPr>
          <a:xfrm>
            <a:off x="1741619" y="1043293"/>
            <a:ext cx="3330859" cy="563562"/>
          </a:xfrm>
          <a:prstGeom prst="roundRect">
            <a:avLst/>
          </a:prstGeom>
          <a:solidFill>
            <a:srgbClr val="CA005D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Reclutamiento y Selección CEAS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39B4417-05AF-1799-AD06-5D1282E0134E}"/>
              </a:ext>
            </a:extLst>
          </p:cNvPr>
          <p:cNvSpPr/>
          <p:nvPr/>
        </p:nvSpPr>
        <p:spPr>
          <a:xfrm>
            <a:off x="5140754" y="1038201"/>
            <a:ext cx="3433443" cy="563562"/>
          </a:xfrm>
          <a:prstGeom prst="roundRect">
            <a:avLst/>
          </a:prstGeom>
          <a:solidFill>
            <a:srgbClr val="CA005D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Marca Empleadora CF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D9AE7EC-3798-5373-5D6E-3DF7F73EE890}"/>
              </a:ext>
            </a:extLst>
          </p:cNvPr>
          <p:cNvSpPr/>
          <p:nvPr/>
        </p:nvSpPr>
        <p:spPr>
          <a:xfrm>
            <a:off x="165887" y="1046447"/>
            <a:ext cx="1404872" cy="563563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Focos Estratégicos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E9990D8-F572-A5A3-46FF-595BC7AAA63D}"/>
              </a:ext>
            </a:extLst>
          </p:cNvPr>
          <p:cNvSpPr/>
          <p:nvPr/>
        </p:nvSpPr>
        <p:spPr>
          <a:xfrm>
            <a:off x="169570" y="1664581"/>
            <a:ext cx="1386018" cy="836848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Objetivos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12EEBFD-6CD4-80F6-8A99-92EFB464F864}"/>
              </a:ext>
            </a:extLst>
          </p:cNvPr>
          <p:cNvSpPr/>
          <p:nvPr/>
        </p:nvSpPr>
        <p:spPr>
          <a:xfrm>
            <a:off x="165886" y="2565076"/>
            <a:ext cx="1389701" cy="3144365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Capacidades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309E3B0-4991-6D59-6457-5E56F877167D}"/>
              </a:ext>
            </a:extLst>
          </p:cNvPr>
          <p:cNvSpPr/>
          <p:nvPr/>
        </p:nvSpPr>
        <p:spPr>
          <a:xfrm>
            <a:off x="6331414" y="2586271"/>
            <a:ext cx="1073198" cy="696249"/>
          </a:xfrm>
          <a:prstGeom prst="roundRect">
            <a:avLst/>
          </a:prstGeom>
          <a:solidFill>
            <a:srgbClr val="7F7F7F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Embajadores/as Compartamos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0590DC8-D03B-705D-75AF-E382D6E82C6B}"/>
              </a:ext>
            </a:extLst>
          </p:cNvPr>
          <p:cNvSpPr/>
          <p:nvPr/>
        </p:nvSpPr>
        <p:spPr>
          <a:xfrm>
            <a:off x="7299640" y="4871181"/>
            <a:ext cx="1215318" cy="401217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GPTW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D6EB61F-4B5C-A6D5-F17E-6579445829DE}"/>
              </a:ext>
            </a:extLst>
          </p:cNvPr>
          <p:cNvSpPr/>
          <p:nvPr/>
        </p:nvSpPr>
        <p:spPr>
          <a:xfrm>
            <a:off x="7297877" y="3893146"/>
            <a:ext cx="1207891" cy="39121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Gentera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674F535-2FA3-2880-5A50-6BB2381C59EA}"/>
              </a:ext>
            </a:extLst>
          </p:cNvPr>
          <p:cNvSpPr/>
          <p:nvPr/>
        </p:nvSpPr>
        <p:spPr>
          <a:xfrm>
            <a:off x="1741619" y="3885761"/>
            <a:ext cx="1932108" cy="1375730"/>
          </a:xfrm>
          <a:prstGeom prst="roundRect">
            <a:avLst/>
          </a:prstGeom>
          <a:solidFill>
            <a:srgbClr val="666699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Herramientas y Tecnología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Yo soy Compartamos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Bumeran</a:t>
            </a: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 - </a:t>
            </a: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Hiring</a:t>
            </a: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 </a:t>
            </a: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Room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LinkedIn </a:t>
            </a: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Recruiter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Plataforma Evaluación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R&amp;S LEAN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A9B51DB-9E32-FE5A-5924-04129345EAD9}"/>
              </a:ext>
            </a:extLst>
          </p:cNvPr>
          <p:cNvSpPr/>
          <p:nvPr/>
        </p:nvSpPr>
        <p:spPr>
          <a:xfrm>
            <a:off x="3765782" y="3895282"/>
            <a:ext cx="1626682" cy="1354294"/>
          </a:xfrm>
          <a:prstGeom prst="roundRect">
            <a:avLst/>
          </a:prstGeom>
          <a:solidFill>
            <a:srgbClr val="666699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Alianzas Estratégicas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MTPE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Ferias laborales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Institutos TEC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Institutos Banca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Universidades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374CFC4-A818-BB72-55FD-40070F978F53}"/>
              </a:ext>
            </a:extLst>
          </p:cNvPr>
          <p:cNvSpPr/>
          <p:nvPr/>
        </p:nvSpPr>
        <p:spPr>
          <a:xfrm>
            <a:off x="5812428" y="5364154"/>
            <a:ext cx="1396632" cy="426794"/>
          </a:xfrm>
          <a:prstGeom prst="roundRect">
            <a:avLst/>
          </a:prstGeom>
          <a:solidFill>
            <a:srgbClr val="666699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Programa “Refiere y Gana”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3A5E06D-76E2-8F7D-9BB5-B19399E5B478}"/>
              </a:ext>
            </a:extLst>
          </p:cNvPr>
          <p:cNvSpPr/>
          <p:nvPr/>
        </p:nvSpPr>
        <p:spPr>
          <a:xfrm>
            <a:off x="213143" y="5885018"/>
            <a:ext cx="1404872" cy="641747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Indicadores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781AC92-73AF-4AB0-8C21-D223DD1D3E70}"/>
              </a:ext>
            </a:extLst>
          </p:cNvPr>
          <p:cNvSpPr/>
          <p:nvPr/>
        </p:nvSpPr>
        <p:spPr>
          <a:xfrm>
            <a:off x="1741619" y="5907242"/>
            <a:ext cx="10260740" cy="60787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ANS: Tiempo de Cobertura / NPS interno / Encuesta de Salida / Rotación CEAS / Rotación Temprana /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Movilidad interna / Carrera Técnica /  Clima / Gasto 2023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8B9CAE0-0CB4-E941-6573-8CC9BDDF7017}"/>
              </a:ext>
            </a:extLst>
          </p:cNvPr>
          <p:cNvSpPr/>
          <p:nvPr/>
        </p:nvSpPr>
        <p:spPr>
          <a:xfrm>
            <a:off x="4064519" y="2592391"/>
            <a:ext cx="1073198" cy="690129"/>
          </a:xfrm>
          <a:prstGeom prst="roundRect">
            <a:avLst/>
          </a:prstGeom>
          <a:solidFill>
            <a:srgbClr val="7F7F7F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Fit</a:t>
            </a: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  Cultural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5619DC9-89C1-5F67-8278-0DD20E518A7F}"/>
              </a:ext>
            </a:extLst>
          </p:cNvPr>
          <p:cNvSpPr/>
          <p:nvPr/>
        </p:nvSpPr>
        <p:spPr>
          <a:xfrm>
            <a:off x="2913601" y="2579242"/>
            <a:ext cx="1075759" cy="707012"/>
          </a:xfrm>
          <a:prstGeom prst="roundRect">
            <a:avLst/>
          </a:prstGeom>
          <a:solidFill>
            <a:srgbClr val="7F7F7F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Puestos críticos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0729CFB-7C18-5228-2877-D9113EB6129F}"/>
              </a:ext>
            </a:extLst>
          </p:cNvPr>
          <p:cNvSpPr/>
          <p:nvPr/>
        </p:nvSpPr>
        <p:spPr>
          <a:xfrm>
            <a:off x="4437440" y="5368180"/>
            <a:ext cx="1270075" cy="426794"/>
          </a:xfrm>
          <a:prstGeom prst="roundRect">
            <a:avLst/>
          </a:prstGeom>
          <a:solidFill>
            <a:srgbClr val="666699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Data </a:t>
            </a: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Analytics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07265FA-0934-B2E0-9156-7AA9AA8ECA12}"/>
              </a:ext>
            </a:extLst>
          </p:cNvPr>
          <p:cNvSpPr/>
          <p:nvPr/>
        </p:nvSpPr>
        <p:spPr>
          <a:xfrm>
            <a:off x="1741619" y="3344400"/>
            <a:ext cx="6764149" cy="421944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Journey</a:t>
            </a: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 del Candidato/a 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C8B8B02-8CBD-5D32-4CAA-688C901162B0}"/>
              </a:ext>
            </a:extLst>
          </p:cNvPr>
          <p:cNvSpPr/>
          <p:nvPr/>
        </p:nvSpPr>
        <p:spPr>
          <a:xfrm>
            <a:off x="7322104" y="4356243"/>
            <a:ext cx="1183664" cy="423181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Filosofía Compartamos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15200AE-41F3-74A4-C913-D87E7BDEAEEE}"/>
              </a:ext>
            </a:extLst>
          </p:cNvPr>
          <p:cNvSpPr/>
          <p:nvPr/>
        </p:nvSpPr>
        <p:spPr>
          <a:xfrm>
            <a:off x="8621671" y="2565076"/>
            <a:ext cx="1087027" cy="701887"/>
          </a:xfrm>
          <a:prstGeom prst="roundRect">
            <a:avLst/>
          </a:prstGeom>
          <a:solidFill>
            <a:srgbClr val="7F7F7F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Clima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33C6D7A-FF50-9048-D95E-4CD0114962D3}"/>
              </a:ext>
            </a:extLst>
          </p:cNvPr>
          <p:cNvSpPr/>
          <p:nvPr/>
        </p:nvSpPr>
        <p:spPr>
          <a:xfrm>
            <a:off x="8642474" y="1035886"/>
            <a:ext cx="3359886" cy="563562"/>
          </a:xfrm>
          <a:prstGeom prst="roundRect">
            <a:avLst/>
          </a:prstGeom>
          <a:solidFill>
            <a:srgbClr val="CA005D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Bussiness</a:t>
            </a: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 Partner CEAS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3A76C6BD-9D5E-6637-428A-BAE320C0EE7E}"/>
              </a:ext>
            </a:extLst>
          </p:cNvPr>
          <p:cNvSpPr/>
          <p:nvPr/>
        </p:nvSpPr>
        <p:spPr>
          <a:xfrm>
            <a:off x="8645606" y="4353170"/>
            <a:ext cx="1592638" cy="416096"/>
          </a:xfrm>
          <a:prstGeom prst="roundRect">
            <a:avLst/>
          </a:prstGeom>
          <a:solidFill>
            <a:srgbClr val="00A494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Assessment Harrison 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B73B1EE-826F-EAC8-5F62-56C9127DCC1D}"/>
              </a:ext>
            </a:extLst>
          </p:cNvPr>
          <p:cNvSpPr/>
          <p:nvPr/>
        </p:nvSpPr>
        <p:spPr>
          <a:xfrm>
            <a:off x="9780106" y="2558774"/>
            <a:ext cx="1073198" cy="717816"/>
          </a:xfrm>
          <a:prstGeom prst="roundRect">
            <a:avLst/>
          </a:prstGeom>
          <a:solidFill>
            <a:srgbClr val="7F7F7F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Carrera Técnica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92A740E-F0F7-271D-A754-9996C99F5C7C}"/>
              </a:ext>
            </a:extLst>
          </p:cNvPr>
          <p:cNvSpPr/>
          <p:nvPr/>
        </p:nvSpPr>
        <p:spPr>
          <a:xfrm>
            <a:off x="10932544" y="2541295"/>
            <a:ext cx="1085708" cy="729425"/>
          </a:xfrm>
          <a:prstGeom prst="roundRect">
            <a:avLst/>
          </a:prstGeom>
          <a:solidFill>
            <a:srgbClr val="7F7F7F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 Proyectos Estratégicos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9442813-7DAB-D48B-AB8E-E854B3AED3B9}"/>
              </a:ext>
            </a:extLst>
          </p:cNvPr>
          <p:cNvSpPr/>
          <p:nvPr/>
        </p:nvSpPr>
        <p:spPr>
          <a:xfrm>
            <a:off x="8631051" y="3877911"/>
            <a:ext cx="1592638" cy="409022"/>
          </a:xfrm>
          <a:prstGeom prst="roundRect">
            <a:avLst/>
          </a:prstGeom>
          <a:solidFill>
            <a:srgbClr val="00A494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On</a:t>
            </a: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 </a:t>
            </a: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boarding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4547E2F-91F5-5ECE-AD23-EA539C7A7ECC}"/>
              </a:ext>
            </a:extLst>
          </p:cNvPr>
          <p:cNvSpPr/>
          <p:nvPr/>
        </p:nvSpPr>
        <p:spPr>
          <a:xfrm>
            <a:off x="1741619" y="1673702"/>
            <a:ext cx="3353920" cy="841869"/>
          </a:xfrm>
          <a:prstGeom prst="roundRect">
            <a:avLst/>
          </a:prstGeom>
          <a:solidFill>
            <a:srgbClr val="666699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s-ES" sz="1100" u="none" strike="noStrike" dirty="0">
                <a:solidFill>
                  <a:schemeClr val="bg1"/>
                </a:solidFill>
                <a:effectLst/>
                <a:latin typeface="Amor Sans Pro"/>
              </a:rPr>
              <a:t>Brindar una experiencia excepcional durante el proceso de selección tanto para líderes solicitantes y candidatos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CE39007-66BA-750B-3521-47315A94DED3}"/>
              </a:ext>
            </a:extLst>
          </p:cNvPr>
          <p:cNvSpPr/>
          <p:nvPr/>
        </p:nvSpPr>
        <p:spPr>
          <a:xfrm>
            <a:off x="5145034" y="1673702"/>
            <a:ext cx="3429163" cy="841869"/>
          </a:xfrm>
          <a:prstGeom prst="roundRect">
            <a:avLst/>
          </a:prstGeom>
          <a:solidFill>
            <a:srgbClr val="666699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100" dirty="0">
                <a:solidFill>
                  <a:schemeClr val="bg1"/>
                </a:solidFill>
                <a:latin typeface="Amor Sans Pro"/>
              </a:rPr>
              <a:t>Ser percibidos como la mejor empresa para trabajar del sector financiero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CF28673F-393A-2B06-F385-DD3D964AF705}"/>
              </a:ext>
            </a:extLst>
          </p:cNvPr>
          <p:cNvSpPr/>
          <p:nvPr/>
        </p:nvSpPr>
        <p:spPr>
          <a:xfrm>
            <a:off x="8635018" y="1680667"/>
            <a:ext cx="3398048" cy="820762"/>
          </a:xfrm>
          <a:prstGeom prst="roundRect">
            <a:avLst/>
          </a:prstGeom>
          <a:solidFill>
            <a:srgbClr val="666699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100" kern="0" dirty="0">
                <a:solidFill>
                  <a:schemeClr val="bg1"/>
                </a:solidFill>
                <a:latin typeface="Amor Sans Pro"/>
              </a:rPr>
              <a:t>B</a:t>
            </a:r>
            <a:r>
              <a:rPr kumimoji="0" lang="es-PE" sz="1100" b="0" i="0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uLnTx/>
                <a:uFillTx/>
                <a:latin typeface="Amor Sans Pro"/>
              </a:rPr>
              <a:t>rindar</a:t>
            </a:r>
            <a:r>
              <a:rPr kumimoji="0" lang="es-PE" sz="1100" b="0" i="0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Amor Sans Pro"/>
              </a:rPr>
              <a:t> asesoría estratégica como ente centralizador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03E2C12-F27B-DA96-8F10-CF69B0DDB05D}"/>
              </a:ext>
            </a:extLst>
          </p:cNvPr>
          <p:cNvSpPr/>
          <p:nvPr/>
        </p:nvSpPr>
        <p:spPr>
          <a:xfrm>
            <a:off x="8631051" y="3339810"/>
            <a:ext cx="3371308" cy="424386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Journey</a:t>
            </a: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 del Colaborador/a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4D5C72E9-99F5-5BD0-1CA5-464E3B84ED73}"/>
              </a:ext>
            </a:extLst>
          </p:cNvPr>
          <p:cNvSpPr/>
          <p:nvPr/>
        </p:nvSpPr>
        <p:spPr>
          <a:xfrm>
            <a:off x="10353315" y="4380167"/>
            <a:ext cx="1626673" cy="387917"/>
          </a:xfrm>
          <a:prstGeom prst="roundRect">
            <a:avLst/>
          </a:prstGeom>
          <a:solidFill>
            <a:srgbClr val="00A494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PITs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314AC82-DDE9-C112-A825-37ADAF006C42}"/>
              </a:ext>
            </a:extLst>
          </p:cNvPr>
          <p:cNvSpPr/>
          <p:nvPr/>
        </p:nvSpPr>
        <p:spPr>
          <a:xfrm>
            <a:off x="10344980" y="3870362"/>
            <a:ext cx="1626673" cy="424421"/>
          </a:xfrm>
          <a:prstGeom prst="roundRect">
            <a:avLst/>
          </a:prstGeom>
          <a:solidFill>
            <a:srgbClr val="00A494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Mapeo de Talento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F481A6D-890F-BAE7-D3C0-436A8FE6AC55}"/>
              </a:ext>
            </a:extLst>
          </p:cNvPr>
          <p:cNvSpPr/>
          <p:nvPr/>
        </p:nvSpPr>
        <p:spPr>
          <a:xfrm>
            <a:off x="3062452" y="5372308"/>
            <a:ext cx="1270075" cy="441284"/>
          </a:xfrm>
          <a:prstGeom prst="roundRect">
            <a:avLst/>
          </a:prstGeom>
          <a:solidFill>
            <a:srgbClr val="666699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Competencias CF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C6F8B764-E7AC-5898-A094-E92166DD2F32}"/>
              </a:ext>
            </a:extLst>
          </p:cNvPr>
          <p:cNvSpPr/>
          <p:nvPr/>
        </p:nvSpPr>
        <p:spPr>
          <a:xfrm>
            <a:off x="7473314" y="2587510"/>
            <a:ext cx="1075759" cy="699394"/>
          </a:xfrm>
          <a:prstGeom prst="roundRect">
            <a:avLst/>
          </a:prstGeom>
          <a:solidFill>
            <a:srgbClr val="7F7F7F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Talento Digital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1460EED5-CA44-22CB-498A-1FF7C4321154}"/>
              </a:ext>
            </a:extLst>
          </p:cNvPr>
          <p:cNvSpPr/>
          <p:nvPr/>
        </p:nvSpPr>
        <p:spPr>
          <a:xfrm>
            <a:off x="8653854" y="4879422"/>
            <a:ext cx="1592638" cy="390766"/>
          </a:xfrm>
          <a:prstGeom prst="roundRect">
            <a:avLst/>
          </a:prstGeom>
          <a:solidFill>
            <a:srgbClr val="00A494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s-ES" sz="1100" kern="0" dirty="0">
                <a:solidFill>
                  <a:prstClr val="white"/>
                </a:solidFill>
                <a:latin typeface="Amor Sans Pro"/>
              </a:rPr>
              <a:t>Gestión </a:t>
            </a: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de talento 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1FF758E-706F-CCFC-5636-55906B5A55B4}"/>
              </a:ext>
            </a:extLst>
          </p:cNvPr>
          <p:cNvSpPr/>
          <p:nvPr/>
        </p:nvSpPr>
        <p:spPr>
          <a:xfrm>
            <a:off x="10362585" y="4877572"/>
            <a:ext cx="1626673" cy="390766"/>
          </a:xfrm>
          <a:prstGeom prst="roundRect">
            <a:avLst/>
          </a:prstGeom>
          <a:solidFill>
            <a:srgbClr val="00A494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Cultura de trabajo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AEB7F856-2C73-41C1-72D2-A060C9EB7A2F}"/>
              </a:ext>
            </a:extLst>
          </p:cNvPr>
          <p:cNvSpPr/>
          <p:nvPr/>
        </p:nvSpPr>
        <p:spPr>
          <a:xfrm>
            <a:off x="1741619" y="5376665"/>
            <a:ext cx="1231810" cy="424411"/>
          </a:xfrm>
          <a:prstGeom prst="roundRect">
            <a:avLst/>
          </a:prstGeom>
          <a:solidFill>
            <a:srgbClr val="666699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Reclutamiento 4.0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D9AF710-625E-618A-CA6B-473479A7DCFC}"/>
              </a:ext>
            </a:extLst>
          </p:cNvPr>
          <p:cNvSpPr/>
          <p:nvPr/>
        </p:nvSpPr>
        <p:spPr>
          <a:xfrm>
            <a:off x="7311519" y="5364154"/>
            <a:ext cx="1231008" cy="426794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Atracción TEC</a:t>
            </a:r>
            <a:endParaRPr kumimoji="0" lang="es-PE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4B07E9F6-5148-0FC2-8A32-66D848096CEA}"/>
              </a:ext>
            </a:extLst>
          </p:cNvPr>
          <p:cNvSpPr/>
          <p:nvPr/>
        </p:nvSpPr>
        <p:spPr>
          <a:xfrm>
            <a:off x="8666955" y="5352688"/>
            <a:ext cx="1592638" cy="441532"/>
          </a:xfrm>
          <a:prstGeom prst="roundRect">
            <a:avLst/>
          </a:prstGeom>
          <a:solidFill>
            <a:srgbClr val="00A494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Normativas y </a:t>
            </a:r>
            <a:r>
              <a:rPr lang="es-ES" sz="1100" kern="0" dirty="0">
                <a:solidFill>
                  <a:prstClr val="white"/>
                </a:solidFill>
                <a:latin typeface="Amor Sans Pro"/>
              </a:rPr>
              <a:t>Procedimientos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A5AD392D-A95D-E542-A18C-049044F994A2}"/>
              </a:ext>
            </a:extLst>
          </p:cNvPr>
          <p:cNvSpPr/>
          <p:nvPr/>
        </p:nvSpPr>
        <p:spPr>
          <a:xfrm>
            <a:off x="10375686" y="5373368"/>
            <a:ext cx="1626673" cy="422066"/>
          </a:xfrm>
          <a:prstGeom prst="roundRect">
            <a:avLst/>
          </a:prstGeom>
          <a:solidFill>
            <a:srgbClr val="00A494"/>
          </a:solidFill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Off </a:t>
            </a:r>
            <a:r>
              <a:rPr kumimoji="0" lang="es-E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or Sans Pro"/>
              </a:rPr>
              <a:t>Boarding</a:t>
            </a:r>
            <a:endParaRPr kumimoji="0" lang="es-E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or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778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Words>1222</Words>
  <Application>Microsoft Office PowerPoint</Application>
  <PresentationFormat>Panorámica</PresentationFormat>
  <Paragraphs>296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7" baseType="lpstr">
      <vt:lpstr>Amor Sans Pro</vt:lpstr>
      <vt:lpstr>Arial</vt:lpstr>
      <vt:lpstr>Bree</vt:lpstr>
      <vt:lpstr>Bree Bold</vt:lpstr>
      <vt:lpstr>Bree Regular</vt:lpstr>
      <vt:lpstr>Bunday Clean</vt:lpstr>
      <vt:lpstr>Calibri</vt:lpstr>
      <vt:lpstr>Corbel</vt:lpstr>
      <vt:lpstr>Courier New</vt:lpstr>
      <vt:lpstr>Verdana</vt:lpstr>
      <vt:lpstr>Wingdings</vt:lpstr>
      <vt:lpstr>COM_Plantilla</vt:lpstr>
      <vt:lpstr>1_COM_Plantilla</vt:lpstr>
      <vt:lpstr>Presentación de PowerPoint</vt:lpstr>
      <vt:lpstr>VISIÓN</vt:lpstr>
      <vt:lpstr>MISIÓN</vt:lpstr>
      <vt:lpstr>Presentación de PowerPoint</vt:lpstr>
      <vt:lpstr>Frentes Estrategicos</vt:lpstr>
      <vt:lpstr>Presentación de PowerPoint</vt:lpstr>
      <vt:lpstr>Presentación de PowerPoint</vt:lpstr>
      <vt:lpstr>Estrategia Atracción del Talento y BP CEAS </vt:lpstr>
      <vt:lpstr>Estrategia Atracción del Talento CEAS</vt:lpstr>
      <vt:lpstr>Backlog RyS CEAS</vt:lpstr>
      <vt:lpstr>Backlog RyS CEAS</vt:lpstr>
      <vt:lpstr>Backlog RyS CEAS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 Bonilla Mata</dc:creator>
  <cp:lastModifiedBy>Ana Paola Luperdi Sotomayor</cp:lastModifiedBy>
  <cp:revision>49</cp:revision>
  <dcterms:created xsi:type="dcterms:W3CDTF">2023-03-17T13:54:41Z</dcterms:created>
  <dcterms:modified xsi:type="dcterms:W3CDTF">2023-07-03T22:44:26Z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2023-03-17T00:00:00Z</vt:filetime>
  </property>
  <property fmtid="{D5CDD505-2E9C-101B-9397-08002B2CF9AE}" pid="5" name="MSIP_Label_dce74c7f-c5a9-4f82-89ef-31a75e5bbc9a_Enabled">
    <vt:lpwstr>True</vt:lpwstr>
  </property>
  <property fmtid="{D5CDD505-2E9C-101B-9397-08002B2CF9AE}" pid="6" name="MSIP_Label_dce74c7f-c5a9-4f82-89ef-31a75e5bbc9a_Extended_MSFT_Method">
    <vt:lpwstr>Privileged</vt:lpwstr>
  </property>
  <property fmtid="{D5CDD505-2E9C-101B-9397-08002B2CF9AE}" pid="7" name="MSIP_Label_dce74c7f-c5a9-4f82-89ef-31a75e5bbc9a_Name">
    <vt:lpwstr>Confidencial- \ Editable</vt:lpwstr>
  </property>
  <property fmtid="{D5CDD505-2E9C-101B-9397-08002B2CF9AE}" pid="8" name="MSIP_Label_dce74c7f-c5a9-4f82-89ef-31a75e5bbc9a_SetDate">
    <vt:lpwstr>2023-03-15T16:04:22Z</vt:lpwstr>
  </property>
  <property fmtid="{D5CDD505-2E9C-101B-9397-08002B2CF9AE}" pid="9" name="MSIP_Label_dce74c7f-c5a9-4f82-89ef-31a75e5bbc9a_SiteId">
    <vt:lpwstr>b2496988-78ea-4b1d-b0f8-19b548a6902b</vt:lpwstr>
  </property>
  <property fmtid="{D5CDD505-2E9C-101B-9397-08002B2CF9AE}" pid="10" name="Producer">
    <vt:lpwstr>Microsoft® PowerPoint® para Microsoft 365</vt:lpwstr>
  </property>
</Properties>
</file>