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3170" r:id="rId3"/>
    <p:sldId id="3152" r:id="rId4"/>
    <p:sldId id="3172" r:id="rId5"/>
    <p:sldId id="3173" r:id="rId6"/>
    <p:sldId id="3174" r:id="rId7"/>
    <p:sldId id="3175" r:id="rId8"/>
    <p:sldId id="3171" r:id="rId9"/>
    <p:sldId id="3176" r:id="rId10"/>
    <p:sldId id="3177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D10060"/>
    <a:srgbClr val="D65532"/>
    <a:srgbClr val="FFFFFF"/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2713" autoAdjust="0"/>
  </p:normalViewPr>
  <p:slideViewPr>
    <p:cSldViewPr snapToGrid="0">
      <p:cViewPr>
        <p:scale>
          <a:sx n="70" d="100"/>
          <a:sy n="70" d="100"/>
        </p:scale>
        <p:origin x="560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C72DD-EB81-40EE-9A21-66AD40A8CBAE}" type="datetimeFigureOut">
              <a:rPr lang="es-PE" smtClean="0"/>
              <a:t>17/07/2023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467DF-1C4A-4ACB-A320-39F7ADA085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679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E6E5-F632-49A0-BABF-A4961E5DE288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2294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AD695-D7E5-47AA-A96F-11D21E1B78D5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6536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08018-F2A2-4170-A093-ED6C9E19E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6D04A2-0990-4E68-9BD4-FAD1C0008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75EF34-2713-4812-8F4C-08322E0DA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3743-9D85-4B9B-BD1B-5623D713A7D7}" type="datetimeFigureOut">
              <a:rPr lang="es-PE" smtClean="0"/>
              <a:t>17/07/2023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D1AD94-4501-475C-B7F8-B7BA0A58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C19556-7A0E-45B2-9CDB-38DE4EB0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11E5-DF2C-4CC0-BE7E-B220491265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936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C1134-34AB-46BC-99B0-F5702397E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A3EBD60-BDEF-4B47-B0CA-C630C8414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613C1E-6E0B-4BD4-A363-2ED90147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3743-9D85-4B9B-BD1B-5623D713A7D7}" type="datetimeFigureOut">
              <a:rPr lang="es-PE" smtClean="0"/>
              <a:t>17/07/2023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E17A02-10A6-4704-9206-323EF01D4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3D2EF5-B230-46AA-94DC-02C676FB3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11E5-DF2C-4CC0-BE7E-B220491265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574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520ACD-7C36-4054-9A2B-38125A4A9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2DF414F-9376-4BCC-AE68-E40598656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553F9B-C674-46A4-A50A-D6F624E7B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3743-9D85-4B9B-BD1B-5623D713A7D7}" type="datetimeFigureOut">
              <a:rPr lang="es-PE" smtClean="0"/>
              <a:t>17/07/2023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F8805E-5E8D-4E78-BFE8-3935B8BD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C1BDE3-9ED5-4359-BF2B-31B8B1B9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11E5-DF2C-4CC0-BE7E-B220491265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6619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375917" y="0"/>
            <a:ext cx="9816084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85904" cy="6857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9098347" cy="32168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816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B3D10-81C5-469A-A023-A538D88E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D576EE-981F-482F-9549-F16FC0302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A06DE6-04E2-4D38-B36A-69160658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3743-9D85-4B9B-BD1B-5623D713A7D7}" type="datetimeFigureOut">
              <a:rPr lang="es-PE" smtClean="0"/>
              <a:t>17/07/2023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3BEA98-8B2F-42CE-B233-C7726986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A7E96F-FEB2-4926-9C7D-4365D6EE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11E5-DF2C-4CC0-BE7E-B220491265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972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B6B96-857B-4A20-984A-A7048596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B12459-D307-4A29-A7E9-4F70656D5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418517-F1E0-4C37-85F8-9B5466736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3743-9D85-4B9B-BD1B-5623D713A7D7}" type="datetimeFigureOut">
              <a:rPr lang="es-PE" smtClean="0"/>
              <a:t>17/07/2023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6E11FB-052F-4379-AAD5-F09435D3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1049B4-5FE2-4F4C-B2F6-124F106B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11E5-DF2C-4CC0-BE7E-B220491265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670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8BFD4-0B32-4EE3-A562-B84ED406A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57F09F-57C6-44EA-82A9-B3564A0C2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71EEC0-51DA-4C51-881F-DA5E4E1EF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1930F3-B886-439B-AE39-EDC91B58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3743-9D85-4B9B-BD1B-5623D713A7D7}" type="datetimeFigureOut">
              <a:rPr lang="es-PE" smtClean="0"/>
              <a:t>17/07/2023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157B59-BF80-473E-B12A-12A873A8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5A9277-51A6-402F-875A-B0ADFB76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11E5-DF2C-4CC0-BE7E-B220491265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99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F7DEB-DA4C-4392-9106-C5D9F506C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943E37-498E-430C-8EF0-D7CC57009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2B9349-47D9-4C3B-9EA9-2D159FAA4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0D3C9D1-F36E-41A7-9749-F6A364693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96E994C-6DF5-4DFE-A3BF-8C5E97D47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649B9F5-3505-4980-B4F5-71494889D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3743-9D85-4B9B-BD1B-5623D713A7D7}" type="datetimeFigureOut">
              <a:rPr lang="es-PE" smtClean="0"/>
              <a:t>17/07/2023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4B8CDFE-3413-4F4D-9553-347E3ECBA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7EAC5B6-3B12-4264-BD59-43F8CC1E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11E5-DF2C-4CC0-BE7E-B220491265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67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F3DA5-DD77-4B2F-B56A-69FCDAEEB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8D4077-2A22-4A1C-A3FD-F62CDFF81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3743-9D85-4B9B-BD1B-5623D713A7D7}" type="datetimeFigureOut">
              <a:rPr lang="es-PE" smtClean="0"/>
              <a:t>17/07/2023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B4F174F-977F-458B-A2A0-B77600EB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E58A6C-6399-4174-BED5-24834D73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11E5-DF2C-4CC0-BE7E-B220491265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2523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6D27770-C73F-4A20-AD88-5AF51A141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3743-9D85-4B9B-BD1B-5623D713A7D7}" type="datetimeFigureOut">
              <a:rPr lang="es-PE" smtClean="0"/>
              <a:t>17/07/2023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63B3CC1-B327-49A2-BD0D-364D91FA5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138C64-9F92-428C-9BCF-945BBE86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11E5-DF2C-4CC0-BE7E-B220491265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762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2B3D1-8A35-4FF6-89EB-B5EFDA81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BF1ABD-D2DC-487F-BA8A-D48ECA978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3369D7-DCFA-443A-B833-81CEB3092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C319E9-A11C-451D-A29C-8577C19C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3743-9D85-4B9B-BD1B-5623D713A7D7}" type="datetimeFigureOut">
              <a:rPr lang="es-PE" smtClean="0"/>
              <a:t>17/07/2023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960E8B-961F-4635-8ACD-B06A094C4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A6AEFE-E484-41F6-B566-67DDDFA7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11E5-DF2C-4CC0-BE7E-B220491265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316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63C8F-6163-4186-8EEC-1912AC39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6DF312D-3175-49C4-9B7A-F06227F3F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979D316-45CB-44B2-B93C-0281A014D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BA1856-7A64-492F-98E9-682372F04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3743-9D85-4B9B-BD1B-5623D713A7D7}" type="datetimeFigureOut">
              <a:rPr lang="es-PE" smtClean="0"/>
              <a:t>17/07/2023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7435F4-8123-4FB3-AFB4-E11AF4C14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00B859-9D09-4898-A93D-9E75A41C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11E5-DF2C-4CC0-BE7E-B220491265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37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5587231-760D-45BA-B448-DE84AA137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751ADA-E791-4779-9211-0B8483964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399001-AA96-4E51-9030-9E281E62B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93743-9D85-4B9B-BD1B-5623D713A7D7}" type="datetimeFigureOut">
              <a:rPr lang="es-PE" smtClean="0"/>
              <a:t>17/07/2023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F581C1-2C71-4ED5-9847-7A17BD5DC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4198C7-AFA4-4C7A-8473-AA21EF479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311E5-DF2C-4CC0-BE7E-B220491265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539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31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0.emf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362510"/>
            <a:ext cx="4765249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s-ES" sz="6000" dirty="0">
                <a:solidFill>
                  <a:srgbClr val="CC0066"/>
                </a:solidFill>
              </a:rPr>
              <a:t>Rotación a Jun-23</a:t>
            </a:r>
            <a:endParaRPr sz="6000" dirty="0">
              <a:solidFill>
                <a:srgbClr val="CC00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>
            <a:extLst>
              <a:ext uri="{FF2B5EF4-FFF2-40B4-BE49-F238E27FC236}">
                <a16:creationId xmlns:a16="http://schemas.microsoft.com/office/drawing/2014/main" id="{E17A4407-7894-2AE3-071F-6BDF9B9CFD0D}"/>
              </a:ext>
            </a:extLst>
          </p:cNvPr>
          <p:cNvGrpSpPr/>
          <p:nvPr/>
        </p:nvGrpSpPr>
        <p:grpSpPr>
          <a:xfrm>
            <a:off x="7419528" y="5235588"/>
            <a:ext cx="4772472" cy="1682254"/>
            <a:chOff x="7171876" y="5111535"/>
            <a:chExt cx="5020124" cy="1748173"/>
          </a:xfrm>
        </p:grpSpPr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A226826B-89CB-6171-B68D-5919985FC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81878" y="5111535"/>
              <a:ext cx="3110122" cy="1748173"/>
            </a:xfrm>
            <a:prstGeom prst="rect">
              <a:avLst/>
            </a:prstGeom>
          </p:spPr>
        </p:pic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EBA3D7A8-3B14-B62D-04AC-22088C06D718}"/>
                </a:ext>
              </a:extLst>
            </p:cNvPr>
            <p:cNvSpPr/>
            <p:nvPr/>
          </p:nvSpPr>
          <p:spPr>
            <a:xfrm>
              <a:off x="7171876" y="6266290"/>
              <a:ext cx="1910002" cy="5764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840E7337-5763-60A3-635F-355E5A489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615" y="4456595"/>
            <a:ext cx="5933976" cy="114114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6355766-74C8-9F4A-5438-0EB3A81EE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66" y="706988"/>
            <a:ext cx="4663844" cy="2920237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EAFCC4B8-E211-1D02-77CA-BC6118D2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07" y="40841"/>
            <a:ext cx="9876182" cy="449746"/>
          </a:xfrm>
        </p:spPr>
        <p:txBody>
          <a:bodyPr>
            <a:normAutofit fontScale="90000"/>
          </a:bodyPr>
          <a:lstStyle/>
          <a:p>
            <a:r>
              <a:rPr lang="es-ES" sz="2800" b="1" dirty="0">
                <a:solidFill>
                  <a:srgbClr val="D10060"/>
                </a:solidFill>
                <a:latin typeface="+mn-lt"/>
              </a:rPr>
              <a:t>Gerencia Central Riesgos y recuperaciones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1F54087-641B-8620-9BDD-9C9FC00FD9D4}"/>
              </a:ext>
            </a:extLst>
          </p:cNvPr>
          <p:cNvSpPr txBox="1"/>
          <p:nvPr/>
        </p:nvSpPr>
        <p:spPr>
          <a:xfrm>
            <a:off x="3269041" y="1528321"/>
            <a:ext cx="1879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Rotación Acumulada a Jun</a:t>
            </a:r>
            <a:endParaRPr lang="es-PE" sz="12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BD3F04D-76C6-9DD6-FE96-A135F5F61799}"/>
              </a:ext>
            </a:extLst>
          </p:cNvPr>
          <p:cNvSpPr txBox="1"/>
          <p:nvPr/>
        </p:nvSpPr>
        <p:spPr>
          <a:xfrm>
            <a:off x="5894937" y="537711"/>
            <a:ext cx="3699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Ceses por Familia de puestos </a:t>
            </a:r>
            <a:r>
              <a:rPr lang="es-E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acum</a:t>
            </a: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a Jun</a:t>
            </a:r>
            <a:endParaRPr lang="es-PE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72A92E86-767E-4277-4ED9-BFBD8F0437D5}"/>
              </a:ext>
            </a:extLst>
          </p:cNvPr>
          <p:cNvSpPr txBox="1"/>
          <p:nvPr/>
        </p:nvSpPr>
        <p:spPr>
          <a:xfrm>
            <a:off x="6226446" y="4147683"/>
            <a:ext cx="1979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Evolución </a:t>
            </a:r>
            <a:r>
              <a:rPr lang="es-E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Headcount</a:t>
            </a:r>
            <a:endParaRPr lang="es-PE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8C5999DE-65E2-EB38-44B3-F8F4EB135A0A}"/>
              </a:ext>
            </a:extLst>
          </p:cNvPr>
          <p:cNvSpPr txBox="1"/>
          <p:nvPr/>
        </p:nvSpPr>
        <p:spPr>
          <a:xfrm>
            <a:off x="183473" y="4147683"/>
            <a:ext cx="3004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Motivos de Salida </a:t>
            </a:r>
            <a:r>
              <a:rPr lang="es-E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acum</a:t>
            </a: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a jun-23</a:t>
            </a:r>
            <a:endParaRPr lang="es-PE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A76564B-83D3-F579-CA57-1E83607D9C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758" y="4665626"/>
            <a:ext cx="3009900" cy="56388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DF12297-447C-631C-ED83-25B48DC8C3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9467" y="4664959"/>
            <a:ext cx="2522220" cy="56388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56A4C938-1C13-94AE-E339-0518BFBA5FB7}"/>
              </a:ext>
            </a:extLst>
          </p:cNvPr>
          <p:cNvSpPr txBox="1"/>
          <p:nvPr/>
        </p:nvSpPr>
        <p:spPr>
          <a:xfrm>
            <a:off x="129207" y="6427113"/>
            <a:ext cx="113215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es-E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 incluye a ejecutivo de recuperaciones, supervisor recuperaciones y jefe departamento recuperaciones</a:t>
            </a:r>
            <a:endParaRPr lang="es-PE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01FC777-271C-A7C8-35B5-9DFE68E34A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6593" y="876265"/>
            <a:ext cx="6053383" cy="208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9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AB9ACC6-832C-9BC0-2FBC-FDAA0D1FD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890" y="3657389"/>
            <a:ext cx="6786219" cy="2589863"/>
          </a:xfrm>
          <a:prstGeom prst="rect">
            <a:avLst/>
          </a:prstGeom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F6E87DED-AB01-4075-879D-E4D04B5C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07" y="40841"/>
            <a:ext cx="9876182" cy="449746"/>
          </a:xfrm>
        </p:spPr>
        <p:txBody>
          <a:bodyPr>
            <a:normAutofit fontScale="90000"/>
          </a:bodyPr>
          <a:lstStyle/>
          <a:p>
            <a:r>
              <a:rPr lang="es-ES" sz="2800" b="1" dirty="0">
                <a:solidFill>
                  <a:srgbClr val="D10060"/>
                </a:solidFill>
                <a:latin typeface="+mn-lt"/>
              </a:rPr>
              <a:t>Información Rotación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F38B61F-D8CC-4A42-259B-AD6098CA49B1}"/>
              </a:ext>
            </a:extLst>
          </p:cNvPr>
          <p:cNvSpPr txBox="1"/>
          <p:nvPr/>
        </p:nvSpPr>
        <p:spPr>
          <a:xfrm>
            <a:off x="2599028" y="3374150"/>
            <a:ext cx="3626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Detalle rotación CEAS – Gerencia Central</a:t>
            </a:r>
            <a:endParaRPr lang="es-PE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F0B43B4-4D51-C5D0-E84C-0686B082654A}"/>
              </a:ext>
            </a:extLst>
          </p:cNvPr>
          <p:cNvSpPr txBox="1"/>
          <p:nvPr/>
        </p:nvSpPr>
        <p:spPr>
          <a:xfrm>
            <a:off x="129207" y="6427113"/>
            <a:ext cx="11321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es-E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 Incluye a asesor en formación, supervisor de escuela de formación, asesor de negocios crédito, jefes de crédito y Gerentes de agencia.</a:t>
            </a:r>
          </a:p>
          <a:p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**</a:t>
            </a:r>
            <a:r>
              <a:rPr lang="es-E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 incluye a ejecutivo de recuperaciones, supervisor recuperaciones y jefe departamento recuperaciones</a:t>
            </a:r>
            <a:endParaRPr lang="es-PE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56C9333-7523-D36E-9E80-B1D4542D664F}"/>
              </a:ext>
            </a:extLst>
          </p:cNvPr>
          <p:cNvSpPr txBox="1"/>
          <p:nvPr/>
        </p:nvSpPr>
        <p:spPr>
          <a:xfrm>
            <a:off x="3451783" y="505644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endParaRPr lang="es-PE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A5D90F6-6D9B-507F-C02A-24BCE58533AD}"/>
              </a:ext>
            </a:extLst>
          </p:cNvPr>
          <p:cNvSpPr txBox="1"/>
          <p:nvPr/>
        </p:nvSpPr>
        <p:spPr>
          <a:xfrm>
            <a:off x="4535560" y="577711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**</a:t>
            </a:r>
            <a:endParaRPr lang="es-PE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7DA1823-3C79-C5D7-B191-8591A2992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131" y="586227"/>
            <a:ext cx="9784737" cy="269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n 53">
            <a:extLst>
              <a:ext uri="{FF2B5EF4-FFF2-40B4-BE49-F238E27FC236}">
                <a16:creationId xmlns:a16="http://schemas.microsoft.com/office/drawing/2014/main" id="{C760FFBB-C088-6E7D-18EC-2335A3E0B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739" y="902436"/>
            <a:ext cx="6053383" cy="2262812"/>
          </a:xfrm>
          <a:prstGeom prst="rect">
            <a:avLst/>
          </a:prstGeom>
        </p:spPr>
      </p:pic>
      <p:pic>
        <p:nvPicPr>
          <p:cNvPr id="53" name="Imagen 52">
            <a:extLst>
              <a:ext uri="{FF2B5EF4-FFF2-40B4-BE49-F238E27FC236}">
                <a16:creationId xmlns:a16="http://schemas.microsoft.com/office/drawing/2014/main" id="{D01A8BB2-806F-9142-DE2A-88633558E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67" y="4669105"/>
            <a:ext cx="3009900" cy="929640"/>
          </a:xfrm>
          <a:prstGeom prst="rect">
            <a:avLst/>
          </a:prstGeom>
        </p:spPr>
      </p:pic>
      <p:grpSp>
        <p:nvGrpSpPr>
          <p:cNvPr id="40" name="Grupo 39">
            <a:extLst>
              <a:ext uri="{FF2B5EF4-FFF2-40B4-BE49-F238E27FC236}">
                <a16:creationId xmlns:a16="http://schemas.microsoft.com/office/drawing/2014/main" id="{E17A4407-7894-2AE3-071F-6BDF9B9CFD0D}"/>
              </a:ext>
            </a:extLst>
          </p:cNvPr>
          <p:cNvGrpSpPr/>
          <p:nvPr/>
        </p:nvGrpSpPr>
        <p:grpSpPr>
          <a:xfrm>
            <a:off x="7419528" y="5235588"/>
            <a:ext cx="4772472" cy="1682254"/>
            <a:chOff x="7171876" y="5111535"/>
            <a:chExt cx="5020124" cy="1748173"/>
          </a:xfrm>
        </p:grpSpPr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A226826B-89CB-6171-B68D-5919985FC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81878" y="5111535"/>
              <a:ext cx="3110122" cy="1748173"/>
            </a:xfrm>
            <a:prstGeom prst="rect">
              <a:avLst/>
            </a:prstGeom>
          </p:spPr>
        </p:pic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EBA3D7A8-3B14-B62D-04AC-22088C06D718}"/>
                </a:ext>
              </a:extLst>
            </p:cNvPr>
            <p:cNvSpPr/>
            <p:nvPr/>
          </p:nvSpPr>
          <p:spPr>
            <a:xfrm>
              <a:off x="7171876" y="6266290"/>
              <a:ext cx="1910002" cy="5764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</p:grpSp>
      <p:pic>
        <p:nvPicPr>
          <p:cNvPr id="52" name="Imagen 51">
            <a:extLst>
              <a:ext uri="{FF2B5EF4-FFF2-40B4-BE49-F238E27FC236}">
                <a16:creationId xmlns:a16="http://schemas.microsoft.com/office/drawing/2014/main" id="{20C16799-A96A-798F-6BE7-D6580C2B8A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084" y="4336636"/>
            <a:ext cx="5977038" cy="1317622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EAFCC4B8-E211-1D02-77CA-BC6118D2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07" y="40841"/>
            <a:ext cx="9876182" cy="449746"/>
          </a:xfrm>
        </p:spPr>
        <p:txBody>
          <a:bodyPr>
            <a:normAutofit fontScale="90000"/>
          </a:bodyPr>
          <a:lstStyle/>
          <a:p>
            <a:r>
              <a:rPr lang="es-ES" sz="2800" b="1" dirty="0">
                <a:solidFill>
                  <a:srgbClr val="D10060"/>
                </a:solidFill>
                <a:latin typeface="+mn-lt"/>
              </a:rPr>
              <a:t>Gerencia Central Tecnología de la Información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1F54087-641B-8620-9BDD-9C9FC00FD9D4}"/>
              </a:ext>
            </a:extLst>
          </p:cNvPr>
          <p:cNvSpPr txBox="1"/>
          <p:nvPr/>
        </p:nvSpPr>
        <p:spPr>
          <a:xfrm>
            <a:off x="2909432" y="1442135"/>
            <a:ext cx="1879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Rotación Acumulada a Jun</a:t>
            </a:r>
            <a:endParaRPr lang="es-PE" sz="12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BD3F04D-76C6-9DD6-FE96-A135F5F61799}"/>
              </a:ext>
            </a:extLst>
          </p:cNvPr>
          <p:cNvSpPr txBox="1"/>
          <p:nvPr/>
        </p:nvSpPr>
        <p:spPr>
          <a:xfrm>
            <a:off x="5894937" y="537711"/>
            <a:ext cx="3699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Ceses por Familia de puestos </a:t>
            </a:r>
            <a:r>
              <a:rPr lang="es-E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acum</a:t>
            </a: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a Jun</a:t>
            </a:r>
            <a:endParaRPr lang="es-PE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72A92E86-767E-4277-4ED9-BFBD8F0437D5}"/>
              </a:ext>
            </a:extLst>
          </p:cNvPr>
          <p:cNvSpPr txBox="1"/>
          <p:nvPr/>
        </p:nvSpPr>
        <p:spPr>
          <a:xfrm>
            <a:off x="6226446" y="4147683"/>
            <a:ext cx="1979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Evolución </a:t>
            </a:r>
            <a:r>
              <a:rPr lang="es-E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Headcount</a:t>
            </a:r>
            <a:endParaRPr lang="es-PE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8C5999DE-65E2-EB38-44B3-F8F4EB135A0A}"/>
              </a:ext>
            </a:extLst>
          </p:cNvPr>
          <p:cNvSpPr txBox="1"/>
          <p:nvPr/>
        </p:nvSpPr>
        <p:spPr>
          <a:xfrm>
            <a:off x="183473" y="4147683"/>
            <a:ext cx="3004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Motivos de Salida </a:t>
            </a:r>
            <a:r>
              <a:rPr lang="es-E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acum</a:t>
            </a: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a jun-23</a:t>
            </a:r>
            <a:endParaRPr lang="es-PE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55208E36-DDFB-3CF0-B911-3688CC4A57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314" y="725728"/>
            <a:ext cx="4139543" cy="2926334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4FD2903A-5410-7558-5FFD-408574D4D4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2612" y="4669105"/>
            <a:ext cx="2522220" cy="74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7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>
            <a:extLst>
              <a:ext uri="{FF2B5EF4-FFF2-40B4-BE49-F238E27FC236}">
                <a16:creationId xmlns:a16="http://schemas.microsoft.com/office/drawing/2014/main" id="{E17A4407-7894-2AE3-071F-6BDF9B9CFD0D}"/>
              </a:ext>
            </a:extLst>
          </p:cNvPr>
          <p:cNvGrpSpPr/>
          <p:nvPr/>
        </p:nvGrpSpPr>
        <p:grpSpPr>
          <a:xfrm>
            <a:off x="7419528" y="5235588"/>
            <a:ext cx="4772472" cy="1682254"/>
            <a:chOff x="7171876" y="5111535"/>
            <a:chExt cx="5020124" cy="1748173"/>
          </a:xfrm>
        </p:grpSpPr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A226826B-89CB-6171-B68D-5919985FC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81878" y="5111535"/>
              <a:ext cx="3110122" cy="1748173"/>
            </a:xfrm>
            <a:prstGeom prst="rect">
              <a:avLst/>
            </a:prstGeom>
          </p:spPr>
        </p:pic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EBA3D7A8-3B14-B62D-04AC-22088C06D718}"/>
                </a:ext>
              </a:extLst>
            </p:cNvPr>
            <p:cNvSpPr/>
            <p:nvPr/>
          </p:nvSpPr>
          <p:spPr>
            <a:xfrm>
              <a:off x="7171876" y="6266290"/>
              <a:ext cx="1910002" cy="5764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DAF932F1-6E0C-8F56-7B7A-DFA61A1A9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854" y="4368386"/>
            <a:ext cx="5977038" cy="13780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2E729CD-3E79-A35D-AD66-75C1884DA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484" y="923389"/>
            <a:ext cx="6057638" cy="243747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583C32E-B8F4-BEB7-F3D9-139E31E728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2612" y="4659775"/>
            <a:ext cx="2522220" cy="74676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3699257-A606-3364-D9A3-114B0CBCE4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551" y="4669105"/>
            <a:ext cx="3009900" cy="111252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C366BFDF-CAC9-1F4C-F4C5-A78DE4005E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633" y="850114"/>
            <a:ext cx="4355224" cy="2806051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EAFCC4B8-E211-1D02-77CA-BC6118D2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07" y="40841"/>
            <a:ext cx="9876182" cy="449746"/>
          </a:xfrm>
        </p:spPr>
        <p:txBody>
          <a:bodyPr>
            <a:normAutofit fontScale="90000"/>
          </a:bodyPr>
          <a:lstStyle/>
          <a:p>
            <a:r>
              <a:rPr lang="es-ES" sz="2800" b="1" dirty="0">
                <a:solidFill>
                  <a:srgbClr val="D10060"/>
                </a:solidFill>
                <a:latin typeface="+mn-lt"/>
              </a:rPr>
              <a:t>Gerencia Central Operaciones y Canales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1F54087-641B-8620-9BDD-9C9FC00FD9D4}"/>
              </a:ext>
            </a:extLst>
          </p:cNvPr>
          <p:cNvSpPr txBox="1"/>
          <p:nvPr/>
        </p:nvSpPr>
        <p:spPr>
          <a:xfrm>
            <a:off x="2909432" y="982105"/>
            <a:ext cx="1879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Rotación Acumulada a Jun</a:t>
            </a:r>
            <a:endParaRPr lang="es-PE" sz="12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BD3F04D-76C6-9DD6-FE96-A135F5F61799}"/>
              </a:ext>
            </a:extLst>
          </p:cNvPr>
          <p:cNvSpPr txBox="1"/>
          <p:nvPr/>
        </p:nvSpPr>
        <p:spPr>
          <a:xfrm>
            <a:off x="5894937" y="537711"/>
            <a:ext cx="3699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Ceses por Familia de puestos </a:t>
            </a:r>
            <a:r>
              <a:rPr lang="es-E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acum</a:t>
            </a: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a Jun</a:t>
            </a:r>
            <a:endParaRPr lang="es-PE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72A92E86-767E-4277-4ED9-BFBD8F0437D5}"/>
              </a:ext>
            </a:extLst>
          </p:cNvPr>
          <p:cNvSpPr txBox="1"/>
          <p:nvPr/>
        </p:nvSpPr>
        <p:spPr>
          <a:xfrm>
            <a:off x="6226446" y="4147683"/>
            <a:ext cx="1979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Evolución </a:t>
            </a:r>
            <a:r>
              <a:rPr lang="es-E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Headcount</a:t>
            </a:r>
            <a:endParaRPr lang="es-PE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8C5999DE-65E2-EB38-44B3-F8F4EB135A0A}"/>
              </a:ext>
            </a:extLst>
          </p:cNvPr>
          <p:cNvSpPr txBox="1"/>
          <p:nvPr/>
        </p:nvSpPr>
        <p:spPr>
          <a:xfrm>
            <a:off x="183473" y="4147683"/>
            <a:ext cx="3004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Motivos de Salida </a:t>
            </a:r>
            <a:r>
              <a:rPr lang="es-E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acum</a:t>
            </a: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a jun-23</a:t>
            </a:r>
            <a:endParaRPr lang="es-PE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23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>
            <a:extLst>
              <a:ext uri="{FF2B5EF4-FFF2-40B4-BE49-F238E27FC236}">
                <a16:creationId xmlns:a16="http://schemas.microsoft.com/office/drawing/2014/main" id="{E17A4407-7894-2AE3-071F-6BDF9B9CFD0D}"/>
              </a:ext>
            </a:extLst>
          </p:cNvPr>
          <p:cNvGrpSpPr/>
          <p:nvPr/>
        </p:nvGrpSpPr>
        <p:grpSpPr>
          <a:xfrm>
            <a:off x="7419528" y="5235588"/>
            <a:ext cx="4772472" cy="1682254"/>
            <a:chOff x="7171876" y="5111535"/>
            <a:chExt cx="5020124" cy="1748173"/>
          </a:xfrm>
        </p:grpSpPr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A226826B-89CB-6171-B68D-5919985FC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81878" y="5111535"/>
              <a:ext cx="3110122" cy="1748173"/>
            </a:xfrm>
            <a:prstGeom prst="rect">
              <a:avLst/>
            </a:prstGeom>
          </p:spPr>
        </p:pic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EBA3D7A8-3B14-B62D-04AC-22088C06D718}"/>
                </a:ext>
              </a:extLst>
            </p:cNvPr>
            <p:cNvSpPr/>
            <p:nvPr/>
          </p:nvSpPr>
          <p:spPr>
            <a:xfrm>
              <a:off x="7171876" y="6266290"/>
              <a:ext cx="1910002" cy="5764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AE251E8B-69D0-80BF-6EBB-5C7A17F64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535227"/>
            <a:ext cx="6057640" cy="116988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3B0AD7C-B9EA-9AAC-D391-FF6F0D6FE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484" y="909975"/>
            <a:ext cx="6057639" cy="209132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742171E-C269-035D-F65C-C1096A4C3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2612" y="4659775"/>
            <a:ext cx="2522220" cy="111252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ED410D2-C2FE-EA76-656D-1572DF576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473" y="4679328"/>
            <a:ext cx="3009900" cy="1112520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EAFCC4B8-E211-1D02-77CA-BC6118D2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07" y="40841"/>
            <a:ext cx="9876182" cy="449746"/>
          </a:xfrm>
        </p:spPr>
        <p:txBody>
          <a:bodyPr>
            <a:normAutofit fontScale="90000"/>
          </a:bodyPr>
          <a:lstStyle/>
          <a:p>
            <a:r>
              <a:rPr lang="es-ES" sz="2800" b="1" dirty="0">
                <a:solidFill>
                  <a:srgbClr val="D10060"/>
                </a:solidFill>
                <a:latin typeface="+mn-lt"/>
              </a:rPr>
              <a:t>Gerencia Central Producto, marketing e Inteligencia Comercial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1F54087-641B-8620-9BDD-9C9FC00FD9D4}"/>
              </a:ext>
            </a:extLst>
          </p:cNvPr>
          <p:cNvSpPr txBox="1"/>
          <p:nvPr/>
        </p:nvSpPr>
        <p:spPr>
          <a:xfrm>
            <a:off x="2968095" y="876265"/>
            <a:ext cx="1879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Rotación Acumulada a Jun</a:t>
            </a:r>
            <a:endParaRPr lang="es-PE" sz="12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BD3F04D-76C6-9DD6-FE96-A135F5F61799}"/>
              </a:ext>
            </a:extLst>
          </p:cNvPr>
          <p:cNvSpPr txBox="1"/>
          <p:nvPr/>
        </p:nvSpPr>
        <p:spPr>
          <a:xfrm>
            <a:off x="5894937" y="537711"/>
            <a:ext cx="3699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Ceses por Familia de puestos </a:t>
            </a:r>
            <a:r>
              <a:rPr lang="es-E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acum</a:t>
            </a: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a Jun</a:t>
            </a:r>
            <a:endParaRPr lang="es-PE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72A92E86-767E-4277-4ED9-BFBD8F0437D5}"/>
              </a:ext>
            </a:extLst>
          </p:cNvPr>
          <p:cNvSpPr txBox="1"/>
          <p:nvPr/>
        </p:nvSpPr>
        <p:spPr>
          <a:xfrm>
            <a:off x="6226446" y="4147683"/>
            <a:ext cx="1979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Evolución </a:t>
            </a:r>
            <a:r>
              <a:rPr lang="es-E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Headcount</a:t>
            </a:r>
            <a:endParaRPr lang="es-PE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8C5999DE-65E2-EB38-44B3-F8F4EB135A0A}"/>
              </a:ext>
            </a:extLst>
          </p:cNvPr>
          <p:cNvSpPr txBox="1"/>
          <p:nvPr/>
        </p:nvSpPr>
        <p:spPr>
          <a:xfrm>
            <a:off x="183473" y="4147683"/>
            <a:ext cx="3004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Motivos de Salida </a:t>
            </a:r>
            <a:r>
              <a:rPr lang="es-E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acum</a:t>
            </a: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a jun-23</a:t>
            </a:r>
            <a:endParaRPr lang="es-PE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D42722D-EB96-8E80-2142-AD919D0FD7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547" y="851285"/>
            <a:ext cx="4267570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9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>
            <a:extLst>
              <a:ext uri="{FF2B5EF4-FFF2-40B4-BE49-F238E27FC236}">
                <a16:creationId xmlns:a16="http://schemas.microsoft.com/office/drawing/2014/main" id="{E17A4407-7894-2AE3-071F-6BDF9B9CFD0D}"/>
              </a:ext>
            </a:extLst>
          </p:cNvPr>
          <p:cNvGrpSpPr/>
          <p:nvPr/>
        </p:nvGrpSpPr>
        <p:grpSpPr>
          <a:xfrm>
            <a:off x="7419528" y="5235588"/>
            <a:ext cx="4772472" cy="1682254"/>
            <a:chOff x="7171876" y="5111535"/>
            <a:chExt cx="5020124" cy="1748173"/>
          </a:xfrm>
        </p:grpSpPr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A226826B-89CB-6171-B68D-5919985FC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81878" y="5111535"/>
              <a:ext cx="3110122" cy="1748173"/>
            </a:xfrm>
            <a:prstGeom prst="rect">
              <a:avLst/>
            </a:prstGeom>
          </p:spPr>
        </p:pic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EBA3D7A8-3B14-B62D-04AC-22088C06D718}"/>
                </a:ext>
              </a:extLst>
            </p:cNvPr>
            <p:cNvSpPr/>
            <p:nvPr/>
          </p:nvSpPr>
          <p:spPr>
            <a:xfrm>
              <a:off x="7171876" y="6266290"/>
              <a:ext cx="1910002" cy="5764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C6647B12-0FEF-AAE9-EA38-2FB21102A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4558244"/>
            <a:ext cx="5982988" cy="115547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EE10F19-7C34-C98B-20B9-D8E50D1EF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0262" y="4679328"/>
            <a:ext cx="2522220" cy="92964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0E04BF4-D2BD-F1EA-CF94-F70BCF3839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473" y="4679328"/>
            <a:ext cx="3009900" cy="111252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1151EBBA-3418-D060-5C32-083844C9C3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633" y="736287"/>
            <a:ext cx="4377307" cy="2926334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EAFCC4B8-E211-1D02-77CA-BC6118D2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07" y="40841"/>
            <a:ext cx="9876182" cy="449746"/>
          </a:xfrm>
        </p:spPr>
        <p:txBody>
          <a:bodyPr>
            <a:normAutofit fontScale="90000"/>
          </a:bodyPr>
          <a:lstStyle/>
          <a:p>
            <a:r>
              <a:rPr lang="es-ES" sz="2800" b="1" dirty="0">
                <a:solidFill>
                  <a:srgbClr val="D10060"/>
                </a:solidFill>
                <a:latin typeface="+mn-lt"/>
              </a:rPr>
              <a:t>Gerencia Central Administración y Finanzas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1F54087-641B-8620-9BDD-9C9FC00FD9D4}"/>
              </a:ext>
            </a:extLst>
          </p:cNvPr>
          <p:cNvSpPr txBox="1"/>
          <p:nvPr/>
        </p:nvSpPr>
        <p:spPr>
          <a:xfrm>
            <a:off x="2968095" y="876265"/>
            <a:ext cx="1879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Rotación Acumulada a Jun</a:t>
            </a:r>
            <a:endParaRPr lang="es-PE" sz="12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BD3F04D-76C6-9DD6-FE96-A135F5F61799}"/>
              </a:ext>
            </a:extLst>
          </p:cNvPr>
          <p:cNvSpPr txBox="1"/>
          <p:nvPr/>
        </p:nvSpPr>
        <p:spPr>
          <a:xfrm>
            <a:off x="5894937" y="537711"/>
            <a:ext cx="3699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Ceses por Familia de puestos </a:t>
            </a:r>
            <a:r>
              <a:rPr lang="es-E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acum</a:t>
            </a: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a Jun</a:t>
            </a:r>
            <a:endParaRPr lang="es-PE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72A92E86-767E-4277-4ED9-BFBD8F0437D5}"/>
              </a:ext>
            </a:extLst>
          </p:cNvPr>
          <p:cNvSpPr txBox="1"/>
          <p:nvPr/>
        </p:nvSpPr>
        <p:spPr>
          <a:xfrm>
            <a:off x="6226446" y="4147683"/>
            <a:ext cx="1979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Evolución </a:t>
            </a:r>
            <a:r>
              <a:rPr lang="es-E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Headcount</a:t>
            </a:r>
            <a:endParaRPr lang="es-PE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8C5999DE-65E2-EB38-44B3-F8F4EB135A0A}"/>
              </a:ext>
            </a:extLst>
          </p:cNvPr>
          <p:cNvSpPr txBox="1"/>
          <p:nvPr/>
        </p:nvSpPr>
        <p:spPr>
          <a:xfrm>
            <a:off x="183473" y="4147683"/>
            <a:ext cx="3004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Motivos de Salida </a:t>
            </a:r>
            <a:r>
              <a:rPr lang="es-E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acum</a:t>
            </a: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a jun-23</a:t>
            </a:r>
            <a:endParaRPr lang="es-PE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5F90DDC-94A0-3A99-5A43-96A77DF89F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9228" y="913962"/>
            <a:ext cx="6002756" cy="224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29924341-E6A9-E938-3C6F-6E3EA4DD6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262" y="4679328"/>
            <a:ext cx="2522220" cy="92964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B3A1D41-0311-1D9B-5F0C-FE938AEB9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36" y="4679328"/>
            <a:ext cx="3009900" cy="74676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47DE9FB-A8A9-BFC7-1171-7E2C156E8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63" y="736287"/>
            <a:ext cx="4133446" cy="2926334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EAFCC4B8-E211-1D02-77CA-BC6118D2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07" y="40841"/>
            <a:ext cx="9876182" cy="449746"/>
          </a:xfrm>
        </p:spPr>
        <p:txBody>
          <a:bodyPr>
            <a:normAutofit fontScale="90000"/>
          </a:bodyPr>
          <a:lstStyle/>
          <a:p>
            <a:r>
              <a:rPr lang="es-ES" sz="2800" b="1" dirty="0">
                <a:solidFill>
                  <a:srgbClr val="D10060"/>
                </a:solidFill>
                <a:latin typeface="+mn-lt"/>
              </a:rPr>
              <a:t>Gerencia Central Negocios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1F54087-641B-8620-9BDD-9C9FC00FD9D4}"/>
              </a:ext>
            </a:extLst>
          </p:cNvPr>
          <p:cNvSpPr txBox="1"/>
          <p:nvPr/>
        </p:nvSpPr>
        <p:spPr>
          <a:xfrm>
            <a:off x="2968095" y="876265"/>
            <a:ext cx="1879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Rotación Acumulada a Jun</a:t>
            </a:r>
            <a:endParaRPr lang="es-PE" sz="12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BD3F04D-76C6-9DD6-FE96-A135F5F61799}"/>
              </a:ext>
            </a:extLst>
          </p:cNvPr>
          <p:cNvSpPr txBox="1"/>
          <p:nvPr/>
        </p:nvSpPr>
        <p:spPr>
          <a:xfrm>
            <a:off x="5894937" y="537711"/>
            <a:ext cx="3699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Ceses por Familia de puestos </a:t>
            </a:r>
            <a:r>
              <a:rPr lang="es-E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acum</a:t>
            </a: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a Jun</a:t>
            </a:r>
            <a:endParaRPr lang="es-PE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72A92E86-767E-4277-4ED9-BFBD8F0437D5}"/>
              </a:ext>
            </a:extLst>
          </p:cNvPr>
          <p:cNvSpPr txBox="1"/>
          <p:nvPr/>
        </p:nvSpPr>
        <p:spPr>
          <a:xfrm>
            <a:off x="6226446" y="4147683"/>
            <a:ext cx="1979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Evolución </a:t>
            </a:r>
            <a:r>
              <a:rPr lang="es-E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Headcount</a:t>
            </a:r>
            <a:endParaRPr lang="es-PE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8C5999DE-65E2-EB38-44B3-F8F4EB135A0A}"/>
              </a:ext>
            </a:extLst>
          </p:cNvPr>
          <p:cNvSpPr txBox="1"/>
          <p:nvPr/>
        </p:nvSpPr>
        <p:spPr>
          <a:xfrm>
            <a:off x="183473" y="4147683"/>
            <a:ext cx="3004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Motivos de Salida </a:t>
            </a:r>
            <a:r>
              <a:rPr lang="es-E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acum</a:t>
            </a: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a jun-23</a:t>
            </a:r>
            <a:endParaRPr lang="es-PE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D49659C-A53E-C307-A3D8-0A2B43A99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3484" y="892890"/>
            <a:ext cx="6002755" cy="1900872"/>
          </a:xfrm>
          <a:prstGeom prst="rect">
            <a:avLst/>
          </a:prstGeom>
        </p:spPr>
      </p:pic>
      <p:grpSp>
        <p:nvGrpSpPr>
          <p:cNvPr id="40" name="Grupo 39">
            <a:extLst>
              <a:ext uri="{FF2B5EF4-FFF2-40B4-BE49-F238E27FC236}">
                <a16:creationId xmlns:a16="http://schemas.microsoft.com/office/drawing/2014/main" id="{E17A4407-7894-2AE3-071F-6BDF9B9CFD0D}"/>
              </a:ext>
            </a:extLst>
          </p:cNvPr>
          <p:cNvGrpSpPr/>
          <p:nvPr/>
        </p:nvGrpSpPr>
        <p:grpSpPr>
          <a:xfrm>
            <a:off x="7419528" y="5235588"/>
            <a:ext cx="4772472" cy="1682254"/>
            <a:chOff x="7171876" y="5111535"/>
            <a:chExt cx="5020124" cy="1748173"/>
          </a:xfrm>
        </p:grpSpPr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A226826B-89CB-6171-B68D-5919985FC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81878" y="5111535"/>
              <a:ext cx="3110122" cy="1748173"/>
            </a:xfrm>
            <a:prstGeom prst="rect">
              <a:avLst/>
            </a:prstGeom>
          </p:spPr>
        </p:pic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EBA3D7A8-3B14-B62D-04AC-22088C06D718}"/>
                </a:ext>
              </a:extLst>
            </p:cNvPr>
            <p:cNvSpPr/>
            <p:nvPr/>
          </p:nvSpPr>
          <p:spPr>
            <a:xfrm>
              <a:off x="7171876" y="6266290"/>
              <a:ext cx="1910002" cy="5764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7F1BE244-9D8F-21B8-9676-9A3D6DCB69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3108" y="4518677"/>
            <a:ext cx="6042972" cy="116211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AAD70A06-BE83-10CC-F4DE-0BC7FF89D926}"/>
              </a:ext>
            </a:extLst>
          </p:cNvPr>
          <p:cNvSpPr txBox="1"/>
          <p:nvPr/>
        </p:nvSpPr>
        <p:spPr>
          <a:xfrm>
            <a:off x="129207" y="6427113"/>
            <a:ext cx="113215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es-E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 Incluye a asesor en formación, supervisor de escuela de formación, asesor de negocios crédito, jefes de crédito y Gerentes de agencia.</a:t>
            </a:r>
          </a:p>
        </p:txBody>
      </p:sp>
    </p:spTree>
    <p:extLst>
      <p:ext uri="{BB962C8B-B14F-4D97-AF65-F5344CB8AC3E}">
        <p14:creationId xmlns:p14="http://schemas.microsoft.com/office/powerpoint/2010/main" val="3284940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>
            <a:extLst>
              <a:ext uri="{FF2B5EF4-FFF2-40B4-BE49-F238E27FC236}">
                <a16:creationId xmlns:a16="http://schemas.microsoft.com/office/drawing/2014/main" id="{E17A4407-7894-2AE3-071F-6BDF9B9CFD0D}"/>
              </a:ext>
            </a:extLst>
          </p:cNvPr>
          <p:cNvGrpSpPr/>
          <p:nvPr/>
        </p:nvGrpSpPr>
        <p:grpSpPr>
          <a:xfrm>
            <a:off x="7419528" y="5235588"/>
            <a:ext cx="4772472" cy="1682254"/>
            <a:chOff x="7171876" y="5111535"/>
            <a:chExt cx="5020124" cy="1748173"/>
          </a:xfrm>
        </p:grpSpPr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A226826B-89CB-6171-B68D-5919985FC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81878" y="5111535"/>
              <a:ext cx="3110122" cy="1748173"/>
            </a:xfrm>
            <a:prstGeom prst="rect">
              <a:avLst/>
            </a:prstGeom>
          </p:spPr>
        </p:pic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EBA3D7A8-3B14-B62D-04AC-22088C06D718}"/>
                </a:ext>
              </a:extLst>
            </p:cNvPr>
            <p:cNvSpPr/>
            <p:nvPr/>
          </p:nvSpPr>
          <p:spPr>
            <a:xfrm>
              <a:off x="7171876" y="6266290"/>
              <a:ext cx="1910002" cy="5764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08F890A5-1763-70D3-6A69-B606AB243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62617"/>
            <a:ext cx="5933976" cy="1141149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9867AF4C-283F-F27F-2B0D-E6AD0C3E4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64" y="565234"/>
            <a:ext cx="4267570" cy="3048264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EAFCC4B8-E211-1D02-77CA-BC6118D2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07" y="40841"/>
            <a:ext cx="9876182" cy="449746"/>
          </a:xfrm>
        </p:spPr>
        <p:txBody>
          <a:bodyPr>
            <a:normAutofit fontScale="90000"/>
          </a:bodyPr>
          <a:lstStyle/>
          <a:p>
            <a:r>
              <a:rPr lang="es-ES" sz="2800" b="1" dirty="0">
                <a:solidFill>
                  <a:srgbClr val="D10060"/>
                </a:solidFill>
                <a:latin typeface="+mn-lt"/>
              </a:rPr>
              <a:t>Gerencia Central Personas y Filosofía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1F54087-641B-8620-9BDD-9C9FC00FD9D4}"/>
              </a:ext>
            </a:extLst>
          </p:cNvPr>
          <p:cNvSpPr txBox="1"/>
          <p:nvPr/>
        </p:nvSpPr>
        <p:spPr>
          <a:xfrm>
            <a:off x="3034972" y="825846"/>
            <a:ext cx="1879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Rotación Acumulada a Jun</a:t>
            </a:r>
            <a:endParaRPr lang="es-PE" sz="12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BD3F04D-76C6-9DD6-FE96-A135F5F61799}"/>
              </a:ext>
            </a:extLst>
          </p:cNvPr>
          <p:cNvSpPr txBox="1"/>
          <p:nvPr/>
        </p:nvSpPr>
        <p:spPr>
          <a:xfrm>
            <a:off x="5894937" y="537711"/>
            <a:ext cx="3699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Ceses por Familia de puestos </a:t>
            </a:r>
            <a:r>
              <a:rPr lang="es-E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acum</a:t>
            </a: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a Jun</a:t>
            </a:r>
            <a:endParaRPr lang="es-PE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72A92E86-767E-4277-4ED9-BFBD8F0437D5}"/>
              </a:ext>
            </a:extLst>
          </p:cNvPr>
          <p:cNvSpPr txBox="1"/>
          <p:nvPr/>
        </p:nvSpPr>
        <p:spPr>
          <a:xfrm>
            <a:off x="6226446" y="4147683"/>
            <a:ext cx="1979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Evolución </a:t>
            </a:r>
            <a:r>
              <a:rPr lang="es-E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Headcount</a:t>
            </a:r>
            <a:endParaRPr lang="es-PE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8C5999DE-65E2-EB38-44B3-F8F4EB135A0A}"/>
              </a:ext>
            </a:extLst>
          </p:cNvPr>
          <p:cNvSpPr txBox="1"/>
          <p:nvPr/>
        </p:nvSpPr>
        <p:spPr>
          <a:xfrm>
            <a:off x="183473" y="4147683"/>
            <a:ext cx="3004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Motivos de Salida </a:t>
            </a:r>
            <a:r>
              <a:rPr lang="es-E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acum</a:t>
            </a: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a jun-23</a:t>
            </a:r>
            <a:endParaRPr lang="es-PE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EF64DE9-4295-3CF4-A13C-3E2C417941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593" y="858033"/>
            <a:ext cx="6053383" cy="226281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15FBA4F-DB02-797F-ADCD-9FF2234ED9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600" y="4682142"/>
            <a:ext cx="3009900" cy="12954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E74ECA7-F380-2052-F2DC-C4C292A491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8281" y="4682142"/>
            <a:ext cx="2522220" cy="92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27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>
            <a:extLst>
              <a:ext uri="{FF2B5EF4-FFF2-40B4-BE49-F238E27FC236}">
                <a16:creationId xmlns:a16="http://schemas.microsoft.com/office/drawing/2014/main" id="{E17A4407-7894-2AE3-071F-6BDF9B9CFD0D}"/>
              </a:ext>
            </a:extLst>
          </p:cNvPr>
          <p:cNvGrpSpPr/>
          <p:nvPr/>
        </p:nvGrpSpPr>
        <p:grpSpPr>
          <a:xfrm>
            <a:off x="7419528" y="5235588"/>
            <a:ext cx="4772472" cy="1682254"/>
            <a:chOff x="7171876" y="5111535"/>
            <a:chExt cx="5020124" cy="1748173"/>
          </a:xfrm>
        </p:grpSpPr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A226826B-89CB-6171-B68D-5919985FC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81878" y="5111535"/>
              <a:ext cx="3110122" cy="1748173"/>
            </a:xfrm>
            <a:prstGeom prst="rect">
              <a:avLst/>
            </a:prstGeom>
          </p:spPr>
        </p:pic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EBA3D7A8-3B14-B62D-04AC-22088C06D718}"/>
                </a:ext>
              </a:extLst>
            </p:cNvPr>
            <p:cNvSpPr/>
            <p:nvPr/>
          </p:nvSpPr>
          <p:spPr>
            <a:xfrm>
              <a:off x="7171876" y="6266290"/>
              <a:ext cx="1910002" cy="5764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1E4B2421-DC50-ABC6-1958-F4D44AC10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625" y="4632195"/>
            <a:ext cx="5977038" cy="114943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DF6BAC3-BC5B-7180-298D-B4F3C18E8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82" y="583517"/>
            <a:ext cx="4267570" cy="3048264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EAFCC4B8-E211-1D02-77CA-BC6118D2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07" y="40841"/>
            <a:ext cx="9876182" cy="449746"/>
          </a:xfrm>
        </p:spPr>
        <p:txBody>
          <a:bodyPr>
            <a:normAutofit fontScale="90000"/>
          </a:bodyPr>
          <a:lstStyle/>
          <a:p>
            <a:r>
              <a:rPr lang="es-ES" sz="2800" b="1" dirty="0">
                <a:solidFill>
                  <a:srgbClr val="D10060"/>
                </a:solidFill>
                <a:latin typeface="+mn-lt"/>
              </a:rPr>
              <a:t>Gerencia Auditoria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1F54087-641B-8620-9BDD-9C9FC00FD9D4}"/>
              </a:ext>
            </a:extLst>
          </p:cNvPr>
          <p:cNvSpPr txBox="1"/>
          <p:nvPr/>
        </p:nvSpPr>
        <p:spPr>
          <a:xfrm>
            <a:off x="3034972" y="825846"/>
            <a:ext cx="1879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Rotación Acumulada a Jun</a:t>
            </a:r>
            <a:endParaRPr lang="es-PE" sz="12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BD3F04D-76C6-9DD6-FE96-A135F5F61799}"/>
              </a:ext>
            </a:extLst>
          </p:cNvPr>
          <p:cNvSpPr txBox="1"/>
          <p:nvPr/>
        </p:nvSpPr>
        <p:spPr>
          <a:xfrm>
            <a:off x="5894937" y="537711"/>
            <a:ext cx="3699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Ceses por Familia de puestos </a:t>
            </a:r>
            <a:r>
              <a:rPr lang="es-E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acum</a:t>
            </a: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a Jun</a:t>
            </a:r>
            <a:endParaRPr lang="es-PE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72A92E86-767E-4277-4ED9-BFBD8F0437D5}"/>
              </a:ext>
            </a:extLst>
          </p:cNvPr>
          <p:cNvSpPr txBox="1"/>
          <p:nvPr/>
        </p:nvSpPr>
        <p:spPr>
          <a:xfrm>
            <a:off x="6226446" y="4147683"/>
            <a:ext cx="1979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Evolución </a:t>
            </a:r>
            <a:r>
              <a:rPr lang="es-E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Headcount</a:t>
            </a:r>
            <a:endParaRPr lang="es-PE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8C5999DE-65E2-EB38-44B3-F8F4EB135A0A}"/>
              </a:ext>
            </a:extLst>
          </p:cNvPr>
          <p:cNvSpPr txBox="1"/>
          <p:nvPr/>
        </p:nvSpPr>
        <p:spPr>
          <a:xfrm>
            <a:off x="183473" y="4147683"/>
            <a:ext cx="3004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Motivos de Salida </a:t>
            </a:r>
            <a:r>
              <a:rPr lang="es-E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acum</a:t>
            </a: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a jun-23</a:t>
            </a:r>
            <a:endParaRPr lang="es-PE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35329AC-097D-C731-7DF9-A0DA19D08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758" y="4669105"/>
            <a:ext cx="3009900" cy="111252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F8A3C64-472C-020F-08F3-52A82EC4A0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6593" y="866618"/>
            <a:ext cx="6053383" cy="191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361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17255</TotalTime>
  <Words>312</Words>
  <Application>Microsoft Office PowerPoint</Application>
  <PresentationFormat>Panorámica</PresentationFormat>
  <Paragraphs>51</Paragraphs>
  <Slides>10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Rotación a Jun-23</vt:lpstr>
      <vt:lpstr>Información Rotación</vt:lpstr>
      <vt:lpstr>Gerencia Central Tecnología de la Información</vt:lpstr>
      <vt:lpstr>Gerencia Central Operaciones y Canales</vt:lpstr>
      <vt:lpstr>Gerencia Central Producto, marketing e Inteligencia Comercial</vt:lpstr>
      <vt:lpstr>Gerencia Central Administración y Finanzas</vt:lpstr>
      <vt:lpstr>Gerencia Central Negocios</vt:lpstr>
      <vt:lpstr>Gerencia Central Personas y Filosofía</vt:lpstr>
      <vt:lpstr>Gerencia Auditoria</vt:lpstr>
      <vt:lpstr>Gerencia Central Riesgos y recuperaciones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Reunión Indicadores GCN GERENCIA DE PERSONAS</dc:title>
  <dc:creator>Jimmy Junior Salas Calcina</dc:creator>
  <cp:lastModifiedBy>Lidia Akamine Yamashiro</cp:lastModifiedBy>
  <cp:revision>413</cp:revision>
  <dcterms:created xsi:type="dcterms:W3CDTF">2022-04-26T21:50:01Z</dcterms:created>
  <dcterms:modified xsi:type="dcterms:W3CDTF">2023-07-17T15:04:24Z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c3e463-45bf-45eb-96a7-3e76e1e3b4c7_Enabled">
    <vt:lpwstr>True</vt:lpwstr>
  </property>
  <property fmtid="{D5CDD505-2E9C-101B-9397-08002B2CF9AE}" pid="3" name="MSIP_Label_4fc3e463-45bf-45eb-96a7-3e76e1e3b4c7_SiteId">
    <vt:lpwstr>b2496988-78ea-4b1d-b0f8-19b548a6902b</vt:lpwstr>
  </property>
  <property fmtid="{D5CDD505-2E9C-101B-9397-08002B2CF9AE}" pid="4" name="MSIP_Label_4fc3e463-45bf-45eb-96a7-3e76e1e3b4c7_Owner">
    <vt:lpwstr>luenriquez@compartamos.com</vt:lpwstr>
  </property>
  <property fmtid="{D5CDD505-2E9C-101B-9397-08002B2CF9AE}" pid="5" name="MSIP_Label_4fc3e463-45bf-45eb-96a7-3e76e1e3b4c7_SetDate">
    <vt:lpwstr>2022-05-05T01:57:03.0565130Z</vt:lpwstr>
  </property>
  <property fmtid="{D5CDD505-2E9C-101B-9397-08002B2CF9AE}" pid="6" name="MSIP_Label_4fc3e463-45bf-45eb-96a7-3e76e1e3b4c7_Name">
    <vt:lpwstr>No Restringida-</vt:lpwstr>
  </property>
  <property fmtid="{D5CDD505-2E9C-101B-9397-08002B2CF9AE}" pid="7" name="MSIP_Label_4fc3e463-45bf-45eb-96a7-3e76e1e3b4c7_Application">
    <vt:lpwstr>Microsoft Azure Information Protection</vt:lpwstr>
  </property>
  <property fmtid="{D5CDD505-2E9C-101B-9397-08002B2CF9AE}" pid="8" name="MSIP_Label_4fc3e463-45bf-45eb-96a7-3e76e1e3b4c7_ActionId">
    <vt:lpwstr>ad10f589-78d9-4174-9bc7-e36320f608da</vt:lpwstr>
  </property>
  <property fmtid="{D5CDD505-2E9C-101B-9397-08002B2CF9AE}" pid="9" name="MSIP_Label_4fc3e463-45bf-45eb-96a7-3e76e1e3b4c7_Extended_MSFT_Method">
    <vt:lpwstr>Manual</vt:lpwstr>
  </property>
  <property fmtid="{D5CDD505-2E9C-101B-9397-08002B2CF9AE}" pid="10" name="Sensitivity">
    <vt:lpwstr>No Restringida-</vt:lpwstr>
  </property>
</Properties>
</file>