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301" r:id="rId43"/>
    <p:sldId id="302" r:id="rId44"/>
    <p:sldId id="299" r:id="rId45"/>
    <p:sldId id="300"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4660"/>
  </p:normalViewPr>
  <p:slideViewPr>
    <p:cSldViewPr snapToGrid="0">
      <p:cViewPr varScale="1">
        <p:scale>
          <a:sx n="70" d="100"/>
          <a:sy n="70" d="100"/>
        </p:scale>
        <p:origin x="88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38CB7C-87BB-414A-B6F0-DDAC147E4CA0}"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20227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8CB7C-87BB-414A-B6F0-DDAC147E4CA0}"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39032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8CB7C-87BB-414A-B6F0-DDAC147E4CA0}"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78993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8CB7C-87BB-414A-B6F0-DDAC147E4CA0}"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4064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38CB7C-87BB-414A-B6F0-DDAC147E4CA0}" type="datetimeFigureOut">
              <a:rPr lang="en-US" smtClean="0"/>
              <a:pPr/>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41894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38CB7C-87BB-414A-B6F0-DDAC147E4CA0}"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273495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38CB7C-87BB-414A-B6F0-DDAC147E4CA0}" type="datetimeFigureOut">
              <a:rPr lang="en-US" smtClean="0"/>
              <a:pPr/>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238786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38CB7C-87BB-414A-B6F0-DDAC147E4CA0}" type="datetimeFigureOut">
              <a:rPr lang="en-US" smtClean="0"/>
              <a:pPr/>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34367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8CB7C-87BB-414A-B6F0-DDAC147E4CA0}" type="datetimeFigureOut">
              <a:rPr lang="en-US" smtClean="0"/>
              <a:pPr/>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233592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8CB7C-87BB-414A-B6F0-DDAC147E4CA0}"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382073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8CB7C-87BB-414A-B6F0-DDAC147E4CA0}" type="datetimeFigureOut">
              <a:rPr lang="en-US" smtClean="0"/>
              <a:pPr/>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355D-55E2-4C9E-8427-4C8DE142D12D}" type="slidenum">
              <a:rPr lang="en-US" smtClean="0"/>
              <a:pPr/>
              <a:t>‹#›</a:t>
            </a:fld>
            <a:endParaRPr lang="en-US"/>
          </a:p>
        </p:txBody>
      </p:sp>
    </p:spTree>
    <p:extLst>
      <p:ext uri="{BB962C8B-B14F-4D97-AF65-F5344CB8AC3E}">
        <p14:creationId xmlns:p14="http://schemas.microsoft.com/office/powerpoint/2010/main" val="367866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8CB7C-87BB-414A-B6F0-DDAC147E4CA0}" type="datetimeFigureOut">
              <a:rPr lang="en-US" smtClean="0"/>
              <a:pPr/>
              <a:t>2/20/2019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0355D-55E2-4C9E-8427-4C8DE142D12D}" type="slidenum">
              <a:rPr lang="en-US" smtClean="0"/>
              <a:pPr/>
              <a:t>‹#›</a:t>
            </a:fld>
            <a:endParaRPr lang="en-US"/>
          </a:p>
        </p:txBody>
      </p:sp>
    </p:spTree>
    <p:extLst>
      <p:ext uri="{BB962C8B-B14F-4D97-AF65-F5344CB8AC3E}">
        <p14:creationId xmlns:p14="http://schemas.microsoft.com/office/powerpoint/2010/main" val="135840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public.rwanda.cmu.edu/cbishop/orientation/linux/perms.gif?attredirects=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public.rwanda.cmu.edu/cbishop/orientation/linux/logicalExpression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1500" b="1" dirty="0"/>
              <a:t>Introduction to Linux</a:t>
            </a:r>
            <a:endParaRPr lang="en-US" sz="115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402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9"/>
            <a:ext cx="10515600" cy="736562"/>
          </a:xfrm>
        </p:spPr>
        <p:txBody>
          <a:bodyPr>
            <a:noAutofit/>
          </a:bodyPr>
          <a:lstStyle/>
          <a:p>
            <a:r>
              <a:rPr lang="en-US" sz="5400" b="1" dirty="0">
                <a:solidFill>
                  <a:srgbClr val="FF0000"/>
                </a:solidFill>
              </a:rPr>
              <a:t>Absolute and Relative Path </a:t>
            </a:r>
            <a:r>
              <a:rPr lang="en-US" sz="5400" b="1" dirty="0" smtClean="0">
                <a:solidFill>
                  <a:srgbClr val="FF0000"/>
                </a:solidFill>
              </a:rPr>
              <a:t>Names</a:t>
            </a:r>
            <a:endParaRPr lang="en-US" sz="5400" dirty="0">
              <a:solidFill>
                <a:srgbClr val="FF0000"/>
              </a:solidFill>
            </a:endParaRPr>
          </a:p>
        </p:txBody>
      </p:sp>
      <p:sp>
        <p:nvSpPr>
          <p:cNvPr id="3" name="Content Placeholder 2"/>
          <p:cNvSpPr>
            <a:spLocks noGrp="1"/>
          </p:cNvSpPr>
          <p:nvPr>
            <p:ph idx="1"/>
          </p:nvPr>
        </p:nvSpPr>
        <p:spPr>
          <a:xfrm>
            <a:off x="838200" y="1101688"/>
            <a:ext cx="10515600" cy="5075275"/>
          </a:xfrm>
        </p:spPr>
        <p:txBody>
          <a:bodyPr/>
          <a:lstStyle/>
          <a:p>
            <a:pPr lvl="0"/>
            <a:r>
              <a:rPr lang="en-US" dirty="0"/>
              <a:t>If my current directory is </a:t>
            </a:r>
            <a:r>
              <a:rPr lang="en-US" b="1" dirty="0"/>
              <a:t>/Users/</a:t>
            </a:r>
            <a:r>
              <a:rPr lang="en-US" b="1" dirty="0" err="1"/>
              <a:t>papias</a:t>
            </a:r>
            <a:r>
              <a:rPr lang="en-US" b="1" dirty="0"/>
              <a:t>/g</a:t>
            </a:r>
            <a:r>
              <a:rPr lang="en-US" dirty="0"/>
              <a:t> and I type </a:t>
            </a:r>
            <a:r>
              <a:rPr lang="en-US" b="1" dirty="0" err="1"/>
              <a:t>ls</a:t>
            </a:r>
            <a:r>
              <a:rPr lang="en-US" b="1" dirty="0"/>
              <a:t> -</a:t>
            </a:r>
            <a:r>
              <a:rPr lang="en-US" b="1" dirty="0" err="1"/>
              <a:t>ld</a:t>
            </a:r>
            <a:r>
              <a:rPr lang="en-US" b="1" dirty="0"/>
              <a:t> /</a:t>
            </a:r>
            <a:r>
              <a:rPr lang="en-US" b="1" dirty="0" err="1"/>
              <a:t>tmp</a:t>
            </a:r>
            <a:r>
              <a:rPr lang="en-US" dirty="0"/>
              <a:t>, then I will see the long listing of the directory named </a:t>
            </a:r>
            <a:r>
              <a:rPr lang="en-US" b="1" dirty="0"/>
              <a:t>/</a:t>
            </a:r>
            <a:r>
              <a:rPr lang="en-US" b="1" dirty="0" err="1"/>
              <a:t>tmp</a:t>
            </a:r>
            <a:r>
              <a:rPr lang="en-US" dirty="0"/>
              <a:t>. However, if I type </a:t>
            </a:r>
            <a:r>
              <a:rPr lang="en-US" b="1" dirty="0" err="1"/>
              <a:t>ls</a:t>
            </a:r>
            <a:r>
              <a:rPr lang="en-US" b="1" dirty="0"/>
              <a:t> -ld </a:t>
            </a:r>
            <a:r>
              <a:rPr lang="en-US" b="1" dirty="0" err="1"/>
              <a:t>tmp</a:t>
            </a:r>
            <a:r>
              <a:rPr lang="en-US" dirty="0"/>
              <a:t>, I will see the long listing of the directory named </a:t>
            </a:r>
            <a:r>
              <a:rPr lang="en-US" b="1" dirty="0"/>
              <a:t>/</a:t>
            </a:r>
            <a:r>
              <a:rPr lang="en-US" b="1" dirty="0" smtClean="0"/>
              <a:t>User/</a:t>
            </a:r>
            <a:r>
              <a:rPr lang="en-US" b="1" dirty="0" err="1" smtClean="0"/>
              <a:t>papias</a:t>
            </a:r>
            <a:r>
              <a:rPr lang="en-US" b="1" dirty="0" smtClean="0"/>
              <a:t>/</a:t>
            </a:r>
            <a:r>
              <a:rPr lang="en-US" b="1" dirty="0" err="1" smtClean="0"/>
              <a:t>tmp</a:t>
            </a:r>
            <a:r>
              <a:rPr lang="en-US" b="1" dirty="0" smtClean="0"/>
              <a:t> </a:t>
            </a:r>
            <a:r>
              <a:rPr lang="en-US" dirty="0" smtClean="0"/>
              <a:t>because </a:t>
            </a:r>
            <a:r>
              <a:rPr lang="en-US" dirty="0"/>
              <a:t>this is a relative </a:t>
            </a:r>
            <a:r>
              <a:rPr lang="en-US" dirty="0" smtClean="0"/>
              <a:t>pathname</a:t>
            </a:r>
          </a:p>
          <a:p>
            <a:pPr lvl="0"/>
            <a:endParaRPr lang="en-US" dirty="0"/>
          </a:p>
          <a:p>
            <a:pPr lvl="0"/>
            <a:r>
              <a:rPr lang="en-US" dirty="0"/>
              <a:t>Directories (and files) can also be referred to be relative pathnames. </a:t>
            </a:r>
            <a:r>
              <a:rPr lang="en-US" dirty="0">
                <a:solidFill>
                  <a:srgbClr val="FF0000"/>
                </a:solidFill>
              </a:rPr>
              <a:t>Relative means the pathname is relative to your current directory.</a:t>
            </a:r>
          </a:p>
          <a:p>
            <a:endParaRPr lang="en-US" dirty="0"/>
          </a:p>
        </p:txBody>
      </p:sp>
    </p:spTree>
    <p:extLst>
      <p:ext uri="{BB962C8B-B14F-4D97-AF65-F5344CB8AC3E}">
        <p14:creationId xmlns:p14="http://schemas.microsoft.com/office/powerpoint/2010/main" val="17712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612"/>
          </a:xfrm>
        </p:spPr>
        <p:txBody>
          <a:bodyPr/>
          <a:lstStyle/>
          <a:p>
            <a:r>
              <a:rPr lang="en-US" b="1" dirty="0">
                <a:solidFill>
                  <a:srgbClr val="FF0000"/>
                </a:solidFill>
              </a:rPr>
              <a:t>Permissions</a:t>
            </a:r>
          </a:p>
        </p:txBody>
      </p:sp>
      <p:sp>
        <p:nvSpPr>
          <p:cNvPr id="3" name="Content Placeholder 2"/>
          <p:cNvSpPr>
            <a:spLocks noGrp="1"/>
          </p:cNvSpPr>
          <p:nvPr>
            <p:ph idx="1"/>
          </p:nvPr>
        </p:nvSpPr>
        <p:spPr>
          <a:xfrm>
            <a:off x="838200" y="1002535"/>
            <a:ext cx="10515600" cy="5174428"/>
          </a:xfrm>
        </p:spPr>
        <p:txBody>
          <a:bodyPr/>
          <a:lstStyle/>
          <a:p>
            <a:pPr lvl="0"/>
            <a:r>
              <a:rPr lang="en-US" dirty="0"/>
              <a:t>Every file has permissions that specify who can access the file and what they can do with it.</a:t>
            </a:r>
          </a:p>
          <a:p>
            <a:pPr lvl="0"/>
            <a:r>
              <a:rPr lang="en-US" dirty="0"/>
              <a:t>Permissions are in groups of 3 - the first 3 are the user permissions (the login that owns the file); the next 3 are the group permissions (all logins in the same group as the owner of the file); the next 3 are the permissions for other(everyone else).</a:t>
            </a:r>
          </a:p>
          <a:p>
            <a:pPr lvl="0"/>
            <a:r>
              <a:rPr lang="en-US" dirty="0"/>
              <a:t>Here is some sample output from </a:t>
            </a:r>
            <a:r>
              <a:rPr lang="en-US" b="1" dirty="0" err="1"/>
              <a:t>ls</a:t>
            </a:r>
            <a:r>
              <a:rPr lang="en-US" b="1" dirty="0"/>
              <a:t> -l</a:t>
            </a:r>
            <a:endParaRPr lang="en-US" dirty="0"/>
          </a:p>
          <a:p>
            <a:endParaRPr lang="en-US" dirty="0"/>
          </a:p>
        </p:txBody>
      </p:sp>
      <p:pic>
        <p:nvPicPr>
          <p:cNvPr id="4" name="Picture 3" descr="http://public.rwanda.cmu.edu/cbishop/orientation/linux/perms.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8631" y="4439798"/>
            <a:ext cx="7744858" cy="2418202"/>
          </a:xfrm>
          <a:prstGeom prst="rect">
            <a:avLst/>
          </a:prstGeom>
          <a:noFill/>
          <a:ln>
            <a:noFill/>
          </a:ln>
        </p:spPr>
      </p:pic>
    </p:spTree>
    <p:extLst>
      <p:ext uri="{BB962C8B-B14F-4D97-AF65-F5344CB8AC3E}">
        <p14:creationId xmlns:p14="http://schemas.microsoft.com/office/powerpoint/2010/main" val="15506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6270"/>
            <a:ext cx="10515600" cy="6000693"/>
          </a:xfrm>
        </p:spPr>
        <p:txBody>
          <a:bodyPr>
            <a:noAutofit/>
          </a:bodyPr>
          <a:lstStyle/>
          <a:p>
            <a:pPr lvl="0"/>
            <a:r>
              <a:rPr lang="en-US" sz="3200" dirty="0"/>
              <a:t>So, </a:t>
            </a:r>
            <a:r>
              <a:rPr lang="en-US" sz="3200" b="1" dirty="0"/>
              <a:t>tom</a:t>
            </a:r>
            <a:r>
              <a:rPr lang="en-US" sz="3200" dirty="0"/>
              <a:t> is the owner of the file called </a:t>
            </a:r>
            <a:r>
              <a:rPr lang="en-US" sz="3200" b="1" dirty="0" err="1"/>
              <a:t>tmp</a:t>
            </a:r>
            <a:r>
              <a:rPr lang="en-US" sz="3200" dirty="0"/>
              <a:t>. That login id has </a:t>
            </a:r>
            <a:r>
              <a:rPr lang="en-US" sz="3200" b="1" dirty="0"/>
              <a:t>r</a:t>
            </a:r>
            <a:r>
              <a:rPr lang="en-US" sz="3200" dirty="0"/>
              <a:t>ead, </a:t>
            </a:r>
            <a:r>
              <a:rPr lang="en-US" sz="3200" b="1" dirty="0"/>
              <a:t>w</a:t>
            </a:r>
            <a:r>
              <a:rPr lang="en-US" sz="3200" dirty="0"/>
              <a:t>rite, and e</a:t>
            </a:r>
            <a:r>
              <a:rPr lang="en-US" sz="3200" b="1" dirty="0"/>
              <a:t>x</a:t>
            </a:r>
            <a:r>
              <a:rPr lang="en-US" sz="3200" dirty="0"/>
              <a:t>ecute permission on the file.</a:t>
            </a:r>
          </a:p>
          <a:p>
            <a:pPr lvl="0"/>
            <a:r>
              <a:rPr lang="en-US" sz="3200" dirty="0"/>
              <a:t>The group of the user who owns the file is</a:t>
            </a:r>
            <a:r>
              <a:rPr lang="en-US" sz="3200" b="1" dirty="0"/>
              <a:t> group1</a:t>
            </a:r>
            <a:r>
              <a:rPr lang="en-US" sz="3200" dirty="0"/>
              <a:t>. All login ids that belong to the group have </a:t>
            </a:r>
            <a:r>
              <a:rPr lang="en-US" sz="3200" b="1" dirty="0"/>
              <a:t>r</a:t>
            </a:r>
            <a:r>
              <a:rPr lang="en-US" sz="3200" dirty="0"/>
              <a:t>ead and </a:t>
            </a:r>
            <a:r>
              <a:rPr lang="en-US" sz="3200" b="1" dirty="0"/>
              <a:t>w</a:t>
            </a:r>
            <a:r>
              <a:rPr lang="en-US" sz="3200" dirty="0"/>
              <a:t>rite permission.</a:t>
            </a:r>
          </a:p>
          <a:p>
            <a:pPr lvl="0"/>
            <a:r>
              <a:rPr lang="en-US" sz="3200" dirty="0"/>
              <a:t>All other login ids only have </a:t>
            </a:r>
            <a:r>
              <a:rPr lang="en-US" sz="3200" b="1" dirty="0"/>
              <a:t>r</a:t>
            </a:r>
            <a:r>
              <a:rPr lang="en-US" sz="3200" dirty="0"/>
              <a:t>ead permission on the file.</a:t>
            </a:r>
          </a:p>
          <a:p>
            <a:pPr lvl="0"/>
            <a:r>
              <a:rPr lang="en-US" sz="3200" dirty="0"/>
              <a:t>Execute permission on a file means that it can be run - it is most </a:t>
            </a:r>
            <a:r>
              <a:rPr lang="en-US" sz="3200" dirty="0" err="1"/>
              <a:t>likey</a:t>
            </a:r>
            <a:r>
              <a:rPr lang="en-US" sz="3200" dirty="0"/>
              <a:t> a shell script or other program (i.e. perhaps an executable or a Perl script).</a:t>
            </a:r>
          </a:p>
          <a:p>
            <a:pPr lvl="0"/>
            <a:r>
              <a:rPr lang="en-US" sz="3200" dirty="0"/>
              <a:t>Notice that </a:t>
            </a:r>
            <a:r>
              <a:rPr lang="en-US" sz="3200" dirty="0" err="1"/>
              <a:t>tmp</a:t>
            </a:r>
            <a:r>
              <a:rPr lang="en-US" sz="3200" dirty="0"/>
              <a:t> is a directory - how can you tell this?</a:t>
            </a:r>
          </a:p>
          <a:p>
            <a:pPr lvl="0"/>
            <a:r>
              <a:rPr lang="en-US" sz="3200" dirty="0"/>
              <a:t>Execute permission on a directory means that you can </a:t>
            </a:r>
            <a:r>
              <a:rPr lang="en-US" sz="3200" b="1" dirty="0"/>
              <a:t>cd</a:t>
            </a:r>
            <a:r>
              <a:rPr lang="en-US" sz="3200" dirty="0"/>
              <a:t> to it.</a:t>
            </a:r>
          </a:p>
          <a:p>
            <a:endParaRPr lang="en-US" sz="3200" dirty="0"/>
          </a:p>
        </p:txBody>
      </p:sp>
    </p:spTree>
    <p:extLst>
      <p:ext uri="{BB962C8B-B14F-4D97-AF65-F5344CB8AC3E}">
        <p14:creationId xmlns:p14="http://schemas.microsoft.com/office/powerpoint/2010/main" val="51364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562"/>
          </a:xfrm>
        </p:spPr>
        <p:txBody>
          <a:bodyPr/>
          <a:lstStyle/>
          <a:p>
            <a:r>
              <a:rPr lang="en-US" b="1" dirty="0">
                <a:solidFill>
                  <a:srgbClr val="FF0000"/>
                </a:solidFill>
              </a:rPr>
              <a:t>Changing Permissions</a:t>
            </a:r>
          </a:p>
        </p:txBody>
      </p:sp>
      <p:sp>
        <p:nvSpPr>
          <p:cNvPr id="3" name="Content Placeholder 2"/>
          <p:cNvSpPr>
            <a:spLocks noGrp="1"/>
          </p:cNvSpPr>
          <p:nvPr>
            <p:ph idx="1"/>
          </p:nvPr>
        </p:nvSpPr>
        <p:spPr>
          <a:xfrm>
            <a:off x="838200" y="1101688"/>
            <a:ext cx="10515600" cy="5075275"/>
          </a:xfrm>
        </p:spPr>
        <p:txBody>
          <a:bodyPr/>
          <a:lstStyle/>
          <a:p>
            <a:pPr lvl="0"/>
            <a:r>
              <a:rPr lang="en-US" dirty="0"/>
              <a:t>The </a:t>
            </a:r>
            <a:r>
              <a:rPr lang="en-US" b="1" dirty="0" err="1"/>
              <a:t>chmod</a:t>
            </a:r>
            <a:r>
              <a:rPr lang="en-US" dirty="0"/>
              <a:t> command is used to change permissions.</a:t>
            </a:r>
          </a:p>
          <a:p>
            <a:pPr lvl="0"/>
            <a:r>
              <a:rPr lang="en-US" dirty="0"/>
              <a:t>There are 2 forms of the command.</a:t>
            </a:r>
          </a:p>
          <a:p>
            <a:pPr lvl="0"/>
            <a:r>
              <a:rPr lang="en-US" dirty="0"/>
              <a:t>The traditional way is to think in binary.</a:t>
            </a:r>
          </a:p>
          <a:p>
            <a:pPr lvl="0"/>
            <a:r>
              <a:rPr lang="en-US" dirty="0"/>
              <a:t>So, each bit is either </a:t>
            </a:r>
            <a:r>
              <a:rPr lang="en-US" b="1" dirty="0"/>
              <a:t>1</a:t>
            </a:r>
            <a:r>
              <a:rPr lang="en-US" dirty="0"/>
              <a:t> or </a:t>
            </a:r>
            <a:r>
              <a:rPr lang="en-US" b="1" dirty="0"/>
              <a:t>0</a:t>
            </a:r>
            <a:r>
              <a:rPr lang="en-US" dirty="0"/>
              <a:t>. A </a:t>
            </a:r>
            <a:r>
              <a:rPr lang="en-US" b="1" dirty="0"/>
              <a:t>1</a:t>
            </a:r>
            <a:r>
              <a:rPr lang="en-US" dirty="0"/>
              <a:t> means the permission is on. So, </a:t>
            </a:r>
            <a:r>
              <a:rPr lang="en-US" b="1" dirty="0"/>
              <a:t>111</a:t>
            </a:r>
            <a:r>
              <a:rPr lang="en-US" dirty="0"/>
              <a:t> represents </a:t>
            </a:r>
            <a:r>
              <a:rPr lang="en-US" b="1" dirty="0"/>
              <a:t>r</a:t>
            </a:r>
            <a:r>
              <a:rPr lang="en-US" dirty="0"/>
              <a:t>ead, </a:t>
            </a:r>
            <a:r>
              <a:rPr lang="en-US" b="1" dirty="0"/>
              <a:t>wr</a:t>
            </a:r>
            <a:r>
              <a:rPr lang="en-US" dirty="0"/>
              <a:t>ite and e</a:t>
            </a:r>
            <a:r>
              <a:rPr lang="en-US" b="1" dirty="0"/>
              <a:t>x</a:t>
            </a:r>
            <a:r>
              <a:rPr lang="en-US" dirty="0"/>
              <a:t>ecute (in that order).</a:t>
            </a:r>
          </a:p>
          <a:p>
            <a:pPr lvl="0"/>
            <a:r>
              <a:rPr lang="en-US" b="1" dirty="0"/>
              <a:t>111</a:t>
            </a:r>
            <a:r>
              <a:rPr lang="en-US" dirty="0"/>
              <a:t> in decimal is </a:t>
            </a:r>
            <a:r>
              <a:rPr lang="en-US" b="1" dirty="0"/>
              <a:t>7</a:t>
            </a:r>
            <a:r>
              <a:rPr lang="en-US" dirty="0"/>
              <a:t>, so the following gives </a:t>
            </a:r>
            <a:r>
              <a:rPr lang="en-US" dirty="0" err="1" smtClean="0"/>
              <a:t>rwx</a:t>
            </a:r>
            <a:r>
              <a:rPr lang="en-US" dirty="0" smtClean="0"/>
              <a:t> </a:t>
            </a:r>
            <a:r>
              <a:rPr lang="en-US" dirty="0"/>
              <a:t>to the owner, group, and other for the file </a:t>
            </a:r>
            <a:r>
              <a:rPr lang="en-US" dirty="0" err="1"/>
              <a:t>abc</a:t>
            </a:r>
            <a:endParaRPr lang="en-US" dirty="0"/>
          </a:p>
          <a:p>
            <a:r>
              <a:rPr lang="en-US" dirty="0" err="1" smtClean="0"/>
              <a:t>Chmod</a:t>
            </a:r>
            <a:r>
              <a:rPr lang="en-US" dirty="0" smtClean="0"/>
              <a:t> 777 </a:t>
            </a:r>
            <a:r>
              <a:rPr lang="en-US" dirty="0" err="1" smtClean="0"/>
              <a:t>abc</a:t>
            </a:r>
            <a:endParaRPr lang="en-US" dirty="0"/>
          </a:p>
        </p:txBody>
      </p:sp>
    </p:spTree>
    <p:extLst>
      <p:ext uri="{BB962C8B-B14F-4D97-AF65-F5344CB8AC3E}">
        <p14:creationId xmlns:p14="http://schemas.microsoft.com/office/powerpoint/2010/main" val="291363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6249741"/>
              </p:ext>
            </p:extLst>
          </p:nvPr>
        </p:nvGraphicFramePr>
        <p:xfrm>
          <a:off x="838200" y="2104220"/>
          <a:ext cx="2389742" cy="2606688"/>
        </p:xfrm>
        <a:graphic>
          <a:graphicData uri="http://schemas.openxmlformats.org/drawingml/2006/table">
            <a:tbl>
              <a:tblPr firstRow="1" firstCol="1" bandRow="1">
                <a:tableStyleId>{5C22544A-7EE6-4342-B048-85BDC9FD1C3A}</a:tableStyleId>
              </a:tblPr>
              <a:tblGrid>
                <a:gridCol w="1194871">
                  <a:extLst>
                    <a:ext uri="{9D8B030D-6E8A-4147-A177-3AD203B41FA5}">
                      <a16:colId xmlns:a16="http://schemas.microsoft.com/office/drawing/2014/main" val="20000"/>
                    </a:ext>
                  </a:extLst>
                </a:gridCol>
                <a:gridCol w="1194871">
                  <a:extLst>
                    <a:ext uri="{9D8B030D-6E8A-4147-A177-3AD203B41FA5}">
                      <a16:colId xmlns:a16="http://schemas.microsoft.com/office/drawing/2014/main" val="20001"/>
                    </a:ext>
                  </a:extLst>
                </a:gridCol>
              </a:tblGrid>
              <a:tr h="434448">
                <a:tc>
                  <a:txBody>
                    <a:bodyPr/>
                    <a:lstStyle/>
                    <a:p>
                      <a:pPr>
                        <a:lnSpc>
                          <a:spcPct val="107000"/>
                        </a:lnSpc>
                      </a:pPr>
                      <a:r>
                        <a:rPr lang="en-US" sz="1800">
                          <a:effectLst/>
                        </a:rPr>
                        <a:t>744</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tc>
                  <a:txBody>
                    <a:bodyPr/>
                    <a:lstStyle/>
                    <a:p>
                      <a:pPr>
                        <a:lnSpc>
                          <a:spcPct val="107000"/>
                        </a:lnSpc>
                      </a:pPr>
                      <a:r>
                        <a:rPr lang="en-US" sz="1800">
                          <a:effectLst/>
                        </a:rPr>
                        <a:t>rwxr--r--</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0"/>
                  </a:ext>
                </a:extLst>
              </a:tr>
              <a:tr h="434448">
                <a:tc>
                  <a:txBody>
                    <a:bodyPr/>
                    <a:lstStyle/>
                    <a:p>
                      <a:pPr>
                        <a:lnSpc>
                          <a:spcPct val="107000"/>
                        </a:lnSpc>
                      </a:pPr>
                      <a:r>
                        <a:rPr lang="en-US" sz="1800">
                          <a:effectLst/>
                        </a:rPr>
                        <a:t>754</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tc>
                  <a:txBody>
                    <a:bodyPr/>
                    <a:lstStyle/>
                    <a:p>
                      <a:pPr>
                        <a:lnSpc>
                          <a:spcPct val="107000"/>
                        </a:lnSpc>
                      </a:pPr>
                      <a:r>
                        <a:rPr lang="en-US" sz="1800">
                          <a:effectLst/>
                        </a:rPr>
                        <a:t>rwxr-xr--</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1"/>
                  </a:ext>
                </a:extLst>
              </a:tr>
              <a:tr h="434448">
                <a:tc>
                  <a:txBody>
                    <a:bodyPr/>
                    <a:lstStyle/>
                    <a:p>
                      <a:pPr>
                        <a:lnSpc>
                          <a:spcPct val="107000"/>
                        </a:lnSpc>
                      </a:pPr>
                      <a:r>
                        <a:rPr lang="en-US" sz="1800">
                          <a:effectLst/>
                        </a:rPr>
                        <a:t>751</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tc>
                  <a:txBody>
                    <a:bodyPr/>
                    <a:lstStyle/>
                    <a:p>
                      <a:pPr>
                        <a:lnSpc>
                          <a:spcPct val="107000"/>
                        </a:lnSpc>
                      </a:pPr>
                      <a:r>
                        <a:rPr lang="en-US" sz="1800">
                          <a:effectLst/>
                        </a:rPr>
                        <a:t>rwxr-x--x</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2"/>
                  </a:ext>
                </a:extLst>
              </a:tr>
              <a:tr h="434448">
                <a:tc>
                  <a:txBody>
                    <a:bodyPr/>
                    <a:lstStyle/>
                    <a:p>
                      <a:pPr>
                        <a:lnSpc>
                          <a:spcPct val="107000"/>
                        </a:lnSpc>
                      </a:pPr>
                      <a:r>
                        <a:rPr lang="en-US" sz="1800">
                          <a:effectLst/>
                        </a:rPr>
                        <a:t>755</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tc>
                  <a:txBody>
                    <a:bodyPr/>
                    <a:lstStyle/>
                    <a:p>
                      <a:pPr>
                        <a:lnSpc>
                          <a:spcPct val="107000"/>
                        </a:lnSpc>
                      </a:pPr>
                      <a:r>
                        <a:rPr lang="en-US" sz="1800">
                          <a:effectLst/>
                        </a:rPr>
                        <a:t>rwxr-xr-x</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3"/>
                  </a:ext>
                </a:extLst>
              </a:tr>
              <a:tr h="434448">
                <a:tc>
                  <a:txBody>
                    <a:bodyPr/>
                    <a:lstStyle/>
                    <a:p>
                      <a:pPr>
                        <a:lnSpc>
                          <a:spcPct val="107000"/>
                        </a:lnSpc>
                      </a:pPr>
                      <a:r>
                        <a:rPr lang="en-US" sz="1800">
                          <a:effectLst/>
                        </a:rPr>
                        <a:t>700</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tc>
                  <a:txBody>
                    <a:bodyPr/>
                    <a:lstStyle/>
                    <a:p>
                      <a:pPr>
                        <a:lnSpc>
                          <a:spcPct val="107000"/>
                        </a:lnSpc>
                      </a:pPr>
                      <a:r>
                        <a:rPr lang="en-US" sz="1800">
                          <a:effectLst/>
                        </a:rPr>
                        <a:t>rwx------</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4"/>
                  </a:ext>
                </a:extLst>
              </a:tr>
              <a:tr h="434448">
                <a:tc>
                  <a:txBody>
                    <a:bodyPr/>
                    <a:lstStyle/>
                    <a:p>
                      <a:pPr>
                        <a:lnSpc>
                          <a:spcPct val="107000"/>
                        </a:lnSpc>
                      </a:pPr>
                      <a:r>
                        <a:rPr lang="en-US" sz="1800">
                          <a:effectLst/>
                        </a:rPr>
                        <a:t>777</a:t>
                      </a:r>
                      <a:endParaRPr lang="en-US" sz="1800">
                        <a:effectLst/>
                        <a:latin typeface="Calibri" panose="020F0502020204030204" pitchFamily="34" charset="0"/>
                        <a:cs typeface="Times New Roman" panose="02020603050405020304" pitchFamily="18" charset="0"/>
                      </a:endParaRPr>
                    </a:p>
                  </a:txBody>
                  <a:tcPr marL="28575" marR="28575" marT="28575" marB="28575" anchor="ctr"/>
                </a:tc>
                <a:tc>
                  <a:txBody>
                    <a:bodyPr/>
                    <a:lstStyle/>
                    <a:p>
                      <a:pPr>
                        <a:lnSpc>
                          <a:spcPct val="107000"/>
                        </a:lnSpc>
                      </a:pPr>
                      <a:r>
                        <a:rPr lang="en-US" sz="1800" dirty="0" err="1">
                          <a:effectLst/>
                        </a:rPr>
                        <a:t>rwxrwxrwx</a:t>
                      </a:r>
                      <a:endParaRPr lang="en-US" sz="1800" dirty="0">
                        <a:effectLst/>
                        <a:latin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442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Autofit/>
          </a:bodyPr>
          <a:lstStyle/>
          <a:p>
            <a:r>
              <a:rPr lang="en-US" sz="5400" b="1" dirty="0">
                <a:solidFill>
                  <a:srgbClr val="FF0000"/>
                </a:solidFill>
              </a:rPr>
              <a:t>Environment </a:t>
            </a:r>
            <a:r>
              <a:rPr lang="en-US" sz="5400" b="1" dirty="0" smtClean="0">
                <a:solidFill>
                  <a:srgbClr val="FF0000"/>
                </a:solidFill>
              </a:rPr>
              <a:t>Variables</a:t>
            </a:r>
            <a:endParaRPr lang="en-US" sz="5400" dirty="0">
              <a:solidFill>
                <a:srgbClr val="FF0000"/>
              </a:solidFill>
            </a:endParaRPr>
          </a:p>
        </p:txBody>
      </p:sp>
      <p:sp>
        <p:nvSpPr>
          <p:cNvPr id="3" name="Content Placeholder 2"/>
          <p:cNvSpPr>
            <a:spLocks noGrp="1"/>
          </p:cNvSpPr>
          <p:nvPr>
            <p:ph idx="1"/>
          </p:nvPr>
        </p:nvSpPr>
        <p:spPr>
          <a:xfrm>
            <a:off x="838200" y="1028700"/>
            <a:ext cx="10515600" cy="5148263"/>
          </a:xfrm>
        </p:spPr>
        <p:txBody>
          <a:bodyPr/>
          <a:lstStyle/>
          <a:p>
            <a:pPr lvl="0"/>
            <a:r>
              <a:rPr lang="en-US" dirty="0"/>
              <a:t>Variables in LINUX are called environment variables.</a:t>
            </a:r>
          </a:p>
          <a:p>
            <a:pPr lvl="0"/>
            <a:r>
              <a:rPr lang="en-US" dirty="0"/>
              <a:t>By convention their names are in all caps.</a:t>
            </a:r>
          </a:p>
          <a:p>
            <a:pPr lvl="0"/>
            <a:r>
              <a:rPr lang="en-US" dirty="0"/>
              <a:t>Environment variables are not declared; to create one, just use it.</a:t>
            </a:r>
          </a:p>
          <a:p>
            <a:pPr lvl="0"/>
            <a:r>
              <a:rPr lang="en-US" dirty="0"/>
              <a:t>To set an environment variable, use the following syntax:</a:t>
            </a:r>
          </a:p>
          <a:p>
            <a:pPr lvl="1"/>
            <a:r>
              <a:rPr lang="en-US" i="1" dirty="0"/>
              <a:t>VAR="This is the value of the variable."</a:t>
            </a:r>
            <a:br>
              <a:rPr lang="en-US" i="1" dirty="0"/>
            </a:br>
            <a:r>
              <a:rPr lang="en-US" i="1" dirty="0"/>
              <a:t>export VAR </a:t>
            </a:r>
          </a:p>
          <a:p>
            <a:pPr lvl="0"/>
            <a:r>
              <a:rPr lang="en-US" dirty="0"/>
              <a:t>You must both set and export it.</a:t>
            </a:r>
          </a:p>
          <a:p>
            <a:pPr lvl="0"/>
            <a:r>
              <a:rPr lang="en-US" dirty="0"/>
              <a:t>Some systems will let you do it in a single statement:</a:t>
            </a:r>
          </a:p>
          <a:p>
            <a:r>
              <a:rPr lang="en-US" dirty="0"/>
              <a:t>export VAR="This is the value of the variable."</a:t>
            </a:r>
          </a:p>
          <a:p>
            <a:endParaRPr lang="en-US" dirty="0"/>
          </a:p>
        </p:txBody>
      </p:sp>
    </p:spTree>
    <p:extLst>
      <p:ext uri="{BB962C8B-B14F-4D97-AF65-F5344CB8AC3E}">
        <p14:creationId xmlns:p14="http://schemas.microsoft.com/office/powerpoint/2010/main" val="109511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r>
              <a:rPr lang="en-US" b="1" dirty="0">
                <a:solidFill>
                  <a:srgbClr val="FF0000"/>
                </a:solidFill>
              </a:rPr>
              <a:t>Environment </a:t>
            </a:r>
            <a:r>
              <a:rPr lang="en-US" b="1" dirty="0" smtClean="0">
                <a:solidFill>
                  <a:srgbClr val="FF0000"/>
                </a:solidFill>
              </a:rPr>
              <a:t>Variables</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lstStyle/>
          <a:p>
            <a:pPr lvl="0"/>
            <a:r>
              <a:rPr lang="en-US" dirty="0"/>
              <a:t>LINUX has a number of built-in environment variables. These are set automatically by the system when you log in. Some are listed below</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0604196"/>
              </p:ext>
            </p:extLst>
          </p:nvPr>
        </p:nvGraphicFramePr>
        <p:xfrm>
          <a:off x="1091042" y="1859974"/>
          <a:ext cx="9705112" cy="4876358"/>
        </p:xfrm>
        <a:graphic>
          <a:graphicData uri="http://schemas.openxmlformats.org/drawingml/2006/table">
            <a:tbl>
              <a:tblPr firstRow="1" firstCol="1" bandRow="1">
                <a:tableStyleId>{5C22544A-7EE6-4342-B048-85BDC9FD1C3A}</a:tableStyleId>
              </a:tblPr>
              <a:tblGrid>
                <a:gridCol w="4852556">
                  <a:extLst>
                    <a:ext uri="{9D8B030D-6E8A-4147-A177-3AD203B41FA5}">
                      <a16:colId xmlns:a16="http://schemas.microsoft.com/office/drawing/2014/main" val="20000"/>
                    </a:ext>
                  </a:extLst>
                </a:gridCol>
                <a:gridCol w="4852556">
                  <a:extLst>
                    <a:ext uri="{9D8B030D-6E8A-4147-A177-3AD203B41FA5}">
                      <a16:colId xmlns:a16="http://schemas.microsoft.com/office/drawing/2014/main" val="20001"/>
                    </a:ext>
                  </a:extLst>
                </a:gridCol>
              </a:tblGrid>
              <a:tr h="467289">
                <a:tc>
                  <a:txBody>
                    <a:bodyPr/>
                    <a:lstStyle/>
                    <a:p>
                      <a:pPr marL="0" marR="0">
                        <a:lnSpc>
                          <a:spcPct val="107000"/>
                        </a:lnSpc>
                        <a:spcBef>
                          <a:spcPts val="0"/>
                        </a:spcBef>
                        <a:spcAft>
                          <a:spcPts val="0"/>
                        </a:spcAft>
                      </a:pPr>
                      <a:r>
                        <a:rPr lang="en-US" sz="2400">
                          <a:effectLst/>
                        </a:rPr>
                        <a:t>HOME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0"/>
                        </a:spcAft>
                      </a:pPr>
                      <a:r>
                        <a:rPr lang="en-US" sz="2400">
                          <a:effectLst/>
                        </a:rPr>
                        <a:t>- set to your home directory.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0"/>
                  </a:ext>
                </a:extLst>
              </a:tr>
              <a:tr h="467289">
                <a:tc>
                  <a:txBody>
                    <a:bodyPr/>
                    <a:lstStyle/>
                    <a:p>
                      <a:pPr marL="0" marR="0">
                        <a:lnSpc>
                          <a:spcPct val="107000"/>
                        </a:lnSpc>
                        <a:spcBef>
                          <a:spcPts val="0"/>
                        </a:spcBef>
                        <a:spcAft>
                          <a:spcPts val="0"/>
                        </a:spcAft>
                      </a:pPr>
                      <a:r>
                        <a:rPr lang="en-US" sz="2400">
                          <a:effectLst/>
                        </a:rPr>
                        <a:t>LOGNAME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0"/>
                        </a:spcAft>
                      </a:pPr>
                      <a:r>
                        <a:rPr lang="en-US" sz="2400">
                          <a:effectLst/>
                        </a:rPr>
                        <a:t>- set to your login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1"/>
                  </a:ext>
                </a:extLst>
              </a:tr>
              <a:tr h="791217">
                <a:tc>
                  <a:txBody>
                    <a:bodyPr/>
                    <a:lstStyle/>
                    <a:p>
                      <a:pPr marL="0" marR="0">
                        <a:lnSpc>
                          <a:spcPct val="107000"/>
                        </a:lnSpc>
                        <a:spcBef>
                          <a:spcPts val="0"/>
                        </a:spcBef>
                        <a:spcAft>
                          <a:spcPts val="0"/>
                        </a:spcAft>
                      </a:pPr>
                      <a:r>
                        <a:rPr lang="en-US" sz="2400">
                          <a:effectLst/>
                        </a:rPr>
                        <a:t>OS_TYPE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0"/>
                        </a:spcAft>
                      </a:pPr>
                      <a:r>
                        <a:rPr lang="en-US" sz="2400">
                          <a:effectLst/>
                        </a:rPr>
                        <a:t>- set to your operating system (this is different for the different UNIX/LINUX flavors). In some systems the variable is 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2"/>
                  </a:ext>
                </a:extLst>
              </a:tr>
              <a:tr h="467289">
                <a:tc>
                  <a:txBody>
                    <a:bodyPr/>
                    <a:lstStyle/>
                    <a:p>
                      <a:pPr marL="0" marR="0">
                        <a:lnSpc>
                          <a:spcPct val="107000"/>
                        </a:lnSpc>
                        <a:spcBef>
                          <a:spcPts val="0"/>
                        </a:spcBef>
                        <a:spcAft>
                          <a:spcPts val="0"/>
                        </a:spcAft>
                      </a:pPr>
                      <a:r>
                        <a:rPr lang="en-US" sz="2400">
                          <a:effectLst/>
                        </a:rPr>
                        <a:t>PATH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0"/>
                        </a:spcAft>
                      </a:pPr>
                      <a:r>
                        <a:rPr lang="en-US" sz="2400">
                          <a:effectLst/>
                        </a:rPr>
                        <a:t>- set to a list of directories where commands can be found (more on this later).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3"/>
                  </a:ext>
                </a:extLst>
              </a:tr>
              <a:tr h="467289">
                <a:tc>
                  <a:txBody>
                    <a:bodyPr/>
                    <a:lstStyle/>
                    <a:p>
                      <a:pPr marL="0" marR="0">
                        <a:lnSpc>
                          <a:spcPct val="107000"/>
                        </a:lnSpc>
                        <a:spcBef>
                          <a:spcPts val="0"/>
                        </a:spcBef>
                        <a:spcAft>
                          <a:spcPts val="0"/>
                        </a:spcAft>
                      </a:pPr>
                      <a:r>
                        <a:rPr lang="en-US" sz="2400">
                          <a:effectLst/>
                        </a:rPr>
                        <a:t>SHELL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0"/>
                        </a:spcAft>
                      </a:pPr>
                      <a:r>
                        <a:rPr lang="en-US" sz="2400">
                          <a:effectLst/>
                        </a:rPr>
                        <a:t>- set to your login shell.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4"/>
                  </a:ext>
                </a:extLst>
              </a:tr>
              <a:tr h="467289">
                <a:tc>
                  <a:txBody>
                    <a:bodyPr/>
                    <a:lstStyle/>
                    <a:p>
                      <a:pPr marL="0" marR="0">
                        <a:lnSpc>
                          <a:spcPct val="107000"/>
                        </a:lnSpc>
                        <a:spcBef>
                          <a:spcPts val="0"/>
                        </a:spcBef>
                        <a:spcAft>
                          <a:spcPts val="0"/>
                        </a:spcAft>
                      </a:pPr>
                      <a:r>
                        <a:rPr lang="en-US" sz="2400">
                          <a:effectLst/>
                        </a:rPr>
                        <a:t>TERM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0"/>
                        </a:spcAft>
                      </a:pPr>
                      <a:r>
                        <a:rPr lang="en-US" sz="2400" dirty="0">
                          <a:effectLst/>
                        </a:rPr>
                        <a:t>- set to your terminal type.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9263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r>
              <a:rPr lang="en-US" b="1" dirty="0">
                <a:solidFill>
                  <a:srgbClr val="FF0000"/>
                </a:solidFill>
              </a:rPr>
              <a:t>Your Home</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fontScale="92500"/>
          </a:bodyPr>
          <a:lstStyle/>
          <a:p>
            <a:pPr lvl="0"/>
            <a:r>
              <a:rPr lang="en-US" dirty="0"/>
              <a:t>The term "home" in LINUX refers to what is called your </a:t>
            </a:r>
            <a:r>
              <a:rPr lang="en-US" i="1" dirty="0"/>
              <a:t>home</a:t>
            </a:r>
            <a:r>
              <a:rPr lang="en-US" dirty="0"/>
              <a:t> directory.</a:t>
            </a:r>
          </a:p>
          <a:p>
            <a:pPr lvl="0"/>
            <a:r>
              <a:rPr lang="en-US" dirty="0"/>
              <a:t>This is where your are when you log in, and is the top of the directory structure where you can store your files.</a:t>
            </a:r>
          </a:p>
          <a:p>
            <a:pPr lvl="0"/>
            <a:r>
              <a:rPr lang="en-US" dirty="0"/>
              <a:t>There are a number of different directory structure organizations for where everyone's home directory is. Sometimes they are under </a:t>
            </a:r>
            <a:r>
              <a:rPr lang="en-US" b="1" dirty="0"/>
              <a:t>/</a:t>
            </a:r>
            <a:r>
              <a:rPr lang="en-US" b="1" dirty="0" err="1"/>
              <a:t>usr</a:t>
            </a:r>
            <a:r>
              <a:rPr lang="en-US" dirty="0"/>
              <a:t> sometimes they are under </a:t>
            </a:r>
            <a:r>
              <a:rPr lang="en-US" b="1" dirty="0"/>
              <a:t>/home</a:t>
            </a:r>
            <a:r>
              <a:rPr lang="en-US" dirty="0"/>
              <a:t> and sometimes </a:t>
            </a:r>
            <a:r>
              <a:rPr lang="en-US" b="1" dirty="0"/>
              <a:t>/Users</a:t>
            </a:r>
            <a:endParaRPr lang="en-US" dirty="0"/>
          </a:p>
          <a:p>
            <a:pPr lvl="0"/>
            <a:r>
              <a:rPr lang="en-US" dirty="0"/>
              <a:t>Where is it on your system?</a:t>
            </a:r>
          </a:p>
          <a:p>
            <a:pPr lvl="0"/>
            <a:r>
              <a:rPr lang="en-US" dirty="0"/>
              <a:t>The quickest way to get home is to run the </a:t>
            </a:r>
            <a:r>
              <a:rPr lang="en-US" b="1" dirty="0"/>
              <a:t>cd</a:t>
            </a:r>
            <a:r>
              <a:rPr lang="en-US" dirty="0"/>
              <a:t> command with no arguments.</a:t>
            </a:r>
          </a:p>
          <a:p>
            <a:pPr lvl="0"/>
            <a:r>
              <a:rPr lang="en-US" dirty="0"/>
              <a:t>You can also access your home directory with the built-in environment variable</a:t>
            </a:r>
            <a:r>
              <a:rPr lang="en-US" b="1" dirty="0"/>
              <a:t> HOME</a:t>
            </a:r>
            <a:endParaRPr lang="en-US" dirty="0"/>
          </a:p>
          <a:p>
            <a:pPr lvl="0"/>
            <a:r>
              <a:rPr lang="en-US" dirty="0"/>
              <a:t>So, to see what the value of your HOME is, run the command echo $HOME</a:t>
            </a:r>
          </a:p>
          <a:p>
            <a:pPr lvl="0"/>
            <a:endParaRPr lang="en-US" dirty="0"/>
          </a:p>
        </p:txBody>
      </p:sp>
    </p:spTree>
    <p:extLst>
      <p:ext uri="{BB962C8B-B14F-4D97-AF65-F5344CB8AC3E}">
        <p14:creationId xmlns:p14="http://schemas.microsoft.com/office/powerpoint/2010/main" val="1590743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r>
              <a:rPr lang="en-US" b="1" dirty="0" smtClean="0">
                <a:solidFill>
                  <a:srgbClr val="FF0000"/>
                </a:solidFill>
              </a:rPr>
              <a:t>File </a:t>
            </a:r>
            <a:r>
              <a:rPr lang="en-US" b="1" dirty="0" err="1" smtClean="0">
                <a:solidFill>
                  <a:srgbClr val="FF0000"/>
                </a:solidFill>
              </a:rPr>
              <a:t>metacharacters</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a:bodyPr>
          <a:lstStyle/>
          <a:p>
            <a:pPr lvl="0"/>
            <a:r>
              <a:rPr lang="en-US" dirty="0"/>
              <a:t>Shell </a:t>
            </a:r>
            <a:r>
              <a:rPr lang="en-US" b="1" dirty="0" err="1"/>
              <a:t>metacharacters</a:t>
            </a:r>
            <a:r>
              <a:rPr lang="en-US" dirty="0"/>
              <a:t> have special meaning and are used on the LINUX command-line to match file names.</a:t>
            </a:r>
          </a:p>
          <a:p>
            <a:pPr lvl="0"/>
            <a:r>
              <a:rPr lang="en-US" dirty="0"/>
              <a:t>The Shell expands them for you unless they are in single quotes or escaped! </a:t>
            </a:r>
          </a:p>
          <a:p>
            <a:pPr lvl="0"/>
            <a:r>
              <a:rPr lang="en-US" dirty="0"/>
              <a:t>Be careful, it can be confusing because the shell recognizes one set of symbols for file name substitution, while programs that process the contents of files (like </a:t>
            </a:r>
            <a:r>
              <a:rPr lang="en-US" b="1" dirty="0" err="1"/>
              <a:t>sed</a:t>
            </a:r>
            <a:r>
              <a:rPr lang="en-US" dirty="0"/>
              <a:t> and </a:t>
            </a:r>
            <a:r>
              <a:rPr lang="en-US" b="1" dirty="0" err="1"/>
              <a:t>grep</a:t>
            </a:r>
            <a:r>
              <a:rPr lang="en-US" dirty="0"/>
              <a:t>) use a different set, which are called r</a:t>
            </a:r>
            <a:r>
              <a:rPr lang="en-US" b="1" dirty="0"/>
              <a:t>egular expressions</a:t>
            </a:r>
            <a:r>
              <a:rPr lang="en-US" dirty="0"/>
              <a:t>.</a:t>
            </a:r>
          </a:p>
          <a:p>
            <a:pPr lvl="0"/>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042259"/>
              </p:ext>
            </p:extLst>
          </p:nvPr>
        </p:nvGraphicFramePr>
        <p:xfrm>
          <a:off x="838198" y="4513872"/>
          <a:ext cx="10810010" cy="2340229"/>
        </p:xfrm>
        <a:graphic>
          <a:graphicData uri="http://schemas.openxmlformats.org/drawingml/2006/table">
            <a:tbl>
              <a:tblPr firstRow="1" firstCol="1" bandRow="1">
                <a:tableStyleId>{5C22544A-7EE6-4342-B048-85BDC9FD1C3A}</a:tableStyleId>
              </a:tblPr>
              <a:tblGrid>
                <a:gridCol w="1655620">
                  <a:extLst>
                    <a:ext uri="{9D8B030D-6E8A-4147-A177-3AD203B41FA5}">
                      <a16:colId xmlns:a16="http://schemas.microsoft.com/office/drawing/2014/main" val="20000"/>
                    </a:ext>
                  </a:extLst>
                </a:gridCol>
                <a:gridCol w="9154390">
                  <a:extLst>
                    <a:ext uri="{9D8B030D-6E8A-4147-A177-3AD203B41FA5}">
                      <a16:colId xmlns:a16="http://schemas.microsoft.com/office/drawing/2014/main" val="20001"/>
                    </a:ext>
                  </a:extLst>
                </a:gridCol>
              </a:tblGrid>
              <a:tr h="342436">
                <a:tc gridSpan="2">
                  <a:txBody>
                    <a:bodyPr/>
                    <a:lstStyle/>
                    <a:p>
                      <a:pPr marL="0" marR="0" algn="ctr">
                        <a:lnSpc>
                          <a:spcPct val="107000"/>
                        </a:lnSpc>
                        <a:spcBef>
                          <a:spcPts val="0"/>
                        </a:spcBef>
                        <a:spcAft>
                          <a:spcPts val="0"/>
                        </a:spcAft>
                      </a:pPr>
                      <a:r>
                        <a:rPr lang="en-US" sz="1800">
                          <a:effectLst/>
                        </a:rPr>
                        <a:t>Shell Metacharacters for File-Name Substitution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hMerge="1">
                  <a:txBody>
                    <a:bodyPr/>
                    <a:lstStyle/>
                    <a:p>
                      <a:endParaRPr lang="en-US"/>
                    </a:p>
                  </a:txBody>
                  <a:tcPr/>
                </a:tc>
                <a:extLst>
                  <a:ext uri="{0D108BD9-81ED-4DB2-BD59-A6C34878D82A}">
                    <a16:rowId xmlns:a16="http://schemas.microsoft.com/office/drawing/2014/main" val="10000"/>
                  </a:ext>
                </a:extLst>
              </a:tr>
              <a:tr h="342436">
                <a:tc>
                  <a:txBody>
                    <a:bodyPr/>
                    <a:lstStyle/>
                    <a:p>
                      <a:pPr marL="0" marR="0">
                        <a:lnSpc>
                          <a:spcPct val="107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800">
                          <a:effectLst/>
                        </a:rPr>
                        <a:t>matches zero or more characters of any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1"/>
                  </a:ext>
                </a:extLst>
              </a:tr>
              <a:tr h="342436">
                <a:tc>
                  <a:txBody>
                    <a:bodyPr/>
                    <a:lstStyle/>
                    <a:p>
                      <a:pPr marL="0" marR="0">
                        <a:lnSpc>
                          <a:spcPct val="107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800">
                          <a:effectLst/>
                        </a:rPr>
                        <a:t>matches exactly one character of any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2"/>
                  </a:ext>
                </a:extLst>
              </a:tr>
              <a:tr h="616847">
                <a:tc>
                  <a:txBody>
                    <a:bodyPr/>
                    <a:lstStyle/>
                    <a:p>
                      <a:pPr marL="0" marR="0">
                        <a:lnSpc>
                          <a:spcPct val="107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800">
                          <a:effectLst/>
                        </a:rPr>
                        <a:t>matches any single character listed within the brackets. You can use a dash to specify a range of characters, for instance a-z.</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3"/>
                  </a:ext>
                </a:extLst>
              </a:tr>
              <a:tr h="616847">
                <a:tc>
                  <a:txBody>
                    <a:bodyPr/>
                    <a:lstStyle/>
                    <a:p>
                      <a:pPr marL="0" marR="0">
                        <a:lnSpc>
                          <a:spcPct val="107000"/>
                        </a:lnSpc>
                        <a:spcBef>
                          <a:spcPts val="0"/>
                        </a:spcBef>
                        <a:spcAft>
                          <a:spcPts val="0"/>
                        </a:spcAft>
                      </a:pPr>
                      <a:r>
                        <a:rPr lang="en-US" sz="1800">
                          <a:effectLst/>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tc>
                  <a:txBody>
                    <a:bodyPr/>
                    <a:lstStyle/>
                    <a:p>
                      <a:pPr marL="0" marR="0">
                        <a:lnSpc>
                          <a:spcPct val="107000"/>
                        </a:lnSpc>
                        <a:spcBef>
                          <a:spcPts val="0"/>
                        </a:spcBef>
                        <a:spcAft>
                          <a:spcPts val="0"/>
                        </a:spcAft>
                      </a:pPr>
                      <a:r>
                        <a:rPr lang="en-US" sz="1800" dirty="0">
                          <a:effectLst/>
                        </a:rPr>
                        <a:t>if the first character listed inside the brackets is '!', it matches any single character that is NOT in the brackets.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28575" marB="2857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7107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r>
              <a:rPr lang="en-US" b="1"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fontScale="92500" lnSpcReduction="10000"/>
          </a:bodyPr>
          <a:lstStyle/>
          <a:p>
            <a:r>
              <a:rPr lang="en-US" dirty="0" err="1"/>
              <a:t>ls</a:t>
            </a:r>
            <a:r>
              <a:rPr lang="en-US" dirty="0"/>
              <a:t> [</a:t>
            </a:r>
            <a:r>
              <a:rPr lang="en-US" dirty="0" err="1"/>
              <a:t>Aa</a:t>
            </a:r>
            <a:r>
              <a:rPr lang="en-US" dirty="0"/>
              <a:t>]??.*[0-9]</a:t>
            </a:r>
          </a:p>
          <a:p>
            <a:r>
              <a:rPr lang="en-US" dirty="0"/>
              <a:t>Matches any files starting with 'A' or 'a', followed by any two characters followed by '.' followed by anything else and ending with a numeric digit 0 thru 9. For example will match the following files: Ab2.9 alt.txt9 Aaa.123 a_..Z12b7</a:t>
            </a:r>
          </a:p>
          <a:p>
            <a:pPr lvl="0"/>
            <a:r>
              <a:rPr lang="en-US" dirty="0"/>
              <a:t>If you want the shell to use a character without its special meaning, you must escape it or put in in single quotes. For instance, try each of these and notice the difference:</a:t>
            </a:r>
          </a:p>
          <a:p>
            <a:r>
              <a:rPr lang="en-US" dirty="0"/>
              <a:t>echo *</a:t>
            </a:r>
          </a:p>
          <a:p>
            <a:r>
              <a:rPr lang="en-US" dirty="0"/>
              <a:t>echo '*'</a:t>
            </a:r>
          </a:p>
          <a:p>
            <a:r>
              <a:rPr lang="en-US" dirty="0"/>
              <a:t>echo \*</a:t>
            </a:r>
          </a:p>
          <a:p>
            <a:pPr lvl="0"/>
            <a:r>
              <a:rPr lang="en-US" dirty="0"/>
              <a:t>Before using </a:t>
            </a:r>
            <a:r>
              <a:rPr lang="en-US" dirty="0" err="1"/>
              <a:t>metacharacters</a:t>
            </a:r>
            <a:r>
              <a:rPr lang="en-US" dirty="0"/>
              <a:t> with a command like </a:t>
            </a:r>
            <a:r>
              <a:rPr lang="en-US" b="1" dirty="0" err="1"/>
              <a:t>rm</a:t>
            </a:r>
            <a:r>
              <a:rPr lang="en-US" dirty="0"/>
              <a:t>, it's a good idea to try them with </a:t>
            </a:r>
            <a:r>
              <a:rPr lang="en-US" b="1" dirty="0" err="1"/>
              <a:t>ls</a:t>
            </a:r>
            <a:r>
              <a:rPr lang="en-US" dirty="0"/>
              <a:t> first.</a:t>
            </a:r>
          </a:p>
          <a:p>
            <a:pPr lvl="0"/>
            <a:endParaRPr lang="en-US" dirty="0"/>
          </a:p>
        </p:txBody>
      </p:sp>
    </p:spTree>
    <p:extLst>
      <p:ext uri="{BB962C8B-B14F-4D97-AF65-F5344CB8AC3E}">
        <p14:creationId xmlns:p14="http://schemas.microsoft.com/office/powerpoint/2010/main" val="986882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Autofit/>
          </a:bodyPr>
          <a:lstStyle/>
          <a:p>
            <a:r>
              <a:rPr lang="en-US" sz="5400" b="1" dirty="0">
                <a:solidFill>
                  <a:srgbClr val="FF0000"/>
                </a:solidFill>
              </a:rPr>
              <a:t>History and </a:t>
            </a:r>
            <a:r>
              <a:rPr lang="en-US" sz="5400" b="1" dirty="0" smtClean="0">
                <a:solidFill>
                  <a:srgbClr val="FF0000"/>
                </a:solidFill>
              </a:rPr>
              <a:t>Philosophy</a:t>
            </a:r>
            <a:endParaRPr lang="en-US" sz="5400" b="1" dirty="0">
              <a:solidFill>
                <a:srgbClr val="FF0000"/>
              </a:solidFill>
            </a:endParaRPr>
          </a:p>
        </p:txBody>
      </p:sp>
      <p:sp>
        <p:nvSpPr>
          <p:cNvPr id="3" name="Content Placeholder 2"/>
          <p:cNvSpPr>
            <a:spLocks noGrp="1"/>
          </p:cNvSpPr>
          <p:nvPr>
            <p:ph idx="1"/>
          </p:nvPr>
        </p:nvSpPr>
        <p:spPr>
          <a:xfrm>
            <a:off x="838200" y="1143000"/>
            <a:ext cx="10515600" cy="5465618"/>
          </a:xfrm>
        </p:spPr>
        <p:txBody>
          <a:bodyPr/>
          <a:lstStyle/>
          <a:p>
            <a:pPr lvl="0"/>
            <a:r>
              <a:rPr lang="en-US" dirty="0"/>
              <a:t>UNIX was conceived in 1969 by Ken Thompson at AT&amp;T Bell Laboratories who wanted to create a flexible software development environment</a:t>
            </a:r>
          </a:p>
          <a:p>
            <a:pPr lvl="0"/>
            <a:r>
              <a:rPr lang="en-US" dirty="0"/>
              <a:t>UNIX became successful for development work at AT&amp;T in the early 70's, and also became popular at a large number of colleges and universities</a:t>
            </a:r>
          </a:p>
          <a:p>
            <a:pPr lvl="0"/>
            <a:r>
              <a:rPr lang="en-US" dirty="0"/>
              <a:t>Although it was originally written in assembler, it was later rewritten in the 'C' language, which allowed it to be easily ported to other hardware platforms (portability)</a:t>
            </a:r>
          </a:p>
          <a:p>
            <a:pPr lvl="0"/>
            <a:r>
              <a:rPr lang="en-US" dirty="0"/>
              <a:t>Two distinct 'flavors' of UNIX evolved over time - AT&amp;T System V and Berkeley UNIX</a:t>
            </a:r>
          </a:p>
          <a:p>
            <a:endParaRPr lang="en-US" dirty="0"/>
          </a:p>
        </p:txBody>
      </p:sp>
    </p:spTree>
    <p:extLst>
      <p:ext uri="{BB962C8B-B14F-4D97-AF65-F5344CB8AC3E}">
        <p14:creationId xmlns:p14="http://schemas.microsoft.com/office/powerpoint/2010/main" val="19639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r>
              <a:rPr lang="en-US" b="1" dirty="0" smtClean="0">
                <a:solidFill>
                  <a:srgbClr val="FF0000"/>
                </a:solidFill>
              </a:rPr>
              <a:t>Pipes and Redirection</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pPr lvl="0"/>
            <a:r>
              <a:rPr lang="en-US" dirty="0"/>
              <a:t>The pipe character (</a:t>
            </a:r>
            <a:r>
              <a:rPr lang="en-US" b="1" dirty="0"/>
              <a:t>|</a:t>
            </a:r>
            <a:r>
              <a:rPr lang="en-US" dirty="0"/>
              <a:t>) let's you take the output of one command and have it become the input to another command. For instance:</a:t>
            </a:r>
          </a:p>
          <a:p>
            <a:r>
              <a:rPr lang="en-US" dirty="0" err="1"/>
              <a:t>ls</a:t>
            </a:r>
            <a:r>
              <a:rPr lang="en-US" dirty="0"/>
              <a:t> -</a:t>
            </a:r>
            <a:r>
              <a:rPr lang="en-US" dirty="0" err="1"/>
              <a:t>lrt</a:t>
            </a:r>
            <a:r>
              <a:rPr lang="en-US" dirty="0"/>
              <a:t> | </a:t>
            </a:r>
            <a:r>
              <a:rPr lang="en-US" dirty="0" err="1"/>
              <a:t>wc</a:t>
            </a:r>
            <a:r>
              <a:rPr lang="en-US" dirty="0"/>
              <a:t> -l </a:t>
            </a:r>
          </a:p>
          <a:p>
            <a:r>
              <a:rPr lang="en-US" dirty="0"/>
              <a:t>This runs the </a:t>
            </a:r>
            <a:r>
              <a:rPr lang="en-US" b="1" dirty="0" err="1"/>
              <a:t>ls</a:t>
            </a:r>
            <a:r>
              <a:rPr lang="en-US" b="1" dirty="0"/>
              <a:t> -</a:t>
            </a:r>
            <a:r>
              <a:rPr lang="en-US" b="1" dirty="0" err="1"/>
              <a:t>lrt</a:t>
            </a:r>
            <a:r>
              <a:rPr lang="en-US" dirty="0"/>
              <a:t> command and sends it's output to the </a:t>
            </a:r>
            <a:r>
              <a:rPr lang="en-US" b="1" dirty="0" err="1"/>
              <a:t>wc</a:t>
            </a:r>
            <a:r>
              <a:rPr lang="en-US" b="1" dirty="0"/>
              <a:t> -l</a:t>
            </a:r>
            <a:r>
              <a:rPr lang="en-US" dirty="0"/>
              <a:t> command as input. What will the output be?</a:t>
            </a:r>
          </a:p>
          <a:p>
            <a:pPr lvl="0"/>
            <a:r>
              <a:rPr lang="en-US" dirty="0"/>
              <a:t>The</a:t>
            </a:r>
            <a:r>
              <a:rPr lang="en-US" sz="3800" b="1" dirty="0">
                <a:solidFill>
                  <a:srgbClr val="FF0000"/>
                </a:solidFill>
              </a:rPr>
              <a:t> &gt;</a:t>
            </a:r>
            <a:r>
              <a:rPr lang="en-US" dirty="0"/>
              <a:t> character lets you redirect the output of a command from the standard place (i.e. the screen) to a file. For instance:</a:t>
            </a:r>
          </a:p>
          <a:p>
            <a:r>
              <a:rPr lang="en-US" dirty="0" err="1"/>
              <a:t>ls</a:t>
            </a:r>
            <a:r>
              <a:rPr lang="en-US" dirty="0"/>
              <a:t> -</a:t>
            </a:r>
            <a:r>
              <a:rPr lang="en-US" dirty="0" err="1"/>
              <a:t>lrt</a:t>
            </a:r>
            <a:r>
              <a:rPr lang="en-US" dirty="0"/>
              <a:t> &gt; </a:t>
            </a:r>
            <a:r>
              <a:rPr lang="en-US" dirty="0" err="1"/>
              <a:t>ls.out</a:t>
            </a:r>
            <a:endParaRPr lang="en-US" dirty="0"/>
          </a:p>
          <a:p>
            <a:r>
              <a:rPr lang="en-US" dirty="0"/>
              <a:t>runs the </a:t>
            </a:r>
            <a:r>
              <a:rPr lang="en-US" b="1" dirty="0" err="1"/>
              <a:t>ls</a:t>
            </a:r>
            <a:r>
              <a:rPr lang="en-US" b="1" dirty="0"/>
              <a:t> -</a:t>
            </a:r>
            <a:r>
              <a:rPr lang="en-US" b="1" dirty="0" err="1"/>
              <a:t>lrt</a:t>
            </a:r>
            <a:r>
              <a:rPr lang="en-US" dirty="0"/>
              <a:t> command and saves the output in a file called </a:t>
            </a:r>
            <a:r>
              <a:rPr lang="en-US" b="1" dirty="0" err="1"/>
              <a:t>ls.out</a:t>
            </a:r>
            <a:r>
              <a:rPr lang="en-US" dirty="0"/>
              <a:t>.</a:t>
            </a:r>
          </a:p>
          <a:p>
            <a:r>
              <a:rPr lang="en-US" dirty="0"/>
              <a:t>If the file exists, it is overwritten. If not, then it creates it.</a:t>
            </a:r>
          </a:p>
          <a:p>
            <a:pPr lvl="0"/>
            <a:r>
              <a:rPr lang="en-US" dirty="0"/>
              <a:t>The</a:t>
            </a:r>
            <a:r>
              <a:rPr lang="en-US" dirty="0">
                <a:solidFill>
                  <a:srgbClr val="FF0000"/>
                </a:solidFill>
              </a:rPr>
              <a:t> </a:t>
            </a:r>
            <a:r>
              <a:rPr lang="en-US" b="1" dirty="0">
                <a:solidFill>
                  <a:srgbClr val="FF0000"/>
                </a:solidFill>
              </a:rPr>
              <a:t>&gt;&gt;</a:t>
            </a:r>
            <a:r>
              <a:rPr lang="en-US" dirty="0"/>
              <a:t> character lets you redirect the output of a command and append it to a file. For instance:</a:t>
            </a:r>
          </a:p>
          <a:p>
            <a:r>
              <a:rPr lang="en-US" dirty="0"/>
              <a:t>date &gt;&gt; </a:t>
            </a:r>
            <a:r>
              <a:rPr lang="en-US" dirty="0" err="1"/>
              <a:t>ls.out</a:t>
            </a:r>
            <a:endParaRPr lang="en-US" dirty="0"/>
          </a:p>
          <a:p>
            <a:r>
              <a:rPr lang="en-US" dirty="0"/>
              <a:t>runs the </a:t>
            </a:r>
            <a:r>
              <a:rPr lang="en-US" b="1" dirty="0"/>
              <a:t>date</a:t>
            </a:r>
            <a:r>
              <a:rPr lang="en-US" dirty="0"/>
              <a:t> command and saves the output at the end of a file called </a:t>
            </a:r>
            <a:r>
              <a:rPr lang="en-US" b="1" dirty="0" err="1"/>
              <a:t>ls.out</a:t>
            </a:r>
            <a:r>
              <a:rPr lang="en-US" dirty="0" smtClean="0"/>
              <a:t>.</a:t>
            </a:r>
            <a:endParaRPr lang="en-US" dirty="0"/>
          </a:p>
        </p:txBody>
      </p:sp>
    </p:spTree>
    <p:extLst>
      <p:ext uri="{BB962C8B-B14F-4D97-AF65-F5344CB8AC3E}">
        <p14:creationId xmlns:p14="http://schemas.microsoft.com/office/powerpoint/2010/main" val="313508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r>
              <a:rPr lang="en-US" b="1" dirty="0" smtClean="0">
                <a:solidFill>
                  <a:srgbClr val="FF0000"/>
                </a:solidFill>
              </a:rPr>
              <a:t>Pipes and Redirection</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a:bodyPr>
          <a:lstStyle/>
          <a:p>
            <a:r>
              <a:rPr lang="en-US" dirty="0"/>
              <a:t>If the file does not exist, it creates it. If not, it adds the output to the end of the file.</a:t>
            </a:r>
          </a:p>
          <a:p>
            <a:pPr lvl="0"/>
            <a:r>
              <a:rPr lang="en-US" dirty="0"/>
              <a:t>The </a:t>
            </a:r>
            <a:r>
              <a:rPr lang="en-US" b="1" dirty="0"/>
              <a:t>&lt;</a:t>
            </a:r>
            <a:r>
              <a:rPr lang="en-US" dirty="0"/>
              <a:t> character lets you redirect the input to a command so it comes from a file instead of from the keyboard. For instance:</a:t>
            </a:r>
          </a:p>
          <a:p>
            <a:r>
              <a:rPr lang="en-US" dirty="0" err="1"/>
              <a:t>grep</a:t>
            </a:r>
            <a:r>
              <a:rPr lang="en-US" dirty="0"/>
              <a:t> "</a:t>
            </a:r>
            <a:r>
              <a:rPr lang="en-US" dirty="0" err="1"/>
              <a:t>rwx</a:t>
            </a:r>
            <a:r>
              <a:rPr lang="en-US" dirty="0"/>
              <a:t>" &lt; </a:t>
            </a:r>
            <a:r>
              <a:rPr lang="en-US" dirty="0" err="1"/>
              <a:t>ls.out</a:t>
            </a:r>
            <a:endParaRPr lang="en-US" dirty="0"/>
          </a:p>
          <a:p>
            <a:pPr lvl="0"/>
            <a:r>
              <a:rPr lang="en-US" dirty="0"/>
              <a:t>You can use a pipe to get the same result:</a:t>
            </a:r>
          </a:p>
          <a:p>
            <a:r>
              <a:rPr lang="en-US" dirty="0"/>
              <a:t>cat </a:t>
            </a:r>
            <a:r>
              <a:rPr lang="en-US" dirty="0" err="1"/>
              <a:t>ls.out</a:t>
            </a:r>
            <a:r>
              <a:rPr lang="en-US" dirty="0"/>
              <a:t> | </a:t>
            </a:r>
            <a:r>
              <a:rPr lang="en-US" dirty="0" err="1"/>
              <a:t>grep</a:t>
            </a:r>
            <a:r>
              <a:rPr lang="en-US" dirty="0"/>
              <a:t> "</a:t>
            </a:r>
            <a:r>
              <a:rPr lang="en-US" dirty="0" err="1"/>
              <a:t>rwx</a:t>
            </a:r>
            <a:r>
              <a:rPr lang="en-US" dirty="0"/>
              <a:t>" </a:t>
            </a:r>
          </a:p>
          <a:p>
            <a:pPr lvl="0"/>
            <a:r>
              <a:rPr lang="en-US" dirty="0"/>
              <a:t>Here's the main difference between the pipe and redirection</a:t>
            </a:r>
            <a:r>
              <a:rPr lang="en-US" dirty="0" smtClean="0"/>
              <a:t>:</a:t>
            </a:r>
          </a:p>
          <a:p>
            <a:pPr lvl="0"/>
            <a:endParaRPr lang="en-US" b="1" dirty="0">
              <a:solidFill>
                <a:srgbClr val="0070C0"/>
              </a:solidFill>
            </a:endParaRPr>
          </a:p>
          <a:p>
            <a:pPr marL="457200" lvl="1" indent="0">
              <a:buNone/>
            </a:pPr>
            <a:r>
              <a:rPr lang="en-US" b="1" i="1" dirty="0" err="1">
                <a:solidFill>
                  <a:srgbClr val="0070C0"/>
                </a:solidFill>
              </a:rPr>
              <a:t>cmd</a:t>
            </a:r>
            <a:r>
              <a:rPr lang="en-US" b="1" i="1" dirty="0">
                <a:solidFill>
                  <a:srgbClr val="0070C0"/>
                </a:solidFill>
              </a:rPr>
              <a:t>  &gt; file # output of </a:t>
            </a:r>
            <a:r>
              <a:rPr lang="en-US" b="1" i="1" dirty="0" err="1">
                <a:solidFill>
                  <a:srgbClr val="0070C0"/>
                </a:solidFill>
              </a:rPr>
              <a:t>cmd</a:t>
            </a:r>
            <a:r>
              <a:rPr lang="en-US" b="1" i="1" dirty="0">
                <a:solidFill>
                  <a:srgbClr val="0070C0"/>
                </a:solidFill>
              </a:rPr>
              <a:t> is stored in file </a:t>
            </a:r>
            <a:br>
              <a:rPr lang="en-US" b="1" i="1" dirty="0">
                <a:solidFill>
                  <a:srgbClr val="0070C0"/>
                </a:solidFill>
              </a:rPr>
            </a:br>
            <a:r>
              <a:rPr lang="en-US" b="1" i="1" dirty="0">
                <a:solidFill>
                  <a:srgbClr val="0070C0"/>
                </a:solidFill>
              </a:rPr>
              <a:t>cmd1 | cmd2 # output of cmd1 become the input to cmd2</a:t>
            </a:r>
          </a:p>
          <a:p>
            <a:pPr marL="457200" lvl="1" indent="0">
              <a:buNone/>
            </a:pPr>
            <a:endParaRPr lang="en-US" i="1" dirty="0"/>
          </a:p>
        </p:txBody>
      </p:sp>
    </p:spTree>
    <p:extLst>
      <p:ext uri="{BB962C8B-B14F-4D97-AF65-F5344CB8AC3E}">
        <p14:creationId xmlns:p14="http://schemas.microsoft.com/office/powerpoint/2010/main" val="3395491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pPr lvl="0"/>
            <a:r>
              <a:rPr lang="en-US" b="1" dirty="0" smtClean="0">
                <a:solidFill>
                  <a:srgbClr val="FF0000"/>
                </a:solidFill>
              </a:rPr>
              <a:t>Regular Expressions</a:t>
            </a:r>
            <a:endParaRPr lang="en-US" b="1"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a:bodyPr>
          <a:lstStyle/>
          <a:p>
            <a:pPr lvl="0"/>
            <a:r>
              <a:rPr lang="en-US" b="1" dirty="0" smtClean="0"/>
              <a:t>Regular Expressions</a:t>
            </a:r>
            <a:r>
              <a:rPr lang="en-US" dirty="0" smtClean="0"/>
              <a:t> are used by commands that process the content of files.</a:t>
            </a:r>
          </a:p>
          <a:p>
            <a:pPr lvl="0"/>
            <a:r>
              <a:rPr lang="en-US" dirty="0" smtClean="0"/>
              <a:t>They are expanded for you and let you manipulate strings that match certain patterns rather than having to type out each one.</a:t>
            </a:r>
          </a:p>
          <a:p>
            <a:pPr lvl="0"/>
            <a:r>
              <a:rPr lang="en-US" dirty="0" smtClean="0"/>
              <a:t>Commands that use regular expressions are </a:t>
            </a:r>
            <a:r>
              <a:rPr lang="en-US" b="1" dirty="0" err="1" smtClean="0"/>
              <a:t>grep</a:t>
            </a:r>
            <a:r>
              <a:rPr lang="en-US" dirty="0" smtClean="0"/>
              <a:t>, </a:t>
            </a:r>
            <a:r>
              <a:rPr lang="en-US" b="1" dirty="0" err="1" smtClean="0"/>
              <a:t>sed</a:t>
            </a:r>
            <a:r>
              <a:rPr lang="en-US" dirty="0" smtClean="0"/>
              <a:t>, and </a:t>
            </a:r>
            <a:r>
              <a:rPr lang="en-US" b="1" dirty="0" smtClean="0"/>
              <a:t>vi</a:t>
            </a:r>
            <a:r>
              <a:rPr lang="en-US" dirty="0" smtClean="0"/>
              <a:t>.</a:t>
            </a:r>
            <a:endParaRPr lang="en-US" sz="2000" dirty="0" smtClean="0"/>
          </a:p>
          <a:p>
            <a:pPr lvl="1"/>
            <a:r>
              <a:rPr lang="en-US" dirty="0" err="1" smtClean="0"/>
              <a:t>grep</a:t>
            </a:r>
            <a:r>
              <a:rPr lang="en-US" dirty="0" smtClean="0"/>
              <a:t> (stands for </a:t>
            </a:r>
            <a:r>
              <a:rPr lang="en-US" b="1" i="1" dirty="0" smtClean="0">
                <a:solidFill>
                  <a:srgbClr val="0070C0"/>
                </a:solidFill>
              </a:rPr>
              <a:t>get regular expression</a:t>
            </a:r>
            <a:r>
              <a:rPr lang="en-US" dirty="0" smtClean="0"/>
              <a:t>), displays the lines of a file (or files) that match a specified regular expression.</a:t>
            </a:r>
            <a:endParaRPr lang="en-US" sz="1800" dirty="0" smtClean="0"/>
          </a:p>
          <a:p>
            <a:pPr lvl="1"/>
            <a:r>
              <a:rPr lang="en-US" dirty="0" err="1" smtClean="0"/>
              <a:t>sed</a:t>
            </a:r>
            <a:r>
              <a:rPr lang="en-US" dirty="0" smtClean="0"/>
              <a:t> (stands for </a:t>
            </a:r>
            <a:r>
              <a:rPr lang="en-US" b="1" i="1" dirty="0" smtClean="0">
                <a:solidFill>
                  <a:srgbClr val="0070C0"/>
                </a:solidFill>
              </a:rPr>
              <a:t>stream editor</a:t>
            </a:r>
            <a:r>
              <a:rPr lang="en-US" dirty="0" smtClean="0"/>
              <a:t>), allows you to filter the input based on regular expressions.</a:t>
            </a:r>
            <a:endParaRPr lang="en-US" sz="1800" dirty="0" smtClean="0"/>
          </a:p>
          <a:p>
            <a:pPr lvl="1"/>
            <a:r>
              <a:rPr lang="en-US" dirty="0" smtClean="0"/>
              <a:t>vi (stands for</a:t>
            </a:r>
            <a:r>
              <a:rPr lang="en-US" b="1" i="1" dirty="0" smtClean="0">
                <a:solidFill>
                  <a:srgbClr val="0070C0"/>
                </a:solidFill>
              </a:rPr>
              <a:t> visual editor</a:t>
            </a:r>
            <a:r>
              <a:rPr lang="en-US" dirty="0" smtClean="0"/>
              <a:t>) is a text file editor that lets you edit a file with commands based on regular expressions.</a:t>
            </a:r>
            <a:endParaRPr lang="en-US" sz="1800" dirty="0" smtClean="0"/>
          </a:p>
          <a:p>
            <a:pPr marL="457200" lvl="1" indent="0">
              <a:buNone/>
            </a:pPr>
            <a:endParaRPr lang="en-US" i="1" dirty="0"/>
          </a:p>
        </p:txBody>
      </p:sp>
    </p:spTree>
    <p:extLst>
      <p:ext uri="{BB962C8B-B14F-4D97-AF65-F5344CB8AC3E}">
        <p14:creationId xmlns:p14="http://schemas.microsoft.com/office/powerpoint/2010/main" val="3395491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74319" y="404948"/>
          <a:ext cx="11917681" cy="6305883"/>
        </p:xfrm>
        <a:graphic>
          <a:graphicData uri="http://schemas.openxmlformats.org/drawingml/2006/table">
            <a:tbl>
              <a:tblPr/>
              <a:tblGrid>
                <a:gridCol w="1487774">
                  <a:extLst>
                    <a:ext uri="{9D8B030D-6E8A-4147-A177-3AD203B41FA5}">
                      <a16:colId xmlns:a16="http://schemas.microsoft.com/office/drawing/2014/main" val="20000"/>
                    </a:ext>
                  </a:extLst>
                </a:gridCol>
                <a:gridCol w="10429907">
                  <a:extLst>
                    <a:ext uri="{9D8B030D-6E8A-4147-A177-3AD203B41FA5}">
                      <a16:colId xmlns:a16="http://schemas.microsoft.com/office/drawing/2014/main" val="20001"/>
                    </a:ext>
                  </a:extLst>
                </a:gridCol>
              </a:tblGrid>
              <a:tr h="671979">
                <a:tc gridSpan="2">
                  <a:txBody>
                    <a:bodyPr/>
                    <a:lstStyle/>
                    <a:p>
                      <a:pPr marL="0" marR="0" algn="ctr">
                        <a:lnSpc>
                          <a:spcPct val="115000"/>
                        </a:lnSpc>
                        <a:spcBef>
                          <a:spcPts val="0"/>
                        </a:spcBef>
                        <a:spcAft>
                          <a:spcPts val="0"/>
                        </a:spcAft>
                      </a:pPr>
                      <a:r>
                        <a:rPr lang="en-US" sz="2400" b="0" dirty="0">
                          <a:latin typeface="Times New Roman"/>
                          <a:ea typeface="Times New Roman"/>
                          <a:cs typeface="Times New Roman"/>
                        </a:rPr>
                        <a:t>Regular Expressions</a:t>
                      </a:r>
                      <a:endParaRPr lang="en-US" sz="20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hMerge="1">
                  <a:txBody>
                    <a:bodyPr/>
                    <a:lstStyle/>
                    <a:p>
                      <a:endParaRPr lang="en-US"/>
                    </a:p>
                  </a:txBody>
                  <a:tcPr/>
                </a:tc>
                <a:extLst>
                  <a:ext uri="{0D108BD9-81ED-4DB2-BD59-A6C34878D82A}">
                    <a16:rowId xmlns:a16="http://schemas.microsoft.com/office/drawing/2014/main" val="10000"/>
                  </a:ext>
                </a:extLst>
              </a:tr>
              <a:tr h="671979">
                <a:tc>
                  <a:txBody>
                    <a:bodyPr/>
                    <a:lstStyle/>
                    <a:p>
                      <a:pPr marL="0" marR="0">
                        <a:lnSpc>
                          <a:spcPct val="115000"/>
                        </a:lnSpc>
                        <a:spcBef>
                          <a:spcPts val="0"/>
                        </a:spcBef>
                        <a:spcAft>
                          <a:spcPts val="0"/>
                        </a:spcAft>
                      </a:pPr>
                      <a:r>
                        <a:rPr lang="en-US" sz="3600" b="0" dirty="0">
                          <a:latin typeface="Times New Roman"/>
                          <a:ea typeface="Times New Roman"/>
                          <a:cs typeface="Times New Roman"/>
                        </a:rPr>
                        <a:t>*</a:t>
                      </a:r>
                      <a:endParaRPr lang="en-US" sz="32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a:txBody>
                    <a:bodyPr/>
                    <a:lstStyle/>
                    <a:p>
                      <a:pPr marL="0" marR="0">
                        <a:lnSpc>
                          <a:spcPct val="115000"/>
                        </a:lnSpc>
                        <a:spcBef>
                          <a:spcPts val="0"/>
                        </a:spcBef>
                        <a:spcAft>
                          <a:spcPts val="0"/>
                        </a:spcAft>
                      </a:pPr>
                      <a:r>
                        <a:rPr lang="en-US" sz="3200" b="0" dirty="0">
                          <a:latin typeface="Times New Roman"/>
                          <a:ea typeface="Times New Roman"/>
                          <a:cs typeface="Times New Roman"/>
                        </a:rPr>
                        <a:t>matches zero or more of the previous character.</a:t>
                      </a:r>
                      <a:endParaRPr lang="en-US" sz="28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extLst>
                  <a:ext uri="{0D108BD9-81ED-4DB2-BD59-A6C34878D82A}">
                    <a16:rowId xmlns:a16="http://schemas.microsoft.com/office/drawing/2014/main" val="10001"/>
                  </a:ext>
                </a:extLst>
              </a:tr>
              <a:tr h="671979">
                <a:tc>
                  <a:txBody>
                    <a:bodyPr/>
                    <a:lstStyle/>
                    <a:p>
                      <a:pPr marL="0" marR="0">
                        <a:lnSpc>
                          <a:spcPct val="115000"/>
                        </a:lnSpc>
                        <a:spcBef>
                          <a:spcPts val="0"/>
                        </a:spcBef>
                        <a:spcAft>
                          <a:spcPts val="0"/>
                        </a:spcAft>
                      </a:pPr>
                      <a:r>
                        <a:rPr lang="en-US" sz="3600" b="0" dirty="0">
                          <a:latin typeface="Times New Roman"/>
                          <a:ea typeface="Times New Roman"/>
                          <a:cs typeface="Times New Roman"/>
                        </a:rPr>
                        <a:t>.</a:t>
                      </a:r>
                      <a:endParaRPr lang="en-US" sz="32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a:txBody>
                    <a:bodyPr/>
                    <a:lstStyle/>
                    <a:p>
                      <a:pPr marL="0" marR="0">
                        <a:lnSpc>
                          <a:spcPct val="115000"/>
                        </a:lnSpc>
                        <a:spcBef>
                          <a:spcPts val="0"/>
                        </a:spcBef>
                        <a:spcAft>
                          <a:spcPts val="0"/>
                        </a:spcAft>
                      </a:pPr>
                      <a:r>
                        <a:rPr lang="en-US" sz="3200" b="0" dirty="0">
                          <a:latin typeface="Times New Roman"/>
                          <a:ea typeface="Times New Roman"/>
                          <a:cs typeface="Times New Roman"/>
                        </a:rPr>
                        <a:t>matches exactly one character of any type</a:t>
                      </a:r>
                      <a:endParaRPr lang="en-US" sz="28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extLst>
                  <a:ext uri="{0D108BD9-81ED-4DB2-BD59-A6C34878D82A}">
                    <a16:rowId xmlns:a16="http://schemas.microsoft.com/office/drawing/2014/main" val="10002"/>
                  </a:ext>
                </a:extLst>
              </a:tr>
              <a:tr h="1681186">
                <a:tc>
                  <a:txBody>
                    <a:bodyPr/>
                    <a:lstStyle/>
                    <a:p>
                      <a:pPr marL="0" marR="0">
                        <a:lnSpc>
                          <a:spcPct val="115000"/>
                        </a:lnSpc>
                        <a:spcBef>
                          <a:spcPts val="0"/>
                        </a:spcBef>
                        <a:spcAft>
                          <a:spcPts val="0"/>
                        </a:spcAft>
                      </a:pPr>
                      <a:r>
                        <a:rPr lang="en-US" sz="3600" b="0" dirty="0">
                          <a:latin typeface="Times New Roman"/>
                          <a:ea typeface="Times New Roman"/>
                          <a:cs typeface="Times New Roman"/>
                        </a:rPr>
                        <a:t>[]</a:t>
                      </a:r>
                      <a:endParaRPr lang="en-US" sz="32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a:txBody>
                    <a:bodyPr/>
                    <a:lstStyle/>
                    <a:p>
                      <a:pPr marL="0" marR="0">
                        <a:lnSpc>
                          <a:spcPct val="115000"/>
                        </a:lnSpc>
                        <a:spcBef>
                          <a:spcPts val="0"/>
                        </a:spcBef>
                        <a:spcAft>
                          <a:spcPts val="0"/>
                        </a:spcAft>
                      </a:pPr>
                      <a:r>
                        <a:rPr lang="en-US" sz="3200" b="0" dirty="0">
                          <a:latin typeface="Times New Roman"/>
                          <a:ea typeface="Times New Roman"/>
                          <a:cs typeface="Times New Roman"/>
                        </a:rPr>
                        <a:t>matches any single character listed within the brackets. You can use a dash to specify a range of characters, for instance a-z.</a:t>
                      </a:r>
                      <a:endParaRPr lang="en-US" sz="28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extLst>
                  <a:ext uri="{0D108BD9-81ED-4DB2-BD59-A6C34878D82A}">
                    <a16:rowId xmlns:a16="http://schemas.microsoft.com/office/drawing/2014/main" val="10003"/>
                  </a:ext>
                </a:extLst>
              </a:tr>
              <a:tr h="1200374">
                <a:tc>
                  <a:txBody>
                    <a:bodyPr/>
                    <a:lstStyle/>
                    <a:p>
                      <a:pPr marL="0" marR="0">
                        <a:lnSpc>
                          <a:spcPct val="115000"/>
                        </a:lnSpc>
                        <a:spcBef>
                          <a:spcPts val="0"/>
                        </a:spcBef>
                        <a:spcAft>
                          <a:spcPts val="0"/>
                        </a:spcAft>
                      </a:pPr>
                      <a:r>
                        <a:rPr lang="en-US" sz="3600" b="0" dirty="0">
                          <a:latin typeface="Times New Roman"/>
                          <a:ea typeface="Times New Roman"/>
                          <a:cs typeface="Times New Roman"/>
                        </a:rPr>
                        <a:t>[^c]</a:t>
                      </a:r>
                      <a:endParaRPr lang="en-US" sz="32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a:txBody>
                    <a:bodyPr/>
                    <a:lstStyle/>
                    <a:p>
                      <a:pPr marL="0" marR="0">
                        <a:lnSpc>
                          <a:spcPct val="115000"/>
                        </a:lnSpc>
                        <a:spcBef>
                          <a:spcPts val="0"/>
                        </a:spcBef>
                        <a:spcAft>
                          <a:spcPts val="0"/>
                        </a:spcAft>
                      </a:pPr>
                      <a:r>
                        <a:rPr lang="en-US" sz="3200" b="0" dirty="0">
                          <a:latin typeface="Times New Roman"/>
                          <a:ea typeface="Times New Roman"/>
                          <a:cs typeface="Times New Roman"/>
                        </a:rPr>
                        <a:t>if the first character listed inside the brackets is '^', it matches any single character that is NOT in the brackets.</a:t>
                      </a:r>
                      <a:endParaRPr lang="en-US" sz="28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extLst>
                  <a:ext uri="{0D108BD9-81ED-4DB2-BD59-A6C34878D82A}">
                    <a16:rowId xmlns:a16="http://schemas.microsoft.com/office/drawing/2014/main" val="10004"/>
                  </a:ext>
                </a:extLst>
              </a:tr>
              <a:tr h="671979">
                <a:tc>
                  <a:txBody>
                    <a:bodyPr/>
                    <a:lstStyle/>
                    <a:p>
                      <a:pPr marL="0" marR="0">
                        <a:lnSpc>
                          <a:spcPct val="115000"/>
                        </a:lnSpc>
                        <a:spcBef>
                          <a:spcPts val="0"/>
                        </a:spcBef>
                        <a:spcAft>
                          <a:spcPts val="0"/>
                        </a:spcAft>
                      </a:pPr>
                      <a:r>
                        <a:rPr lang="en-US" sz="3600" b="0" dirty="0">
                          <a:latin typeface="Times New Roman"/>
                          <a:ea typeface="Times New Roman"/>
                          <a:cs typeface="Times New Roman"/>
                        </a:rPr>
                        <a:t>^</a:t>
                      </a:r>
                      <a:endParaRPr lang="en-US" sz="32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a:txBody>
                    <a:bodyPr/>
                    <a:lstStyle/>
                    <a:p>
                      <a:pPr marL="0" marR="0">
                        <a:lnSpc>
                          <a:spcPct val="115000"/>
                        </a:lnSpc>
                        <a:spcBef>
                          <a:spcPts val="0"/>
                        </a:spcBef>
                        <a:spcAft>
                          <a:spcPts val="0"/>
                        </a:spcAft>
                      </a:pPr>
                      <a:r>
                        <a:rPr lang="en-US" sz="3200" b="0" dirty="0">
                          <a:latin typeface="Times New Roman"/>
                          <a:ea typeface="Times New Roman"/>
                          <a:cs typeface="Times New Roman"/>
                        </a:rPr>
                        <a:t>matches the beginning of a line</a:t>
                      </a:r>
                      <a:endParaRPr lang="en-US" sz="28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extLst>
                  <a:ext uri="{0D108BD9-81ED-4DB2-BD59-A6C34878D82A}">
                    <a16:rowId xmlns:a16="http://schemas.microsoft.com/office/drawing/2014/main" val="10005"/>
                  </a:ext>
                </a:extLst>
              </a:tr>
              <a:tr h="671979">
                <a:tc>
                  <a:txBody>
                    <a:bodyPr/>
                    <a:lstStyle/>
                    <a:p>
                      <a:pPr marL="0" marR="0">
                        <a:lnSpc>
                          <a:spcPct val="115000"/>
                        </a:lnSpc>
                        <a:spcBef>
                          <a:spcPts val="0"/>
                        </a:spcBef>
                        <a:spcAft>
                          <a:spcPts val="0"/>
                        </a:spcAft>
                      </a:pPr>
                      <a:r>
                        <a:rPr lang="en-US" sz="3600" b="0" dirty="0">
                          <a:latin typeface="Times New Roman"/>
                          <a:ea typeface="Times New Roman"/>
                          <a:cs typeface="Times New Roman"/>
                        </a:rPr>
                        <a:t>$</a:t>
                      </a:r>
                      <a:endParaRPr lang="en-US" sz="32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tc>
                  <a:txBody>
                    <a:bodyPr/>
                    <a:lstStyle/>
                    <a:p>
                      <a:pPr marL="0" marR="0">
                        <a:lnSpc>
                          <a:spcPct val="115000"/>
                        </a:lnSpc>
                        <a:spcBef>
                          <a:spcPts val="0"/>
                        </a:spcBef>
                        <a:spcAft>
                          <a:spcPts val="0"/>
                        </a:spcAft>
                      </a:pPr>
                      <a:r>
                        <a:rPr lang="en-US" sz="3200" b="0" dirty="0">
                          <a:latin typeface="Times New Roman"/>
                          <a:ea typeface="Times New Roman"/>
                          <a:cs typeface="Times New Roman"/>
                        </a:rPr>
                        <a:t>matches the end of a line.</a:t>
                      </a:r>
                      <a:endParaRPr lang="en-US" sz="2800" b="0" dirty="0">
                        <a:latin typeface="Calibri"/>
                        <a:ea typeface="Calibri"/>
                        <a:cs typeface="Times New Roman"/>
                      </a:endParaRPr>
                    </a:p>
                  </a:txBody>
                  <a:tcPr marL="28575" marR="28575" marT="28575" marB="28575" anchor="ctr">
                    <a:lnL>
                      <a:noFill/>
                    </a:lnL>
                    <a:lnR>
                      <a:noFill/>
                    </a:lnR>
                    <a:lnT>
                      <a:noFill/>
                    </a:lnT>
                    <a:lnB>
                      <a:noFill/>
                    </a:lnB>
                    <a:solidFill>
                      <a:srgbClr val="FAF0E6"/>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5491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pPr lvl="0"/>
            <a:r>
              <a:rPr lang="en-US" b="1"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a:bodyPr>
          <a:lstStyle/>
          <a:p>
            <a:pPr marL="457200" lvl="1" indent="0">
              <a:buNone/>
            </a:pPr>
            <a:r>
              <a:rPr lang="en-US" dirty="0" err="1" smtClean="0"/>
              <a:t>grep</a:t>
            </a:r>
            <a:r>
              <a:rPr lang="en-US" dirty="0" smtClean="0"/>
              <a:t> "^</a:t>
            </a:r>
            <a:r>
              <a:rPr lang="en-US" dirty="0" err="1" smtClean="0"/>
              <a:t>abc</a:t>
            </a:r>
            <a:r>
              <a:rPr lang="en-US" dirty="0" smtClean="0"/>
              <a:t>" $HOME/??</a:t>
            </a:r>
            <a:br>
              <a:rPr lang="en-US" dirty="0" smtClean="0"/>
            </a:br>
            <a:r>
              <a:rPr lang="en-US" dirty="0" smtClean="0"/>
              <a:t/>
            </a:r>
            <a:br>
              <a:rPr lang="en-US" dirty="0" smtClean="0"/>
            </a:br>
            <a:r>
              <a:rPr lang="en-US" dirty="0" err="1" smtClean="0"/>
              <a:t>grep</a:t>
            </a:r>
            <a:r>
              <a:rPr lang="en-US" dirty="0" smtClean="0"/>
              <a:t> [Ss] </a:t>
            </a:r>
            <a:r>
              <a:rPr lang="en-US" dirty="0" err="1" smtClean="0"/>
              <a:t>dirtree</a:t>
            </a:r>
            <a:r>
              <a:rPr lang="en-US" dirty="0" smtClean="0"/>
              <a:t>/</a:t>
            </a:r>
            <a:r>
              <a:rPr lang="en-US" dirty="0" err="1" smtClean="0"/>
              <a:t>sdira</a:t>
            </a:r>
            <a:r>
              <a:rPr lang="en-US" dirty="0" smtClean="0"/>
              <a:t>/ssdir1/sbd1/file*</a:t>
            </a:r>
            <a:br>
              <a:rPr lang="en-US" dirty="0" smtClean="0"/>
            </a:br>
            <a:r>
              <a:rPr lang="en-US" dirty="0" smtClean="0"/>
              <a:t/>
            </a:r>
            <a:br>
              <a:rPr lang="en-US" dirty="0" smtClean="0"/>
            </a:br>
            <a:r>
              <a:rPr lang="en-US" dirty="0" err="1" smtClean="0"/>
              <a:t>ls</a:t>
            </a:r>
            <a:r>
              <a:rPr lang="en-US" dirty="0" smtClean="0"/>
              <a:t> -</a:t>
            </a:r>
            <a:r>
              <a:rPr lang="en-US" dirty="0" err="1" smtClean="0"/>
              <a:t>lrt</a:t>
            </a:r>
            <a:r>
              <a:rPr lang="en-US" dirty="0" smtClean="0"/>
              <a:t> | </a:t>
            </a:r>
            <a:r>
              <a:rPr lang="en-US" dirty="0" err="1" smtClean="0"/>
              <a:t>sed</a:t>
            </a:r>
            <a:r>
              <a:rPr lang="en-US" dirty="0" smtClean="0"/>
              <a:t> -e 's/.*[ ]//' # That's a space and a tab inside the brackets.</a:t>
            </a:r>
          </a:p>
          <a:p>
            <a:pPr marL="457200" lvl="1" indent="0">
              <a:buNone/>
            </a:pPr>
            <a:endParaRPr lang="en-US" i="1" dirty="0" smtClean="0"/>
          </a:p>
          <a:p>
            <a:pPr marL="457200" lvl="1" indent="0">
              <a:buNone/>
            </a:pPr>
            <a:r>
              <a:rPr lang="en-US" dirty="0" err="1" smtClean="0"/>
              <a:t>grep</a:t>
            </a:r>
            <a:r>
              <a:rPr lang="en-US" dirty="0" smtClean="0"/>
              <a:t> * file1</a:t>
            </a:r>
            <a:br>
              <a:rPr lang="en-US" dirty="0" smtClean="0"/>
            </a:br>
            <a:r>
              <a:rPr lang="en-US" dirty="0" smtClean="0"/>
              <a:t/>
            </a:r>
            <a:br>
              <a:rPr lang="en-US" dirty="0" smtClean="0"/>
            </a:br>
            <a:r>
              <a:rPr lang="en-US" dirty="0" err="1" smtClean="0"/>
              <a:t>grep</a:t>
            </a:r>
            <a:r>
              <a:rPr lang="en-US" dirty="0" smtClean="0"/>
              <a:t> '*' file1</a:t>
            </a:r>
            <a:br>
              <a:rPr lang="en-US" dirty="0" smtClean="0"/>
            </a:br>
            <a:r>
              <a:rPr lang="en-US" dirty="0" smtClean="0"/>
              <a:t/>
            </a:r>
            <a:br>
              <a:rPr lang="en-US" dirty="0" smtClean="0"/>
            </a:br>
            <a:r>
              <a:rPr lang="en-US" dirty="0" err="1" smtClean="0"/>
              <a:t>grep</a:t>
            </a:r>
            <a:r>
              <a:rPr lang="en-US" dirty="0" smtClean="0"/>
              <a:t> \* file1</a:t>
            </a:r>
            <a:br>
              <a:rPr lang="en-US" dirty="0" smtClean="0"/>
            </a:br>
            <a:endParaRPr lang="en-US" i="1" dirty="0"/>
          </a:p>
        </p:txBody>
      </p:sp>
    </p:spTree>
    <p:extLst>
      <p:ext uri="{BB962C8B-B14F-4D97-AF65-F5344CB8AC3E}">
        <p14:creationId xmlns:p14="http://schemas.microsoft.com/office/powerpoint/2010/main" val="3395491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a:bodyPr>
          <a:lstStyle/>
          <a:p>
            <a:pPr lvl="0"/>
            <a:r>
              <a:rPr lang="en-US" b="1" dirty="0" smtClean="0">
                <a:solidFill>
                  <a:srgbClr val="FF0000"/>
                </a:solidFill>
              </a:rPr>
              <a:t>paste</a:t>
            </a:r>
            <a:endParaRPr lang="en-US" dirty="0">
              <a:solidFill>
                <a:srgbClr val="FF0000"/>
              </a:solidFill>
            </a:endParaRPr>
          </a:p>
        </p:txBody>
      </p:sp>
      <p:sp>
        <p:nvSpPr>
          <p:cNvPr id="3" name="Content Placeholder 2"/>
          <p:cNvSpPr>
            <a:spLocks noGrp="1"/>
          </p:cNvSpPr>
          <p:nvPr>
            <p:ph idx="1"/>
          </p:nvPr>
        </p:nvSpPr>
        <p:spPr>
          <a:xfrm>
            <a:off x="838200" y="1028700"/>
            <a:ext cx="10515600" cy="5148263"/>
          </a:xfrm>
        </p:spPr>
        <p:txBody>
          <a:bodyPr>
            <a:normAutofit/>
          </a:bodyPr>
          <a:lstStyle/>
          <a:p>
            <a:pPr lvl="0"/>
            <a:r>
              <a:rPr lang="en-US" sz="3600" dirty="0" smtClean="0"/>
              <a:t>The paste command pastes two files together, side-by-side.</a:t>
            </a:r>
            <a:endParaRPr lang="en-US" dirty="0" smtClean="0"/>
          </a:p>
          <a:p>
            <a:pPr lvl="0"/>
            <a:r>
              <a:rPr lang="en-US" sz="3600" dirty="0" smtClean="0"/>
              <a:t>The delimiter used on each line between the files is a tab.</a:t>
            </a:r>
            <a:endParaRPr lang="en-US" dirty="0" smtClean="0"/>
          </a:p>
          <a:p>
            <a:pPr lvl="0"/>
            <a:r>
              <a:rPr lang="en-US" sz="3600" dirty="0" smtClean="0"/>
              <a:t>Use the </a:t>
            </a:r>
            <a:r>
              <a:rPr lang="en-US" sz="3600" b="1" dirty="0" smtClean="0"/>
              <a:t>-d</a:t>
            </a:r>
            <a:r>
              <a:rPr lang="en-US" sz="3600" dirty="0" smtClean="0"/>
              <a:t> flag to change the delimiter character.</a:t>
            </a:r>
            <a:endParaRPr lang="en-US" dirty="0" smtClean="0"/>
          </a:p>
          <a:p>
            <a:endParaRPr lang="en-US" sz="3600" dirty="0" smtClean="0"/>
          </a:p>
          <a:p>
            <a:r>
              <a:rPr lang="en-US" sz="3600" dirty="0" smtClean="0"/>
              <a:t>Examples:</a:t>
            </a:r>
            <a:endParaRPr lang="en-US" dirty="0" smtClean="0"/>
          </a:p>
          <a:p>
            <a:pPr lvl="1">
              <a:buNone/>
            </a:pPr>
            <a:r>
              <a:rPr lang="en-US" sz="3200" dirty="0" smtClean="0"/>
              <a:t>paste file1 file2 &gt; file3</a:t>
            </a:r>
            <a:endParaRPr lang="en-US" sz="4000" dirty="0" smtClean="0"/>
          </a:p>
          <a:p>
            <a:pPr lvl="1">
              <a:buNone/>
            </a:pPr>
            <a:r>
              <a:rPr lang="en-US" sz="3200" dirty="0" smtClean="0"/>
              <a:t>paste -d',' name.csv email.csv</a:t>
            </a:r>
            <a:endParaRPr lang="en-US" sz="4000" dirty="0" smtClean="0"/>
          </a:p>
          <a:p>
            <a:pPr marL="457200" lvl="1" indent="0">
              <a:buNone/>
            </a:pPr>
            <a:endParaRPr lang="en-US" sz="3200" i="1" dirty="0"/>
          </a:p>
        </p:txBody>
      </p:sp>
    </p:spTree>
    <p:extLst>
      <p:ext uri="{BB962C8B-B14F-4D97-AF65-F5344CB8AC3E}">
        <p14:creationId xmlns:p14="http://schemas.microsoft.com/office/powerpoint/2010/main" val="3395491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err="1" smtClean="0">
                <a:solidFill>
                  <a:srgbClr val="FF0000"/>
                </a:solidFill>
              </a:rPr>
              <a:t>grep</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pPr lvl="0"/>
            <a:r>
              <a:rPr lang="en-US" dirty="0" smtClean="0"/>
              <a:t>The </a:t>
            </a:r>
            <a:r>
              <a:rPr lang="en-US" b="1" dirty="0" err="1" smtClean="0"/>
              <a:t>grep</a:t>
            </a:r>
            <a:r>
              <a:rPr lang="en-US" dirty="0" smtClean="0"/>
              <a:t> command is used to search for strings inside of files.</a:t>
            </a:r>
          </a:p>
          <a:p>
            <a:pPr lvl="0"/>
            <a:r>
              <a:rPr lang="en-US" dirty="0" smtClean="0"/>
              <a:t>The string it searches for can also be a </a:t>
            </a:r>
            <a:r>
              <a:rPr lang="en-US" b="1" dirty="0" smtClean="0"/>
              <a:t>regular expression</a:t>
            </a:r>
            <a:r>
              <a:rPr lang="en-US" dirty="0" smtClean="0"/>
              <a:t>.</a:t>
            </a:r>
          </a:p>
          <a:p>
            <a:pPr lvl="0"/>
            <a:r>
              <a:rPr lang="en-US" dirty="0" smtClean="0"/>
              <a:t>Any line in the file that matches the search string will be printed.</a:t>
            </a:r>
          </a:p>
          <a:p>
            <a:pPr lvl="0"/>
            <a:r>
              <a:rPr lang="en-US" dirty="0" smtClean="0"/>
              <a:t>The basic syntax for calling </a:t>
            </a:r>
            <a:r>
              <a:rPr lang="en-US" dirty="0" err="1" smtClean="0"/>
              <a:t>grep</a:t>
            </a:r>
            <a:r>
              <a:rPr lang="en-US" dirty="0" smtClean="0"/>
              <a:t> is:</a:t>
            </a:r>
          </a:p>
          <a:p>
            <a:pPr lvl="2">
              <a:buNone/>
            </a:pPr>
            <a:r>
              <a:rPr lang="en-US" dirty="0" smtClean="0"/>
              <a:t> 	</a:t>
            </a:r>
            <a:r>
              <a:rPr lang="en-US" sz="2800" b="1" i="1" dirty="0" err="1" smtClean="0">
                <a:solidFill>
                  <a:srgbClr val="FF0000"/>
                </a:solidFill>
              </a:rPr>
              <a:t>grep</a:t>
            </a:r>
            <a:r>
              <a:rPr lang="en-US" sz="2800" b="1" i="1" dirty="0" smtClean="0">
                <a:solidFill>
                  <a:srgbClr val="FF0000"/>
                </a:solidFill>
              </a:rPr>
              <a:t> </a:t>
            </a:r>
            <a:r>
              <a:rPr lang="en-US" sz="2800" b="1" i="1" dirty="0" err="1" smtClean="0">
                <a:solidFill>
                  <a:srgbClr val="FF0000"/>
                </a:solidFill>
              </a:rPr>
              <a:t>regex</a:t>
            </a:r>
            <a:r>
              <a:rPr lang="en-US" sz="2800" b="1" i="1" dirty="0" smtClean="0">
                <a:solidFill>
                  <a:srgbClr val="FF0000"/>
                </a:solidFill>
              </a:rPr>
              <a:t> file</a:t>
            </a:r>
            <a:endParaRPr lang="en-US" b="1" i="1" dirty="0" smtClean="0">
              <a:solidFill>
                <a:srgbClr val="FF0000"/>
              </a:solidFill>
            </a:endParaRPr>
          </a:p>
          <a:p>
            <a:pPr lvl="0"/>
            <a:r>
              <a:rPr lang="en-US" dirty="0" smtClean="0"/>
              <a:t>It can take multiple files as input too; just add the filenames to the end. It will print each line of all the files that match.</a:t>
            </a:r>
          </a:p>
          <a:p>
            <a:pPr lvl="0"/>
            <a:r>
              <a:rPr lang="en-US" dirty="0" smtClean="0"/>
              <a:t>If you do not pass in a file name, it gets its input from standard input. This is useful for piping things to </a:t>
            </a:r>
            <a:r>
              <a:rPr lang="en-US" dirty="0" err="1" smtClean="0"/>
              <a:t>grep</a:t>
            </a:r>
            <a:r>
              <a:rPr lang="en-US" dirty="0" smtClean="0"/>
              <a: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err="1" smtClean="0">
                <a:solidFill>
                  <a:srgbClr val="FF0000"/>
                </a:solidFill>
              </a:rPr>
              <a:t>grep</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r>
              <a:rPr lang="en-US" dirty="0" smtClean="0"/>
              <a:t>Some useful options (there are more):</a:t>
            </a:r>
          </a:p>
          <a:p>
            <a:r>
              <a:rPr lang="en-US" dirty="0" smtClean="0"/>
              <a:t>    </a:t>
            </a:r>
            <a:r>
              <a:rPr lang="en-US" b="1" dirty="0" smtClean="0"/>
              <a:t>-</a:t>
            </a:r>
            <a:r>
              <a:rPr lang="en-US" b="1" dirty="0" err="1" smtClean="0"/>
              <a:t>i</a:t>
            </a:r>
            <a:r>
              <a:rPr lang="en-US" dirty="0" smtClean="0"/>
              <a:t>   ignore case</a:t>
            </a:r>
          </a:p>
          <a:p>
            <a:r>
              <a:rPr lang="en-US" dirty="0" smtClean="0"/>
              <a:t>    </a:t>
            </a:r>
            <a:r>
              <a:rPr lang="en-US" b="1" dirty="0" smtClean="0"/>
              <a:t>-l</a:t>
            </a:r>
            <a:r>
              <a:rPr lang="en-US" dirty="0" smtClean="0"/>
              <a:t>   just list the files that have lines that match</a:t>
            </a:r>
          </a:p>
          <a:p>
            <a:r>
              <a:rPr lang="en-US" dirty="0" smtClean="0"/>
              <a:t>    </a:t>
            </a:r>
            <a:r>
              <a:rPr lang="en-US" b="1" dirty="0" smtClean="0"/>
              <a:t>-v</a:t>
            </a:r>
            <a:r>
              <a:rPr lang="en-US" dirty="0" smtClean="0"/>
              <a:t>   prints the lines that do </a:t>
            </a:r>
            <a:r>
              <a:rPr lang="en-US" b="1" dirty="0" smtClean="0"/>
              <a:t>not</a:t>
            </a:r>
            <a:r>
              <a:rPr lang="en-US" dirty="0" smtClean="0"/>
              <a:t> match the search string</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err="1" smtClean="0">
                <a:solidFill>
                  <a:srgbClr val="FF0000"/>
                </a:solidFill>
              </a:rPr>
              <a:t>grep</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normAutofit fontScale="92500" lnSpcReduction="20000"/>
          </a:bodyPr>
          <a:lstStyle/>
          <a:p>
            <a:r>
              <a:rPr lang="en-US" b="1" u="sng" dirty="0" smtClean="0"/>
              <a:t>Here are some examples</a:t>
            </a:r>
          </a:p>
          <a:p>
            <a:pPr>
              <a:buNone/>
            </a:pPr>
            <a:r>
              <a:rPr lang="en-US" dirty="0" err="1" smtClean="0"/>
              <a:t>grep</a:t>
            </a:r>
            <a:r>
              <a:rPr lang="en-US" dirty="0" smtClean="0"/>
              <a:t> '^[ 	]*$' file1   # prints all the lines that are, or look blank</a:t>
            </a:r>
          </a:p>
          <a:p>
            <a:pPr>
              <a:buNone/>
            </a:pPr>
            <a:r>
              <a:rPr lang="en-US" dirty="0" smtClean="0"/>
              <a:t>           	             # (that's a space and a tab inside the square</a:t>
            </a:r>
          </a:p>
          <a:p>
            <a:pPr>
              <a:buNone/>
            </a:pPr>
            <a:r>
              <a:rPr lang="en-US" dirty="0" smtClean="0"/>
              <a:t>           	             # brackets).</a:t>
            </a:r>
          </a:p>
          <a:p>
            <a:pPr>
              <a:buNone/>
            </a:pPr>
            <a:r>
              <a:rPr lang="en-US" dirty="0" smtClean="0"/>
              <a:t> </a:t>
            </a:r>
          </a:p>
          <a:p>
            <a:pPr>
              <a:buNone/>
            </a:pPr>
            <a:r>
              <a:rPr lang="en-US" dirty="0" err="1" smtClean="0"/>
              <a:t>grep</a:t>
            </a:r>
            <a:r>
              <a:rPr lang="en-US" dirty="0" smtClean="0"/>
              <a:t> -</a:t>
            </a:r>
            <a:r>
              <a:rPr lang="en-US" dirty="0" err="1" smtClean="0"/>
              <a:t>i</a:t>
            </a:r>
            <a:r>
              <a:rPr lang="en-US" dirty="0" smtClean="0"/>
              <a:t> </a:t>
            </a:r>
            <a:r>
              <a:rPr lang="en-US" dirty="0" err="1" smtClean="0"/>
              <a:t>unix</a:t>
            </a:r>
            <a:r>
              <a:rPr lang="en-US" dirty="0" smtClean="0"/>
              <a:t> file1       # prints all the lines in file1 that have the </a:t>
            </a:r>
          </a:p>
          <a:p>
            <a:pPr>
              <a:buNone/>
            </a:pPr>
            <a:r>
              <a:rPr lang="en-US" dirty="0" smtClean="0"/>
              <a:t>                         # word </a:t>
            </a:r>
            <a:r>
              <a:rPr lang="en-US" dirty="0" err="1" smtClean="0"/>
              <a:t>unix</a:t>
            </a:r>
            <a:r>
              <a:rPr lang="en-US" dirty="0" smtClean="0"/>
              <a:t>, in any case word (i.e. </a:t>
            </a:r>
            <a:r>
              <a:rPr lang="en-US" dirty="0" err="1" smtClean="0"/>
              <a:t>unix</a:t>
            </a:r>
            <a:r>
              <a:rPr lang="en-US" dirty="0" smtClean="0"/>
              <a:t> or</a:t>
            </a:r>
          </a:p>
          <a:p>
            <a:pPr>
              <a:buNone/>
            </a:pPr>
            <a:r>
              <a:rPr lang="en-US" dirty="0" smtClean="0"/>
              <a:t>                         # UNIX or </a:t>
            </a:r>
            <a:r>
              <a:rPr lang="en-US" dirty="0" err="1" smtClean="0"/>
              <a:t>uNIx</a:t>
            </a:r>
            <a:r>
              <a:rPr lang="en-US" dirty="0" smtClean="0"/>
              <a:t>, ...).</a:t>
            </a:r>
          </a:p>
          <a:p>
            <a:pPr>
              <a:buNone/>
            </a:pPr>
            <a:r>
              <a:rPr lang="en-US" dirty="0" smtClean="0"/>
              <a:t> </a:t>
            </a:r>
          </a:p>
          <a:p>
            <a:pPr>
              <a:buNone/>
            </a:pPr>
            <a:r>
              <a:rPr lang="en-US" dirty="0" err="1" smtClean="0"/>
              <a:t>grep</a:t>
            </a:r>
            <a:r>
              <a:rPr lang="en-US" dirty="0" smtClean="0"/>
              <a:t> -l -v </a:t>
            </a:r>
            <a:r>
              <a:rPr lang="en-US" dirty="0" err="1" smtClean="0"/>
              <a:t>unix</a:t>
            </a:r>
            <a:r>
              <a:rPr lang="en-US" dirty="0" smtClean="0"/>
              <a:t> *        # prints the names of the files in the current</a:t>
            </a:r>
          </a:p>
          <a:p>
            <a:pPr>
              <a:buNone/>
            </a:pPr>
            <a:r>
              <a:rPr lang="en-US" dirty="0" smtClean="0"/>
              <a:t>                         # directory that do </a:t>
            </a:r>
            <a:r>
              <a:rPr lang="en-US" b="1" dirty="0" smtClean="0"/>
              <a:t>not</a:t>
            </a:r>
            <a:r>
              <a:rPr lang="en-US" dirty="0" smtClean="0"/>
              <a:t> have the word </a:t>
            </a:r>
          </a:p>
          <a:p>
            <a:pPr>
              <a:buNone/>
            </a:pPr>
            <a:r>
              <a:rPr lang="en-US" dirty="0" smtClean="0"/>
              <a:t>                         # </a:t>
            </a:r>
            <a:r>
              <a:rPr lang="en-US" dirty="0" err="1" smtClean="0"/>
              <a:t>unix</a:t>
            </a:r>
            <a:r>
              <a:rPr lang="en-US" dirty="0" smtClean="0"/>
              <a:t> in them.</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err="1" smtClean="0">
                <a:solidFill>
                  <a:srgbClr val="FF0000"/>
                </a:solidFill>
              </a:rPr>
              <a:t>sed</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pPr lvl="0"/>
            <a:r>
              <a:rPr lang="en-US" dirty="0" smtClean="0"/>
              <a:t>The </a:t>
            </a:r>
            <a:r>
              <a:rPr lang="en-US" b="1" dirty="0" err="1" smtClean="0"/>
              <a:t>sed</a:t>
            </a:r>
            <a:r>
              <a:rPr lang="en-US" dirty="0" smtClean="0"/>
              <a:t> command replaces strings. The result is shown to the screen.</a:t>
            </a:r>
          </a:p>
          <a:p>
            <a:pPr lvl="0"/>
            <a:r>
              <a:rPr lang="en-US" dirty="0" smtClean="0"/>
              <a:t>It uses vi commands for editing. </a:t>
            </a:r>
          </a:p>
          <a:p>
            <a:pPr lvl="0"/>
            <a:r>
              <a:rPr lang="en-US" dirty="0" smtClean="0"/>
              <a:t>The string used for a search can also be a </a:t>
            </a:r>
            <a:r>
              <a:rPr lang="en-US" b="1" dirty="0" smtClean="0"/>
              <a:t>regular expression</a:t>
            </a:r>
            <a:r>
              <a:rPr lang="en-US" dirty="0" smtClean="0"/>
              <a:t>.</a:t>
            </a:r>
          </a:p>
          <a:p>
            <a:r>
              <a:rPr lang="en-US" dirty="0" smtClean="0"/>
              <a:t>Any line of input that matches the search string that </a:t>
            </a:r>
            <a:r>
              <a:rPr lang="en-US" dirty="0" err="1" smtClean="0"/>
              <a:t>sed</a:t>
            </a:r>
            <a:r>
              <a:rPr lang="en-US" dirty="0" smtClean="0"/>
              <a:t> is checking for will be processed.</a:t>
            </a:r>
          </a:p>
          <a:p>
            <a:r>
              <a:rPr lang="en-US" dirty="0" smtClean="0"/>
              <a:t>The basic syntax for calling </a:t>
            </a:r>
            <a:r>
              <a:rPr lang="en-US" dirty="0" err="1" smtClean="0"/>
              <a:t>sed</a:t>
            </a:r>
            <a:r>
              <a:rPr lang="en-US" dirty="0" smtClean="0"/>
              <a:t> is:</a:t>
            </a:r>
          </a:p>
          <a:p>
            <a:pPr>
              <a:buNone/>
            </a:pPr>
            <a:r>
              <a:rPr lang="en-US" b="1" dirty="0" smtClean="0">
                <a:solidFill>
                  <a:srgbClr val="FF0000"/>
                </a:solidFill>
              </a:rPr>
              <a:t> </a:t>
            </a:r>
            <a:r>
              <a:rPr lang="en-US" b="1" dirty="0" err="1" smtClean="0">
                <a:solidFill>
                  <a:srgbClr val="FF0000"/>
                </a:solidFill>
              </a:rPr>
              <a:t>sed</a:t>
            </a:r>
            <a:r>
              <a:rPr lang="en-US" b="1" dirty="0" smtClean="0">
                <a:solidFill>
                  <a:srgbClr val="FF0000"/>
                </a:solidFill>
              </a:rPr>
              <a:t> -</a:t>
            </a:r>
            <a:r>
              <a:rPr lang="en-US" b="1" dirty="0" err="1" smtClean="0">
                <a:solidFill>
                  <a:srgbClr val="FF0000"/>
                </a:solidFill>
              </a:rPr>
              <a:t>e'</a:t>
            </a:r>
            <a:r>
              <a:rPr lang="en-US" b="1" i="1" dirty="0" err="1" smtClean="0">
                <a:solidFill>
                  <a:srgbClr val="FF0000"/>
                </a:solidFill>
              </a:rPr>
              <a:t>editing</a:t>
            </a:r>
            <a:r>
              <a:rPr lang="en-US" b="1" i="1" dirty="0" smtClean="0">
                <a:solidFill>
                  <a:srgbClr val="FF0000"/>
                </a:solidFill>
              </a:rPr>
              <a:t> instruction</a:t>
            </a:r>
            <a:r>
              <a:rPr lang="en-US" b="1" dirty="0" smtClean="0">
                <a:solidFill>
                  <a:srgbClr val="FF0000"/>
                </a:solidFill>
              </a:rPr>
              <a:t>' file</a:t>
            </a:r>
          </a:p>
          <a:p>
            <a:r>
              <a:rPr lang="en-US" dirty="0" smtClean="0"/>
              <a:t>If you do not pass in a file name, it gets its input from standard input.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Autofit/>
          </a:bodyPr>
          <a:lstStyle/>
          <a:p>
            <a:r>
              <a:rPr lang="en-US" sz="5400" b="1" dirty="0" smtClean="0">
                <a:solidFill>
                  <a:srgbClr val="FF0000"/>
                </a:solidFill>
              </a:rPr>
              <a:t>Philosophy</a:t>
            </a:r>
            <a:endParaRPr lang="en-US" sz="5400" dirty="0">
              <a:solidFill>
                <a:srgbClr val="FF0000"/>
              </a:solidFill>
            </a:endParaRPr>
          </a:p>
        </p:txBody>
      </p:sp>
      <p:sp>
        <p:nvSpPr>
          <p:cNvPr id="3" name="Content Placeholder 2"/>
          <p:cNvSpPr>
            <a:spLocks noGrp="1"/>
          </p:cNvSpPr>
          <p:nvPr>
            <p:ph idx="1"/>
          </p:nvPr>
        </p:nvSpPr>
        <p:spPr>
          <a:xfrm>
            <a:off x="838200" y="1143000"/>
            <a:ext cx="10515600" cy="5465618"/>
          </a:xfrm>
        </p:spPr>
        <p:txBody>
          <a:bodyPr>
            <a:normAutofit fontScale="92500" lnSpcReduction="10000"/>
          </a:bodyPr>
          <a:lstStyle/>
          <a:p>
            <a:pPr lvl="0"/>
            <a:r>
              <a:rPr lang="en-US" dirty="0"/>
              <a:t>The basic philosophy of LINUX is to have small pieces (commands), each of which do 1 thing.</a:t>
            </a:r>
          </a:p>
          <a:p>
            <a:pPr lvl="0"/>
            <a:r>
              <a:rPr lang="en-US" dirty="0"/>
              <a:t>If you want to do more complicated tasks, you will put commands together. You will do this by having the output of one command become the input to another command (called using pipes) and often will write LINUX programs (called shell scripts) to automate tasks.</a:t>
            </a:r>
          </a:p>
          <a:p>
            <a:pPr lvl="0"/>
            <a:r>
              <a:rPr lang="en-US" dirty="0"/>
              <a:t>This means that good LINUX users will become programmers who will write shell scripts at the drop of a hat (more on this later!).</a:t>
            </a:r>
          </a:p>
          <a:p>
            <a:pPr lvl="0"/>
            <a:r>
              <a:rPr lang="en-US" dirty="0"/>
              <a:t>On the negative side, this philosophy makes LINUX difficult for beginners to learn. It is not "point and click" because it is meant for programmers and you will have to learn many commands to even get started</a:t>
            </a:r>
            <a:r>
              <a:rPr lang="en-US" dirty="0" smtClean="0"/>
              <a:t>.</a:t>
            </a:r>
          </a:p>
          <a:p>
            <a:r>
              <a:rPr lang="en-US" dirty="0"/>
              <a:t>On the plus side, this means that once you learn some basic LINUX commands and how to get around a LINUX machine, you can do just about anything.</a:t>
            </a:r>
          </a:p>
          <a:p>
            <a:pPr lvl="0"/>
            <a:endParaRPr lang="en-US" dirty="0"/>
          </a:p>
        </p:txBody>
      </p:sp>
    </p:spTree>
    <p:extLst>
      <p:ext uri="{BB962C8B-B14F-4D97-AF65-F5344CB8AC3E}">
        <p14:creationId xmlns:p14="http://schemas.microsoft.com/office/powerpoint/2010/main" val="1807625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vi</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r>
              <a:rPr lang="en-US" dirty="0" smtClean="0"/>
              <a:t>vi is short for visual editor. It lets you see what you are editing</a:t>
            </a:r>
          </a:p>
          <a:p>
            <a:r>
              <a:rPr lang="en-US" dirty="0" smtClean="0"/>
              <a:t>vi is used to edit text files, including programs.</a:t>
            </a:r>
          </a:p>
          <a:p>
            <a:r>
              <a:rPr lang="en-US" dirty="0" smtClean="0"/>
              <a:t>Like everything else in LINUX, vi is a command. It takes the file to edit as its argument.</a:t>
            </a:r>
          </a:p>
          <a:p>
            <a:pPr lvl="1"/>
            <a:r>
              <a:rPr lang="en-US" dirty="0" smtClean="0"/>
              <a:t>If the file exists, you will be in vi editing a copy of the file.</a:t>
            </a:r>
          </a:p>
          <a:p>
            <a:pPr lvl="1"/>
            <a:r>
              <a:rPr lang="en-US" dirty="0" smtClean="0"/>
              <a:t>If the file does not exists, it will be created when you save.</a:t>
            </a:r>
          </a:p>
          <a:p>
            <a:r>
              <a:rPr lang="en-US" dirty="0" smtClean="0"/>
              <a:t>In either case, no changes are made until you save them.</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Vi commands</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r>
              <a:rPr lang="en-US" dirty="0" smtClean="0"/>
              <a:t>There are 3 kinds of commands in vi:</a:t>
            </a:r>
          </a:p>
          <a:p>
            <a:r>
              <a:rPr lang="en-US" b="1" dirty="0" smtClean="0">
                <a:solidFill>
                  <a:srgbClr val="00B050"/>
                </a:solidFill>
              </a:rPr>
              <a:t>Navigation commands</a:t>
            </a:r>
            <a:r>
              <a:rPr lang="en-US" dirty="0" smtClean="0"/>
              <a:t>: move you around in the file by moving your cursor. Example: e for end, which will move your cursor to the end of the current word</a:t>
            </a:r>
          </a:p>
          <a:p>
            <a:r>
              <a:rPr lang="en-US" b="1" dirty="0" smtClean="0">
                <a:solidFill>
                  <a:srgbClr val="00B050"/>
                </a:solidFill>
              </a:rPr>
              <a:t>Editing commands</a:t>
            </a:r>
            <a:r>
              <a:rPr lang="en-US" dirty="0" smtClean="0"/>
              <a:t>: make changes. But the file is not really changed until you save it.</a:t>
            </a:r>
          </a:p>
          <a:p>
            <a:r>
              <a:rPr lang="en-US" b="1" dirty="0" smtClean="0">
                <a:solidFill>
                  <a:srgbClr val="00B050"/>
                </a:solidFill>
              </a:rPr>
              <a:t>ex commands</a:t>
            </a:r>
            <a:r>
              <a:rPr lang="en-US" dirty="0" smtClean="0"/>
              <a:t>: from an older editor that were incorporated into vi.</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Explanation of vi commands</a:t>
            </a:r>
            <a:endParaRPr lang="en-US" b="1"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r>
              <a:rPr lang="en-US" dirty="0" smtClean="0"/>
              <a:t>vi commands are abbreviations. If you use the correct words, remembering the commands will be much easier. </a:t>
            </a:r>
          </a:p>
          <a:p>
            <a:r>
              <a:rPr lang="en-US" dirty="0" smtClean="0"/>
              <a:t>Also, you can put commands together. </a:t>
            </a:r>
          </a:p>
          <a:p>
            <a:r>
              <a:rPr lang="en-US" dirty="0" smtClean="0"/>
              <a:t>When in doubt, give it a try and see! You can undo it if it is not what you want. </a:t>
            </a:r>
          </a:p>
          <a:p>
            <a:r>
              <a:rPr lang="en-US" dirty="0" smtClean="0"/>
              <a:t>As an example, </a:t>
            </a:r>
            <a:r>
              <a:rPr lang="en-US" b="1" dirty="0" smtClean="0"/>
              <a:t>w</a:t>
            </a:r>
            <a:r>
              <a:rPr lang="en-US" dirty="0" smtClean="0"/>
              <a:t> stands for </a:t>
            </a:r>
            <a:r>
              <a:rPr lang="en-US" b="1" dirty="0" smtClean="0"/>
              <a:t>word</a:t>
            </a:r>
            <a:r>
              <a:rPr lang="en-US" dirty="0" smtClean="0"/>
              <a:t> and will move the cursor to the next word. The command </a:t>
            </a:r>
            <a:r>
              <a:rPr lang="en-US" b="1" dirty="0" smtClean="0"/>
              <a:t>d</a:t>
            </a:r>
            <a:r>
              <a:rPr lang="en-US" dirty="0" smtClean="0"/>
              <a:t> stands for </a:t>
            </a:r>
            <a:r>
              <a:rPr lang="en-US" b="1" dirty="0" smtClean="0"/>
              <a:t>delete</a:t>
            </a:r>
            <a:r>
              <a:rPr lang="en-US" dirty="0" smtClean="0"/>
              <a:t> and is used to delete things. What do you think the command </a:t>
            </a:r>
            <a:r>
              <a:rPr lang="en-US" b="1" dirty="0" err="1" smtClean="0"/>
              <a:t>dw</a:t>
            </a:r>
            <a:r>
              <a:rPr lang="en-US" dirty="0" smtClean="0"/>
              <a:t> does?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Navigation Commands</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r>
              <a:rPr lang="en-US" dirty="0" smtClean="0"/>
              <a:t>When vi was first written, arrow keys were not readily available, so letters were used to move the cursor. </a:t>
            </a:r>
          </a:p>
          <a:p>
            <a:endParaRPr lang="en-US" dirty="0" smtClean="0"/>
          </a:p>
          <a:p>
            <a:endParaRPr lang="en-US" dirty="0" smtClean="0"/>
          </a:p>
          <a:p>
            <a:pPr lvl="0"/>
            <a:r>
              <a:rPr lang="en-US" dirty="0" smtClean="0"/>
              <a:t>Notice that on a keyboard, the letters are shown as capitals. The commands are lower case. It is very important to remember that vi is case sensitive. For instance, an example above lists </a:t>
            </a:r>
            <a:r>
              <a:rPr lang="en-US" b="1" dirty="0" smtClean="0"/>
              <a:t>J</a:t>
            </a:r>
            <a:r>
              <a:rPr lang="en-US" dirty="0" smtClean="0"/>
              <a:t> for join. This is a different command than </a:t>
            </a:r>
            <a:r>
              <a:rPr lang="en-US" b="1" dirty="0" smtClean="0"/>
              <a:t>j</a:t>
            </a:r>
            <a:r>
              <a:rPr lang="en-US" dirty="0" smtClean="0"/>
              <a:t>, which moves the cursor down a line.</a:t>
            </a:r>
          </a:p>
          <a:p>
            <a:pPr lvl="0"/>
            <a:r>
              <a:rPr lang="en-US" dirty="0" smtClean="0"/>
              <a:t>You can also use the </a:t>
            </a:r>
            <a:r>
              <a:rPr lang="en-US" b="1" dirty="0" smtClean="0"/>
              <a:t>enter</a:t>
            </a:r>
            <a:r>
              <a:rPr lang="en-US" dirty="0" smtClean="0"/>
              <a:t> key to move down, the </a:t>
            </a:r>
            <a:r>
              <a:rPr lang="en-US" b="1" dirty="0" smtClean="0"/>
              <a:t>space bar</a:t>
            </a:r>
            <a:r>
              <a:rPr lang="en-US" dirty="0" smtClean="0"/>
              <a:t> to move right, the </a:t>
            </a:r>
            <a:r>
              <a:rPr lang="en-US" b="1" dirty="0" smtClean="0"/>
              <a:t>back-space</a:t>
            </a:r>
            <a:r>
              <a:rPr lang="en-US" dirty="0" smtClean="0"/>
              <a:t> to move left, and </a:t>
            </a:r>
            <a:r>
              <a:rPr lang="en-US" b="1" dirty="0" smtClean="0"/>
              <a:t>-</a:t>
            </a:r>
            <a:r>
              <a:rPr lang="en-US" dirty="0" smtClean="0"/>
              <a:t> to move up.</a:t>
            </a:r>
          </a:p>
          <a:p>
            <a:endParaRPr lang="en-US" dirty="0"/>
          </a:p>
        </p:txBody>
      </p:sp>
      <p:pic>
        <p:nvPicPr>
          <p:cNvPr id="5" name="Picture 2"/>
          <p:cNvPicPr>
            <a:picLocks noChangeAspect="1" noChangeArrowheads="1"/>
          </p:cNvPicPr>
          <p:nvPr/>
        </p:nvPicPr>
        <p:blipFill>
          <a:blip r:embed="rId2"/>
          <a:srcRect/>
          <a:stretch>
            <a:fillRect/>
          </a:stretch>
        </p:blipFill>
        <p:spPr bwMode="auto">
          <a:xfrm>
            <a:off x="2182986" y="1998617"/>
            <a:ext cx="4804162" cy="80989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Navigation Commands</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pPr lvl="0"/>
            <a:r>
              <a:rPr lang="en-US" dirty="0" smtClean="0"/>
              <a:t>vi also gives you many different ways of scrolling through the text, using control letters. Control letters are traditionally shown in all caps, but do not use the shift key - the letters should be typed in lower-case. </a:t>
            </a:r>
            <a:r>
              <a:rPr lang="en-US" b="1" dirty="0" smtClean="0"/>
              <a:t>CTRL-B</a:t>
            </a:r>
            <a:r>
              <a:rPr lang="en-US" dirty="0" smtClean="0"/>
              <a:t> means to hold the </a:t>
            </a:r>
            <a:r>
              <a:rPr lang="en-US" b="1" dirty="0" smtClean="0"/>
              <a:t>Ctrl key</a:t>
            </a:r>
            <a:r>
              <a:rPr lang="en-US" dirty="0" smtClean="0"/>
              <a:t> and the letter </a:t>
            </a:r>
            <a:r>
              <a:rPr lang="en-US" b="1" dirty="0" smtClean="0"/>
              <a:t>b</a:t>
            </a:r>
            <a:r>
              <a:rPr lang="en-US" dirty="0" smtClean="0"/>
              <a:t> at the same time.</a:t>
            </a:r>
          </a:p>
          <a:p>
            <a:r>
              <a:rPr lang="en-US" dirty="0" smtClean="0"/>
              <a:t>You can press </a:t>
            </a:r>
            <a:r>
              <a:rPr lang="en-US" b="1" dirty="0" smtClean="0"/>
              <a:t>CTRL-B</a:t>
            </a:r>
            <a:r>
              <a:rPr lang="en-US" dirty="0" smtClean="0"/>
              <a:t> to scroll back half a page, press </a:t>
            </a:r>
            <a:r>
              <a:rPr lang="en-US" b="1" dirty="0" smtClean="0"/>
              <a:t>CTRL-U</a:t>
            </a:r>
            <a:r>
              <a:rPr lang="en-US" dirty="0" smtClean="0"/>
              <a:t> to scroll up a page, press </a:t>
            </a:r>
            <a:r>
              <a:rPr lang="en-US" b="1" dirty="0" smtClean="0"/>
              <a:t>CTRL-D</a:t>
            </a:r>
            <a:r>
              <a:rPr lang="en-US" dirty="0" smtClean="0"/>
              <a:t> to scroll down half a page, and press </a:t>
            </a:r>
            <a:r>
              <a:rPr lang="en-US" b="1" dirty="0" smtClean="0"/>
              <a:t>CTRL-F</a:t>
            </a:r>
            <a:r>
              <a:rPr lang="en-US" dirty="0" smtClean="0"/>
              <a:t> to scroll forward a page. </a:t>
            </a:r>
            <a:r>
              <a:rPr lang="en-US" b="1" dirty="0" smtClean="0"/>
              <a:t>CTRL-E</a:t>
            </a:r>
            <a:r>
              <a:rPr lang="en-US" dirty="0" smtClean="0"/>
              <a:t> will scroll down a single line.</a:t>
            </a:r>
          </a:p>
          <a:p>
            <a:r>
              <a:rPr lang="en-US" dirty="0" smtClean="0"/>
              <a:t>Note that the scrolling commands are not meant to move the cursor. vi will keep the cursor on the current visible test, but it may not be where you might expect it. Scrolling is meant to affect the text that you can see within your vi window.</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Editing Commands</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r>
              <a:rPr lang="en-US" dirty="0" smtClean="0"/>
              <a:t>Editing commands are typically 1-letter, but there are many combinations that are commonly used too.</a:t>
            </a:r>
          </a:p>
          <a:p>
            <a:pPr lvl="0"/>
            <a:r>
              <a:rPr lang="en-US" dirty="0" smtClean="0"/>
              <a:t>You can also combine commands with numbers and execute the command multiple times. For instance, </a:t>
            </a:r>
            <a:r>
              <a:rPr lang="en-US" b="1" dirty="0" err="1" smtClean="0"/>
              <a:t>dd</a:t>
            </a:r>
            <a:r>
              <a:rPr lang="en-US" dirty="0" smtClean="0"/>
              <a:t> will delete the current line. What do you think </a:t>
            </a:r>
            <a:r>
              <a:rPr lang="en-US" b="1" dirty="0" smtClean="0"/>
              <a:t>5dd</a:t>
            </a:r>
            <a:r>
              <a:rPr lang="en-US" dirty="0" smtClean="0"/>
              <a:t> will do?</a:t>
            </a:r>
          </a:p>
          <a:p>
            <a:pPr lvl="0"/>
            <a:r>
              <a:rPr lang="en-US" dirty="0" smtClean="0"/>
              <a:t>When you erase anything, it also goes into the current buffer. You can use the put commands (</a:t>
            </a:r>
            <a:r>
              <a:rPr lang="en-US" b="1" dirty="0" smtClean="0"/>
              <a:t>p</a:t>
            </a:r>
            <a:r>
              <a:rPr lang="en-US" dirty="0" smtClean="0"/>
              <a:t> and </a:t>
            </a:r>
            <a:r>
              <a:rPr lang="en-US" b="1" dirty="0" smtClean="0"/>
              <a:t>P</a:t>
            </a:r>
            <a:r>
              <a:rPr lang="en-US" dirty="0" smtClean="0"/>
              <a:t>) to re-insert the text.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ex Commands</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lstStyle/>
          <a:p>
            <a:pPr lvl="0"/>
            <a:r>
              <a:rPr lang="en-US" dirty="0" smtClean="0"/>
              <a:t>ex commands start with : and your cursor will automatically drop to the bottom.</a:t>
            </a:r>
          </a:p>
          <a:p>
            <a:pPr lvl="0"/>
            <a:r>
              <a:rPr lang="en-US" dirty="0" smtClean="0"/>
              <a:t>After you type the command, press </a:t>
            </a:r>
            <a:r>
              <a:rPr lang="en-US" b="1" dirty="0" smtClean="0"/>
              <a:t>Enter</a:t>
            </a:r>
            <a:r>
              <a:rPr lang="en-US" dirty="0" smtClean="0"/>
              <a:t> to execute it.</a:t>
            </a:r>
          </a:p>
          <a:p>
            <a:r>
              <a:rPr lang="en-US" dirty="0" smtClean="0"/>
              <a:t>Example of ex command:</a:t>
            </a:r>
          </a:p>
          <a:p>
            <a:r>
              <a:rPr lang="en-US" b="1" dirty="0" smtClean="0"/>
              <a:t>:g/old/s//new/g      =&gt; </a:t>
            </a:r>
            <a:r>
              <a:rPr lang="en-US" dirty="0" smtClean="0"/>
              <a:t>globally change </a:t>
            </a:r>
            <a:r>
              <a:rPr lang="en-US" i="1" dirty="0" smtClean="0"/>
              <a:t>old</a:t>
            </a:r>
            <a:r>
              <a:rPr lang="en-US" dirty="0" smtClean="0"/>
              <a:t> to </a:t>
            </a:r>
            <a:r>
              <a:rPr lang="en-US" i="1" dirty="0" smtClean="0"/>
              <a:t>new</a:t>
            </a:r>
            <a:r>
              <a:rPr lang="en-US" dirty="0" smtClean="0"/>
              <a:t>. </a:t>
            </a:r>
          </a:p>
          <a:p>
            <a:r>
              <a:rPr lang="en-US" dirty="0" smtClean="0"/>
              <a:t>So, g stands for "global". The first part, specifies what lines to change:</a:t>
            </a:r>
          </a:p>
          <a:p>
            <a:r>
              <a:rPr lang="en-US" dirty="0" smtClean="0"/>
              <a:t>and means to globally search for the specified string, in this case </a:t>
            </a:r>
            <a:r>
              <a:rPr lang="en-US" i="1" dirty="0" smtClean="0"/>
              <a:t>old</a:t>
            </a:r>
            <a:r>
              <a:rPr lang="en-US" dirty="0" smtClean="0"/>
              <a:t>. The string could also be a </a:t>
            </a:r>
            <a:r>
              <a:rPr lang="en-US" b="1" dirty="0" smtClean="0"/>
              <a:t>regular expression</a:t>
            </a:r>
            <a:r>
              <a:rPr lang="en-US" dirty="0" smtClean="0"/>
              <a:t>, which lets you match all strings that follow a specific pattern.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ex Commands</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rmAutofit fontScale="92500" lnSpcReduction="20000"/>
          </a:bodyPr>
          <a:lstStyle/>
          <a:p>
            <a:r>
              <a:rPr lang="en-US" dirty="0" smtClean="0"/>
              <a:t>The next part specifies what to do on each line where the regular expression was found. In this example, we're doing a substitute.</a:t>
            </a:r>
          </a:p>
          <a:p>
            <a:r>
              <a:rPr lang="en-US" dirty="0" smtClean="0"/>
              <a:t>:g/</a:t>
            </a:r>
            <a:r>
              <a:rPr lang="en-US" dirty="0" err="1" smtClean="0"/>
              <a:t>regex</a:t>
            </a:r>
            <a:r>
              <a:rPr lang="en-US" dirty="0" smtClean="0"/>
              <a:t>/</a:t>
            </a:r>
            <a:r>
              <a:rPr lang="en-US" b="1" dirty="0" smtClean="0"/>
              <a:t>s//new/</a:t>
            </a:r>
            <a:r>
              <a:rPr lang="en-US" dirty="0" smtClean="0"/>
              <a:t>g</a:t>
            </a:r>
          </a:p>
          <a:p>
            <a:r>
              <a:rPr lang="en-US" dirty="0" smtClean="0"/>
              <a:t>The standard way to use s is</a:t>
            </a:r>
          </a:p>
          <a:p>
            <a:r>
              <a:rPr lang="en-US" dirty="0" smtClean="0"/>
              <a:t>:s/old/new/</a:t>
            </a:r>
          </a:p>
          <a:p>
            <a:r>
              <a:rPr lang="en-US" dirty="0" smtClean="0"/>
              <a:t>Notice that in our global change, </a:t>
            </a:r>
            <a:r>
              <a:rPr lang="en-US" b="1" dirty="0" smtClean="0"/>
              <a:t>the string to change (old) is empty. This indicates that we want to change whatever string was matched in the :g/old/ part.</a:t>
            </a:r>
          </a:p>
          <a:p>
            <a:r>
              <a:rPr lang="en-US" dirty="0" smtClean="0"/>
              <a:t>At the end, the last g means to make the change globally across the entire line. Without it, only the first occurrence of old on each line would be changed.</a:t>
            </a:r>
          </a:p>
          <a:p>
            <a:pPr lvl="0"/>
            <a:r>
              <a:rPr lang="en-US" dirty="0" smtClean="0"/>
              <a:t>We could also globally change </a:t>
            </a:r>
            <a:r>
              <a:rPr lang="en-US" b="1" dirty="0" smtClean="0"/>
              <a:t>dog</a:t>
            </a:r>
            <a:r>
              <a:rPr lang="en-US" dirty="0" smtClean="0"/>
              <a:t> to </a:t>
            </a:r>
            <a:r>
              <a:rPr lang="en-US" b="1" dirty="0" smtClean="0"/>
              <a:t>cat</a:t>
            </a:r>
            <a:r>
              <a:rPr lang="en-US" dirty="0" smtClean="0"/>
              <a:t> on each line that has old with this command:</a:t>
            </a:r>
          </a:p>
          <a:p>
            <a:r>
              <a:rPr lang="en-US" b="1" dirty="0" smtClean="0"/>
              <a:t>:g/old/s/dog/cat/g</a:t>
            </a: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ex Commands</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rmAutofit fontScale="92500" lnSpcReduction="20000"/>
          </a:bodyPr>
          <a:lstStyle/>
          <a:p>
            <a:pPr lvl="0"/>
            <a:r>
              <a:rPr lang="en-US" dirty="0" smtClean="0"/>
              <a:t>We could also specify the lines to change, rather than using a global search. This will change </a:t>
            </a:r>
            <a:r>
              <a:rPr lang="en-US" b="1" dirty="0" smtClean="0"/>
              <a:t>dog</a:t>
            </a:r>
            <a:r>
              <a:rPr lang="en-US" dirty="0" smtClean="0"/>
              <a:t> to </a:t>
            </a:r>
            <a:r>
              <a:rPr lang="en-US" b="1" dirty="0" smtClean="0"/>
              <a:t>cat</a:t>
            </a:r>
            <a:r>
              <a:rPr lang="en-US" dirty="0" smtClean="0"/>
              <a:t> on each line starting from line 7 and including line 18 (notice we still make the change globally across the line because of the last g):</a:t>
            </a:r>
          </a:p>
          <a:p>
            <a:r>
              <a:rPr lang="en-US" b="1" dirty="0" smtClean="0"/>
              <a:t>:7,18 /s/dog/cat/g</a:t>
            </a:r>
            <a:endParaRPr lang="en-US" dirty="0" smtClean="0"/>
          </a:p>
          <a:p>
            <a:r>
              <a:rPr lang="en-US" dirty="0" smtClean="0"/>
              <a:t>When specifying an address, </a:t>
            </a:r>
            <a:r>
              <a:rPr lang="en-US" b="1" dirty="0" smtClean="0"/>
              <a:t>.</a:t>
            </a:r>
            <a:r>
              <a:rPr lang="en-US" dirty="0" smtClean="0"/>
              <a:t> (dot) means the current line. You can also offset the current line with plus. A </a:t>
            </a:r>
            <a:r>
              <a:rPr lang="en-US" b="1" dirty="0" smtClean="0"/>
              <a:t>$</a:t>
            </a:r>
            <a:r>
              <a:rPr lang="en-US" dirty="0" smtClean="0"/>
              <a:t> means the last line.</a:t>
            </a:r>
          </a:p>
          <a:p>
            <a:r>
              <a:rPr lang="en-US" dirty="0" smtClean="0"/>
              <a:t>So this:</a:t>
            </a:r>
          </a:p>
          <a:p>
            <a:r>
              <a:rPr lang="en-US" b="1" dirty="0" smtClean="0"/>
              <a:t>:.,. + 3 /s/dog/cat/g</a:t>
            </a:r>
            <a:endParaRPr lang="en-US" dirty="0" smtClean="0"/>
          </a:p>
          <a:p>
            <a:r>
              <a:rPr lang="en-US" dirty="0" smtClean="0"/>
              <a:t>means to make the substitution from the current line to the current line + 3.</a:t>
            </a:r>
          </a:p>
          <a:p>
            <a:r>
              <a:rPr lang="en-US" dirty="0" smtClean="0"/>
              <a:t>This:</a:t>
            </a:r>
          </a:p>
          <a:p>
            <a:r>
              <a:rPr lang="en-US" b="1" dirty="0" smtClean="0"/>
              <a:t>:.,$ /s/dog/cat/g</a:t>
            </a:r>
            <a:endParaRPr lang="en-US" dirty="0" smtClean="0"/>
          </a:p>
          <a:p>
            <a:r>
              <a:rPr lang="en-US" dirty="0" smtClean="0"/>
              <a:t>means to make the substitution from the current line to last line of the file.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8800" b="1" dirty="0" smtClean="0"/>
              <a:t>Shell Scripts</a:t>
            </a:r>
            <a:endParaRPr lang="en-US" sz="8800"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8"/>
            <a:ext cx="10515600" cy="777875"/>
          </a:xfrm>
        </p:spPr>
        <p:txBody>
          <a:bodyPr>
            <a:noAutofit/>
          </a:bodyPr>
          <a:lstStyle/>
          <a:p>
            <a:r>
              <a:rPr lang="en-US" sz="5400" b="1" dirty="0" smtClean="0">
                <a:solidFill>
                  <a:srgbClr val="FF0000"/>
                </a:solidFill>
              </a:rPr>
              <a:t>Shell overview</a:t>
            </a:r>
            <a:endParaRPr lang="en-US" sz="5400" dirty="0">
              <a:solidFill>
                <a:srgbClr val="FF0000"/>
              </a:solidFill>
            </a:endParaRPr>
          </a:p>
        </p:txBody>
      </p:sp>
      <p:sp>
        <p:nvSpPr>
          <p:cNvPr id="3" name="Content Placeholder 2"/>
          <p:cNvSpPr>
            <a:spLocks noGrp="1"/>
          </p:cNvSpPr>
          <p:nvPr>
            <p:ph idx="1"/>
          </p:nvPr>
        </p:nvSpPr>
        <p:spPr>
          <a:xfrm>
            <a:off x="838200" y="1143000"/>
            <a:ext cx="10515600" cy="5465618"/>
          </a:xfrm>
        </p:spPr>
        <p:txBody>
          <a:bodyPr/>
          <a:lstStyle/>
          <a:p>
            <a:r>
              <a:rPr lang="en-US" b="1" dirty="0"/>
              <a:t>The Shell </a:t>
            </a:r>
            <a:r>
              <a:rPr lang="en-US" dirty="0"/>
              <a:t>is the command-line interpreter. It is the basic way that you, the user, communicate with the LINUX operating system. You will run commands and the shell will execute them. </a:t>
            </a:r>
            <a:endParaRPr lang="en-US" dirty="0" smtClean="0"/>
          </a:p>
          <a:p>
            <a:r>
              <a:rPr lang="en-US" dirty="0"/>
              <a:t>There are a number of different shells in UNIX. </a:t>
            </a:r>
            <a:endParaRPr lang="en-US" dirty="0" smtClean="0"/>
          </a:p>
          <a:p>
            <a:r>
              <a:rPr lang="en-US" dirty="0" smtClean="0"/>
              <a:t>The </a:t>
            </a:r>
            <a:r>
              <a:rPr lang="en-US" dirty="0"/>
              <a:t>classic Bell Labs shell is called the Bourne shell (</a:t>
            </a:r>
            <a:r>
              <a:rPr lang="en-US" b="1" dirty="0" err="1"/>
              <a:t>sh</a:t>
            </a:r>
            <a:r>
              <a:rPr lang="en-US" dirty="0"/>
              <a:t>). </a:t>
            </a:r>
            <a:endParaRPr lang="en-US" dirty="0" smtClean="0"/>
          </a:p>
          <a:p>
            <a:r>
              <a:rPr lang="en-US" dirty="0" err="1" smtClean="0"/>
              <a:t>Korn</a:t>
            </a:r>
            <a:r>
              <a:rPr lang="en-US" dirty="0" smtClean="0"/>
              <a:t> </a:t>
            </a:r>
            <a:r>
              <a:rPr lang="en-US" dirty="0"/>
              <a:t>shell (</a:t>
            </a:r>
            <a:r>
              <a:rPr lang="en-US" b="1" dirty="0" err="1"/>
              <a:t>ksh</a:t>
            </a:r>
            <a:r>
              <a:rPr lang="en-US" b="1" dirty="0"/>
              <a:t>)</a:t>
            </a:r>
            <a:r>
              <a:rPr lang="en-US" dirty="0"/>
              <a:t> is an enhanced shell, also from Bell Labs. </a:t>
            </a:r>
            <a:endParaRPr lang="en-US" dirty="0" smtClean="0"/>
          </a:p>
          <a:p>
            <a:r>
              <a:rPr lang="en-US" dirty="0" smtClean="0"/>
              <a:t>The </a:t>
            </a:r>
            <a:r>
              <a:rPr lang="en-US" dirty="0"/>
              <a:t>C shell (</a:t>
            </a:r>
            <a:r>
              <a:rPr lang="en-US" b="1" dirty="0" err="1"/>
              <a:t>csh</a:t>
            </a:r>
            <a:r>
              <a:rPr lang="en-US" dirty="0"/>
              <a:t>) was developed at the University of California, Berkley. </a:t>
            </a:r>
            <a:endParaRPr lang="en-US" dirty="0" smtClean="0"/>
          </a:p>
          <a:p>
            <a:r>
              <a:rPr lang="en-US" dirty="0" smtClean="0"/>
              <a:t>The </a:t>
            </a:r>
            <a:r>
              <a:rPr lang="en-US" dirty="0"/>
              <a:t>LINUX shell is called Bash (</a:t>
            </a:r>
            <a:r>
              <a:rPr lang="en-US" b="1" dirty="0"/>
              <a:t>bash</a:t>
            </a:r>
            <a:r>
              <a:rPr lang="en-US" dirty="0" smtClean="0"/>
              <a:t>).</a:t>
            </a:r>
          </a:p>
          <a:p>
            <a:r>
              <a:rPr lang="en-US" dirty="0"/>
              <a:t>Type </a:t>
            </a:r>
            <a:r>
              <a:rPr lang="en-US" b="1" dirty="0"/>
              <a:t>echo $0 </a:t>
            </a:r>
            <a:r>
              <a:rPr lang="en-US" dirty="0"/>
              <a:t>to see what your login shell is. It should be bash in the Linux system.</a:t>
            </a:r>
            <a:br>
              <a:rPr lang="en-US" dirty="0"/>
            </a:br>
            <a:endParaRPr lang="en-US" dirty="0"/>
          </a:p>
          <a:p>
            <a:endParaRPr lang="en-US" dirty="0"/>
          </a:p>
        </p:txBody>
      </p:sp>
    </p:spTree>
    <p:extLst>
      <p:ext uri="{BB962C8B-B14F-4D97-AF65-F5344CB8AC3E}">
        <p14:creationId xmlns:p14="http://schemas.microsoft.com/office/powerpoint/2010/main" val="2593965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Overview</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rmAutofit fontScale="92500" lnSpcReduction="10000"/>
          </a:bodyPr>
          <a:lstStyle/>
          <a:p>
            <a:pPr lvl="0"/>
            <a:r>
              <a:rPr lang="en-US" dirty="0" smtClean="0"/>
              <a:t>A Shell Script is a file that contains LINUX commands.</a:t>
            </a:r>
          </a:p>
          <a:p>
            <a:pPr lvl="0"/>
            <a:r>
              <a:rPr lang="en-US" dirty="0" smtClean="0"/>
              <a:t>When you execute the file, the commands are executed.</a:t>
            </a:r>
          </a:p>
          <a:p>
            <a:pPr lvl="0"/>
            <a:r>
              <a:rPr lang="en-US" dirty="0" smtClean="0"/>
              <a:t>Typically the first line indicates what kind of script it is, for instance:</a:t>
            </a:r>
          </a:p>
          <a:p>
            <a:r>
              <a:rPr lang="en-US" dirty="0" smtClean="0">
                <a:solidFill>
                  <a:srgbClr val="0070C0"/>
                </a:solidFill>
              </a:rPr>
              <a:t>#!/bin/bash</a:t>
            </a:r>
            <a:br>
              <a:rPr lang="en-US" dirty="0" smtClean="0">
                <a:solidFill>
                  <a:srgbClr val="0070C0"/>
                </a:solidFill>
              </a:rPr>
            </a:br>
            <a:r>
              <a:rPr lang="en-US" dirty="0" smtClean="0">
                <a:solidFill>
                  <a:srgbClr val="0070C0"/>
                </a:solidFill>
              </a:rPr>
              <a:t>#!/</a:t>
            </a:r>
            <a:r>
              <a:rPr lang="en-US" dirty="0" err="1" smtClean="0">
                <a:solidFill>
                  <a:srgbClr val="0070C0"/>
                </a:solidFill>
              </a:rPr>
              <a:t>usr</a:t>
            </a:r>
            <a:r>
              <a:rPr lang="en-US" dirty="0" smtClean="0">
                <a:solidFill>
                  <a:srgbClr val="0070C0"/>
                </a:solidFill>
              </a:rPr>
              <a:t>/bin/</a:t>
            </a:r>
            <a:r>
              <a:rPr lang="en-US" dirty="0" err="1" smtClean="0">
                <a:solidFill>
                  <a:srgbClr val="0070C0"/>
                </a:solidFill>
              </a:rPr>
              <a:t>env</a:t>
            </a:r>
            <a:r>
              <a:rPr lang="en-US" dirty="0" smtClean="0">
                <a:solidFill>
                  <a:srgbClr val="0070C0"/>
                </a:solidFill>
              </a:rPr>
              <a:t> python</a:t>
            </a:r>
            <a:br>
              <a:rPr lang="en-US" dirty="0" smtClean="0">
                <a:solidFill>
                  <a:srgbClr val="0070C0"/>
                </a:solidFill>
              </a:rPr>
            </a:br>
            <a:r>
              <a:rPr lang="en-US" dirty="0" smtClean="0">
                <a:solidFill>
                  <a:srgbClr val="0070C0"/>
                </a:solidFill>
              </a:rPr>
              <a:t>#!/bin/</a:t>
            </a:r>
            <a:r>
              <a:rPr lang="en-US" dirty="0" err="1" smtClean="0">
                <a:solidFill>
                  <a:srgbClr val="0070C0"/>
                </a:solidFill>
              </a:rPr>
              <a:t>csh</a:t>
            </a:r>
            <a:r>
              <a:rPr lang="en-US" dirty="0" smtClean="0">
                <a:solidFill>
                  <a:srgbClr val="0070C0"/>
                </a:solidFill>
              </a:rPr>
              <a:t/>
            </a:r>
            <a:br>
              <a:rPr lang="en-US" dirty="0" smtClean="0">
                <a:solidFill>
                  <a:srgbClr val="0070C0"/>
                </a:solidFill>
              </a:rPr>
            </a:br>
            <a:r>
              <a:rPr lang="en-US" dirty="0" smtClean="0">
                <a:solidFill>
                  <a:srgbClr val="0070C0"/>
                </a:solidFill>
              </a:rPr>
              <a:t>#!/</a:t>
            </a:r>
            <a:r>
              <a:rPr lang="en-US" dirty="0" err="1" smtClean="0">
                <a:solidFill>
                  <a:srgbClr val="0070C0"/>
                </a:solidFill>
              </a:rPr>
              <a:t>usr</a:t>
            </a:r>
            <a:r>
              <a:rPr lang="en-US" dirty="0" smtClean="0">
                <a:solidFill>
                  <a:srgbClr val="0070C0"/>
                </a:solidFill>
              </a:rPr>
              <a:t>/bin/</a:t>
            </a:r>
            <a:r>
              <a:rPr lang="en-US" dirty="0" err="1" smtClean="0">
                <a:solidFill>
                  <a:srgbClr val="0070C0"/>
                </a:solidFill>
              </a:rPr>
              <a:t>perl</a:t>
            </a:r>
            <a:endParaRPr lang="en-US" dirty="0" smtClean="0">
              <a:solidFill>
                <a:srgbClr val="0070C0"/>
              </a:solidFill>
            </a:endParaRPr>
          </a:p>
          <a:p>
            <a:pPr lvl="0"/>
            <a:r>
              <a:rPr lang="en-US" dirty="0" smtClean="0"/>
              <a:t>Since you need to execute the shell script, you need execute permission on the file.</a:t>
            </a:r>
          </a:p>
          <a:p>
            <a:pPr lvl="0"/>
            <a:r>
              <a:rPr lang="en-US" dirty="0" smtClean="0"/>
              <a:t>Remember that </a:t>
            </a:r>
            <a:r>
              <a:rPr lang="en-US" dirty="0" err="1" smtClean="0">
                <a:solidFill>
                  <a:srgbClr val="0070C0"/>
                </a:solidFill>
              </a:rPr>
              <a:t>chmod</a:t>
            </a:r>
            <a:r>
              <a:rPr lang="en-US" dirty="0" smtClean="0"/>
              <a:t> is how you change permissions.</a:t>
            </a:r>
          </a:p>
          <a:p>
            <a:pPr lvl="0"/>
            <a:r>
              <a:rPr lang="en-US" dirty="0" smtClean="0"/>
              <a:t>You can also "</a:t>
            </a:r>
            <a:r>
              <a:rPr lang="en-US" dirty="0" err="1" smtClean="0"/>
              <a:t>sh</a:t>
            </a:r>
            <a:r>
              <a:rPr lang="en-US" dirty="0" smtClean="0"/>
              <a:t>" the script - for instance, run: bash filename</a:t>
            </a:r>
          </a:p>
          <a:p>
            <a:pPr lvl="0"/>
            <a:r>
              <a:rPr lang="en-US" dirty="0" smtClean="0"/>
              <a:t>Since the bash command interprets the commands in your script, you must have read permission on the file.</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Basic syntax</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rmAutofit/>
          </a:bodyPr>
          <a:lstStyle/>
          <a:p>
            <a:r>
              <a:rPr lang="en-US" b="1" dirty="0" smtClean="0"/>
              <a:t>Arguments</a:t>
            </a:r>
            <a:endParaRPr lang="en-US" dirty="0" smtClean="0"/>
          </a:p>
          <a:p>
            <a:pPr lvl="0"/>
            <a:r>
              <a:rPr lang="en-US" dirty="0" smtClean="0"/>
              <a:t>Arguments are accessed </a:t>
            </a:r>
            <a:r>
              <a:rPr lang="en-US" dirty="0" err="1" smtClean="0"/>
              <a:t>positionally</a:t>
            </a:r>
            <a:r>
              <a:rPr lang="en-US" dirty="0" smtClean="0"/>
              <a:t>.</a:t>
            </a:r>
          </a:p>
          <a:p>
            <a:pPr lvl="0"/>
            <a:r>
              <a:rPr lang="en-US" dirty="0" smtClean="0"/>
              <a:t>$1 is the first argument, $2 is the second argument, $3 is the third argument, $4 is the fourth argument, ...</a:t>
            </a:r>
          </a:p>
          <a:p>
            <a:pPr lvl="0"/>
            <a:r>
              <a:rPr lang="en-US" dirty="0" smtClean="0"/>
              <a:t>$0 is the command that has been run.</a:t>
            </a:r>
          </a:p>
          <a:p>
            <a:pPr lvl="0"/>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 parameters</a:t>
            </a:r>
            <a:endParaRPr lang="en-US" dirty="0"/>
          </a:p>
        </p:txBody>
      </p:sp>
      <p:sp>
        <p:nvSpPr>
          <p:cNvPr id="3" name="Content Placeholder 2"/>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kumimoji="0" lang="en-US" b="0" i="0" u="none" strike="noStrike" cap="none" normalizeH="0" baseline="0" dirty="0" smtClean="0">
                <a:ln>
                  <a:noFill/>
                </a:ln>
                <a:solidFill>
                  <a:srgbClr val="000000"/>
                </a:solidFill>
                <a:effectLst/>
                <a:latin typeface="Verdana" panose="020B0604030504040204" pitchFamily="34" charset="0"/>
              </a:rPr>
              <a:t>Positional parameters are a series of special variables (</a:t>
            </a:r>
            <a:r>
              <a:rPr kumimoji="0" lang="en-US" b="0" i="0" u="none" strike="noStrike" cap="none" normalizeH="0" baseline="0" dirty="0" smtClean="0">
                <a:ln>
                  <a:noFill/>
                </a:ln>
                <a:solidFill>
                  <a:srgbClr val="000000"/>
                </a:solidFill>
                <a:effectLst/>
                <a:latin typeface="courier"/>
              </a:rPr>
              <a:t>$0</a:t>
            </a:r>
            <a:r>
              <a:rPr kumimoji="0" lang="en-US" b="0" i="0" u="none" strike="noStrike" cap="none" normalizeH="0" baseline="0" dirty="0" smtClean="0">
                <a:ln>
                  <a:noFill/>
                </a:ln>
                <a:solidFill>
                  <a:srgbClr val="000000"/>
                </a:solidFill>
                <a:effectLst/>
                <a:latin typeface="Verdana" panose="020B0604030504040204" pitchFamily="34" charset="0"/>
              </a:rPr>
              <a:t> through </a:t>
            </a:r>
            <a:r>
              <a:rPr kumimoji="0" lang="en-US" b="0" i="0" u="none" strike="noStrike" cap="none" normalizeH="0" baseline="0" dirty="0" smtClean="0">
                <a:ln>
                  <a:noFill/>
                </a:ln>
                <a:solidFill>
                  <a:srgbClr val="000000"/>
                </a:solidFill>
                <a:effectLst/>
                <a:latin typeface="courier"/>
              </a:rPr>
              <a:t>$9</a:t>
            </a:r>
            <a:r>
              <a:rPr kumimoji="0" lang="en-US" b="0" i="0" u="none" strike="noStrike" cap="none" normalizeH="0" baseline="0" dirty="0" smtClean="0">
                <a:ln>
                  <a:noFill/>
                </a:ln>
                <a:solidFill>
                  <a:srgbClr val="000000"/>
                </a:solidFill>
                <a:effectLst/>
                <a:latin typeface="Verdana" panose="020B0604030504040204" pitchFamily="34" charset="0"/>
              </a:rPr>
              <a:t>)</a:t>
            </a:r>
          </a:p>
          <a:p>
            <a:pPr marL="0" lvl="0" indent="0" eaLnBrk="0" fontAlgn="base" hangingPunct="0">
              <a:lnSpc>
                <a:spcPct val="100000"/>
              </a:lnSpc>
              <a:spcBef>
                <a:spcPct val="0"/>
              </a:spcBef>
              <a:spcAft>
                <a:spcPct val="0"/>
              </a:spcAft>
              <a:buNone/>
            </a:pPr>
            <a:r>
              <a:rPr kumimoji="0" lang="en-US" b="0" i="0" u="none" strike="noStrike" cap="none" normalizeH="0" baseline="0" dirty="0" smtClean="0">
                <a:ln>
                  <a:noFill/>
                </a:ln>
                <a:solidFill>
                  <a:srgbClr val="000000"/>
                </a:solidFill>
                <a:effectLst/>
                <a:latin typeface="Verdana" panose="020B0604030504040204" pitchFamily="34" charset="0"/>
              </a:rPr>
              <a:t> that contain the contents of the command line.</a:t>
            </a:r>
            <a:r>
              <a:rPr kumimoji="0" lang="en-US" sz="1600" b="0" i="0" u="none" strike="noStrike" cap="none" normalizeH="0" baseline="0" dirty="0" smtClean="0">
                <a:ln>
                  <a:noFill/>
                </a:ln>
                <a:solidFill>
                  <a:schemeClr val="tx1"/>
                </a:solidFill>
                <a:effectLst/>
              </a:rPr>
              <a:t> </a:t>
            </a:r>
          </a:p>
          <a:p>
            <a:r>
              <a:rPr lang="en-US" dirty="0"/>
              <a:t>$# : return number of </a:t>
            </a:r>
            <a:r>
              <a:rPr lang="en-US" dirty="0" smtClean="0"/>
              <a:t>all </a:t>
            </a:r>
            <a:r>
              <a:rPr lang="en-US" dirty="0"/>
              <a:t>parameters passed to </a:t>
            </a:r>
            <a:r>
              <a:rPr lang="en-US" dirty="0" smtClean="0"/>
              <a:t>the script</a:t>
            </a:r>
            <a:r>
              <a:rPr lang="en-US" dirty="0"/>
              <a:t>.</a:t>
            </a:r>
          </a:p>
          <a:p>
            <a:r>
              <a:rPr lang="en-US" dirty="0"/>
              <a:t>$@ : returns an array containing all </a:t>
            </a:r>
            <a:r>
              <a:rPr lang="en-US" dirty="0" smtClean="0"/>
              <a:t>parameters passed </a:t>
            </a:r>
            <a:r>
              <a:rPr lang="en-US" dirty="0"/>
              <a:t>to a script.</a:t>
            </a:r>
          </a:p>
          <a:p>
            <a:r>
              <a:rPr lang="en-US" dirty="0"/>
              <a:t>$* : returns a string containing all </a:t>
            </a:r>
            <a:r>
              <a:rPr lang="en-US" dirty="0" smtClean="0"/>
              <a:t>parameters passed </a:t>
            </a:r>
            <a:r>
              <a:rPr lang="en-US" dirty="0"/>
              <a:t>to a script.</a:t>
            </a:r>
          </a:p>
          <a:p>
            <a:r>
              <a:rPr lang="en-US" dirty="0"/>
              <a:t>$$ : returns the process id of the script</a:t>
            </a:r>
          </a:p>
          <a:p>
            <a:r>
              <a:rPr lang="en-US" dirty="0"/>
              <a:t>$! : returns the process id of the most </a:t>
            </a:r>
            <a:r>
              <a:rPr lang="en-US" dirty="0" smtClean="0"/>
              <a:t>recent background </a:t>
            </a:r>
            <a:r>
              <a:rPr lang="en-US" dirty="0"/>
              <a:t>process</a:t>
            </a:r>
          </a:p>
          <a:p>
            <a:r>
              <a:rPr lang="en-US" dirty="0"/>
              <a:t>$0 : returns the name of the script file</a:t>
            </a:r>
            <a:endParaRPr kumimoji="0" lang="en-US"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3270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if</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Autofit/>
          </a:bodyPr>
          <a:lstStyle/>
          <a:p>
            <a:pPr>
              <a:buNone/>
            </a:pPr>
            <a:endParaRPr lang="en-US" sz="1800" dirty="0" smtClean="0"/>
          </a:p>
          <a:p>
            <a:pPr lvl="0"/>
            <a:r>
              <a:rPr lang="en-US" sz="3600" dirty="0" smtClean="0"/>
              <a:t>An if statement evaluates a logical expression. If the expression is true, the code inside the if is executed.</a:t>
            </a:r>
          </a:p>
          <a:p>
            <a:pPr lvl="0"/>
            <a:r>
              <a:rPr lang="en-US" sz="3600" dirty="0" smtClean="0"/>
              <a:t>Shell uses </a:t>
            </a:r>
            <a:r>
              <a:rPr lang="en-US" sz="3600" b="1" dirty="0" smtClean="0"/>
              <a:t>test</a:t>
            </a:r>
            <a:r>
              <a:rPr lang="en-US" sz="3600" dirty="0" smtClean="0"/>
              <a:t> to evaluate expressions. You can look this up in the man page for sh. Some commonly used expressions are listed in the table for </a:t>
            </a:r>
            <a:r>
              <a:rPr lang="en-US" sz="3600" dirty="0" smtClean="0">
                <a:hlinkClick r:id="rId2"/>
              </a:rPr>
              <a:t>Logical Expressions</a:t>
            </a:r>
            <a:r>
              <a:rPr lang="en-US" sz="1800" dirty="0" smtClean="0"/>
              <a:t>.</a:t>
            </a:r>
          </a:p>
          <a:p>
            <a:pPr lvl="0"/>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Basic syntax</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Autofit/>
          </a:bodyPr>
          <a:lstStyle/>
          <a:p>
            <a:pPr lvl="0">
              <a:buNone/>
            </a:pPr>
            <a:r>
              <a:rPr lang="en-US" sz="1800" b="1" dirty="0" smtClean="0"/>
              <a:t>The basic format for an if in shell is:</a:t>
            </a:r>
          </a:p>
          <a:p>
            <a:pPr lvl="0">
              <a:buNone/>
            </a:pPr>
            <a:r>
              <a:rPr lang="en-US" sz="1800" dirty="0" smtClean="0"/>
              <a:t>if [ expression ]</a:t>
            </a:r>
          </a:p>
          <a:p>
            <a:pPr lvl="0">
              <a:buNone/>
            </a:pPr>
            <a:r>
              <a:rPr lang="en-US" sz="1800" dirty="0" smtClean="0"/>
              <a:t>then</a:t>
            </a:r>
          </a:p>
          <a:p>
            <a:pPr lvl="0">
              <a:buNone/>
            </a:pPr>
            <a:r>
              <a:rPr lang="en-US" sz="1800" dirty="0" smtClean="0"/>
              <a:t>    command</a:t>
            </a:r>
          </a:p>
          <a:p>
            <a:pPr lvl="0">
              <a:buNone/>
            </a:pPr>
            <a:r>
              <a:rPr lang="en-US" sz="1800" dirty="0" smtClean="0"/>
              <a:t>    command</a:t>
            </a:r>
          </a:p>
          <a:p>
            <a:pPr lvl="0">
              <a:buNone/>
            </a:pPr>
            <a:r>
              <a:rPr lang="en-US" sz="1800" dirty="0" err="1" smtClean="0"/>
              <a:t>fi</a:t>
            </a:r>
            <a:endParaRPr lang="en-US" sz="1800" dirty="0" smtClean="0"/>
          </a:p>
          <a:p>
            <a:pPr lvl="0">
              <a:buNone/>
            </a:pPr>
            <a:r>
              <a:rPr lang="en-US" sz="1800" dirty="0" smtClean="0"/>
              <a:t>In shell, you may put as many statements inside the if as you would like.</a:t>
            </a:r>
          </a:p>
          <a:p>
            <a:pPr lvl="0">
              <a:buNone/>
            </a:pPr>
            <a:r>
              <a:rPr lang="en-US" sz="1800" dirty="0" smtClean="0"/>
              <a:t>The </a:t>
            </a:r>
            <a:r>
              <a:rPr lang="en-US" sz="1800" b="1" dirty="0" smtClean="0"/>
              <a:t>then</a:t>
            </a:r>
            <a:r>
              <a:rPr lang="en-US" sz="1800" dirty="0" smtClean="0"/>
              <a:t> and the </a:t>
            </a:r>
            <a:r>
              <a:rPr lang="en-US" sz="1800" b="1" dirty="0" err="1" smtClean="0"/>
              <a:t>fi</a:t>
            </a:r>
            <a:r>
              <a:rPr lang="en-US" sz="1800" dirty="0" smtClean="0"/>
              <a:t> are required, even if there is only one statement to execute. (And yes, </a:t>
            </a:r>
            <a:r>
              <a:rPr lang="en-US" sz="1800" b="1" dirty="0" err="1" smtClean="0"/>
              <a:t>fi</a:t>
            </a:r>
            <a:r>
              <a:rPr lang="en-US" sz="1800" dirty="0" smtClean="0"/>
              <a:t> is </a:t>
            </a:r>
            <a:r>
              <a:rPr lang="en-US" sz="1800" b="1" dirty="0" smtClean="0"/>
              <a:t>if</a:t>
            </a:r>
            <a:r>
              <a:rPr lang="en-US" sz="1800" dirty="0" smtClean="0"/>
              <a:t> spelled backwards.)</a:t>
            </a:r>
          </a:p>
          <a:p>
            <a:pPr lvl="0">
              <a:buNone/>
            </a:pPr>
            <a:r>
              <a:rPr lang="en-US" sz="1800" b="1" dirty="0" smtClean="0"/>
              <a:t>Here is the format for an if-else:</a:t>
            </a:r>
          </a:p>
          <a:p>
            <a:pPr lvl="0">
              <a:buNone/>
            </a:pPr>
            <a:r>
              <a:rPr lang="en-US" sz="1800" dirty="0" smtClean="0"/>
              <a:t>if [ expression ]</a:t>
            </a:r>
          </a:p>
          <a:p>
            <a:pPr lvl="0">
              <a:buNone/>
            </a:pPr>
            <a:r>
              <a:rPr lang="en-US" sz="1800" dirty="0" smtClean="0"/>
              <a:t>then</a:t>
            </a:r>
          </a:p>
          <a:p>
            <a:pPr lvl="0">
              <a:buNone/>
            </a:pPr>
            <a:r>
              <a:rPr lang="en-US" sz="1800" dirty="0" smtClean="0"/>
              <a:t>    command</a:t>
            </a:r>
          </a:p>
          <a:p>
            <a:pPr lvl="0">
              <a:buNone/>
            </a:pPr>
            <a:r>
              <a:rPr lang="en-US" sz="1800" dirty="0" smtClean="0"/>
              <a:t>else</a:t>
            </a:r>
          </a:p>
          <a:p>
            <a:pPr lvl="0">
              <a:buNone/>
            </a:pPr>
            <a:r>
              <a:rPr lang="en-US" sz="1800" dirty="0" smtClean="0"/>
              <a:t>    command</a:t>
            </a:r>
          </a:p>
          <a:p>
            <a:pPr lvl="0">
              <a:buNone/>
            </a:pPr>
            <a:r>
              <a:rPr lang="en-US" sz="1800" dirty="0" err="1" smtClean="0"/>
              <a:t>fi</a:t>
            </a:r>
            <a:endParaRPr lang="en-US" sz="1800" dirty="0" smtClean="0"/>
          </a:p>
          <a:p>
            <a:pPr lvl="0"/>
            <a:endParaRPr lang="en-US"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fontScale="90000"/>
          </a:bodyPr>
          <a:lstStyle/>
          <a:p>
            <a:r>
              <a:rPr lang="en-US" b="1" dirty="0" smtClean="0">
                <a:solidFill>
                  <a:srgbClr val="FF0000"/>
                </a:solidFill>
              </a:rPr>
              <a:t>Basic syntax</a:t>
            </a:r>
            <a:endParaRPr lang="en-US" dirty="0">
              <a:solidFill>
                <a:srgbClr val="FF0000"/>
              </a:solidFill>
            </a:endParaRPr>
          </a:p>
        </p:txBody>
      </p:sp>
      <p:sp>
        <p:nvSpPr>
          <p:cNvPr id="3" name="Content Placeholder 2"/>
          <p:cNvSpPr>
            <a:spLocks noGrp="1"/>
          </p:cNvSpPr>
          <p:nvPr>
            <p:ph idx="1"/>
          </p:nvPr>
        </p:nvSpPr>
        <p:spPr>
          <a:xfrm>
            <a:off x="838200" y="1045029"/>
            <a:ext cx="10515600" cy="5131934"/>
          </a:xfrm>
        </p:spPr>
        <p:txBody>
          <a:bodyPr>
            <a:noAutofit/>
          </a:bodyPr>
          <a:lstStyle/>
          <a:p>
            <a:pPr lvl="0"/>
            <a:r>
              <a:rPr lang="en-US" sz="3600" dirty="0" smtClean="0"/>
              <a:t>Here is the format for an if-else-if (</a:t>
            </a:r>
            <a:r>
              <a:rPr lang="en-US" sz="3600" b="1" dirty="0" err="1" smtClean="0"/>
              <a:t>elif</a:t>
            </a:r>
            <a:r>
              <a:rPr lang="en-US" sz="3600" dirty="0" smtClean="0"/>
              <a:t>), which can also have an else at the end:</a:t>
            </a:r>
          </a:p>
          <a:p>
            <a:pPr lvl="0">
              <a:buNone/>
            </a:pPr>
            <a:r>
              <a:rPr lang="en-US" sz="3600" dirty="0" smtClean="0"/>
              <a:t>if [ expression ]</a:t>
            </a:r>
          </a:p>
          <a:p>
            <a:pPr lvl="0">
              <a:buNone/>
            </a:pPr>
            <a:r>
              <a:rPr lang="en-US" sz="3600" dirty="0" smtClean="0"/>
              <a:t>then</a:t>
            </a:r>
          </a:p>
          <a:p>
            <a:pPr lvl="0">
              <a:buNone/>
            </a:pPr>
            <a:r>
              <a:rPr lang="en-US" sz="3600" dirty="0" smtClean="0"/>
              <a:t>    command</a:t>
            </a:r>
          </a:p>
          <a:p>
            <a:pPr lvl="0">
              <a:buNone/>
            </a:pPr>
            <a:r>
              <a:rPr lang="en-US" sz="3600" dirty="0" err="1" smtClean="0"/>
              <a:t>elif</a:t>
            </a:r>
            <a:r>
              <a:rPr lang="en-US" sz="3600" dirty="0" smtClean="0"/>
              <a:t> [ expression ]</a:t>
            </a:r>
          </a:p>
          <a:p>
            <a:pPr lvl="0">
              <a:buNone/>
            </a:pPr>
            <a:r>
              <a:rPr lang="en-US" sz="3600" dirty="0" smtClean="0"/>
              <a:t>then</a:t>
            </a:r>
          </a:p>
          <a:p>
            <a:pPr lvl="0">
              <a:buNone/>
            </a:pPr>
            <a:r>
              <a:rPr lang="en-US" sz="3600" dirty="0" smtClean="0"/>
              <a:t>    command</a:t>
            </a:r>
          </a:p>
          <a:p>
            <a:pPr>
              <a:buNone/>
            </a:pPr>
            <a:r>
              <a:rPr lang="en-US" sz="3600" dirty="0" err="1" smtClean="0"/>
              <a:t>fi</a:t>
            </a:r>
            <a:endParaRPr lang="en-US" sz="3600" dirty="0" smtClean="0"/>
          </a:p>
          <a:p>
            <a:pPr lvl="0"/>
            <a:endParaRPr lang="en-US" sz="3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Operators</a:t>
            </a:r>
            <a:endParaRPr lang="en-US" dirty="0">
              <a:solidFill>
                <a:srgbClr val="FF0000"/>
              </a:solidFill>
            </a:endParaRPr>
          </a:p>
        </p:txBody>
      </p:sp>
      <p:sp>
        <p:nvSpPr>
          <p:cNvPr id="3" name="Content Placeholder 2"/>
          <p:cNvSpPr>
            <a:spLocks noGrp="1"/>
          </p:cNvSpPr>
          <p:nvPr>
            <p:ph idx="1"/>
          </p:nvPr>
        </p:nvSpPr>
        <p:spPr/>
        <p:txBody>
          <a:bodyPr/>
          <a:lstStyle/>
          <a:p>
            <a:r>
              <a:rPr lang="en-US" b="1" dirty="0" smtClean="0"/>
              <a:t>A. </a:t>
            </a:r>
            <a:r>
              <a:rPr lang="en-US" b="1" dirty="0" err="1" smtClean="0"/>
              <a:t>Arthimetic</a:t>
            </a:r>
            <a:r>
              <a:rPr lang="en-US" b="1" dirty="0" smtClean="0"/>
              <a:t> operators</a:t>
            </a:r>
          </a:p>
          <a:p>
            <a:r>
              <a:rPr lang="en-US" sz="4800" b="1" dirty="0"/>
              <a:t>+,-,/,*,%</a:t>
            </a:r>
          </a:p>
          <a:p>
            <a:r>
              <a:rPr lang="en-US" b="1" dirty="0"/>
              <a:t>Arithmetic evaluations:</a:t>
            </a:r>
          </a:p>
          <a:p>
            <a:r>
              <a:rPr lang="en-US" b="1" dirty="0"/>
              <a:t>let y=3+5</a:t>
            </a:r>
          </a:p>
          <a:p>
            <a:r>
              <a:rPr lang="en-US" b="1" dirty="0"/>
              <a:t>y=$((4+5))</a:t>
            </a:r>
          </a:p>
          <a:p>
            <a:r>
              <a:rPr lang="en-US" b="1" dirty="0"/>
              <a:t>y=$[4+5]</a:t>
            </a:r>
          </a:p>
        </p:txBody>
      </p:sp>
    </p:spTree>
    <p:extLst>
      <p:ext uri="{BB962C8B-B14F-4D97-AF65-F5344CB8AC3E}">
        <p14:creationId xmlns:p14="http://schemas.microsoft.com/office/powerpoint/2010/main" val="3407421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Comparison </a:t>
            </a:r>
            <a:r>
              <a:rPr lang="en-US" b="1" dirty="0" smtClean="0">
                <a:solidFill>
                  <a:srgbClr val="FF0000"/>
                </a:solidFill>
              </a:rPr>
              <a:t>operators: Numbers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b="1" dirty="0"/>
              <a:t>-</a:t>
            </a:r>
            <a:r>
              <a:rPr lang="en-US" b="1" dirty="0" err="1"/>
              <a:t>eq</a:t>
            </a:r>
            <a:r>
              <a:rPr lang="en-US" b="1" dirty="0"/>
              <a:t> : equal</a:t>
            </a:r>
          </a:p>
          <a:p>
            <a:pPr marL="0" indent="0">
              <a:buNone/>
            </a:pPr>
            <a:r>
              <a:rPr lang="en-US" b="1" dirty="0"/>
              <a:t>-</a:t>
            </a:r>
            <a:r>
              <a:rPr lang="en-US" b="1" dirty="0" err="1"/>
              <a:t>gt</a:t>
            </a:r>
            <a:r>
              <a:rPr lang="en-US" b="1" dirty="0"/>
              <a:t> : greater than</a:t>
            </a:r>
          </a:p>
          <a:p>
            <a:pPr marL="0" indent="0">
              <a:buNone/>
            </a:pPr>
            <a:r>
              <a:rPr lang="en-US" b="1" dirty="0"/>
              <a:t>-</a:t>
            </a:r>
            <a:r>
              <a:rPr lang="en-US" b="1" dirty="0" err="1"/>
              <a:t>ge</a:t>
            </a:r>
            <a:r>
              <a:rPr lang="en-US" b="1" dirty="0"/>
              <a:t> : greater than </a:t>
            </a:r>
            <a:r>
              <a:rPr lang="en-US" b="1"/>
              <a:t>or </a:t>
            </a:r>
            <a:r>
              <a:rPr lang="en-US" b="1" smtClean="0"/>
              <a:t>equal to</a:t>
            </a:r>
            <a:endParaRPr lang="en-US" b="1" dirty="0"/>
          </a:p>
          <a:p>
            <a:pPr marL="0" indent="0">
              <a:buNone/>
            </a:pPr>
            <a:r>
              <a:rPr lang="en-US" b="1" dirty="0"/>
              <a:t>-</a:t>
            </a:r>
            <a:r>
              <a:rPr lang="en-US" b="1" dirty="0" err="1"/>
              <a:t>lt</a:t>
            </a:r>
            <a:r>
              <a:rPr lang="en-US" b="1" dirty="0"/>
              <a:t> : less than</a:t>
            </a:r>
          </a:p>
          <a:p>
            <a:pPr marL="0" indent="0">
              <a:buNone/>
            </a:pPr>
            <a:r>
              <a:rPr lang="en-US" b="1" dirty="0"/>
              <a:t>-le : less than or equal to</a:t>
            </a:r>
          </a:p>
          <a:p>
            <a:pPr marL="0" indent="0">
              <a:buNone/>
            </a:pPr>
            <a:r>
              <a:rPr lang="en-US" b="1" dirty="0"/>
              <a:t>-</a:t>
            </a:r>
            <a:r>
              <a:rPr lang="en-US" b="1" dirty="0" smtClean="0"/>
              <a:t>ne </a:t>
            </a:r>
            <a:r>
              <a:rPr lang="en-US" b="1" dirty="0"/>
              <a:t>: not equal </a:t>
            </a:r>
            <a:r>
              <a:rPr lang="en-US" b="1" dirty="0" smtClean="0"/>
              <a:t>to</a:t>
            </a:r>
          </a:p>
          <a:p>
            <a:r>
              <a:rPr lang="en-US" b="1" dirty="0"/>
              <a:t>Example</a:t>
            </a:r>
          </a:p>
          <a:p>
            <a:r>
              <a:rPr lang="en-US" b="1" dirty="0"/>
              <a:t>[ n1 -</a:t>
            </a:r>
            <a:r>
              <a:rPr lang="en-US" b="1" dirty="0" err="1"/>
              <a:t>eq</a:t>
            </a:r>
            <a:r>
              <a:rPr lang="en-US" b="1" dirty="0"/>
              <a:t> n2 ]</a:t>
            </a:r>
          </a:p>
        </p:txBody>
      </p:sp>
    </p:spTree>
    <p:extLst>
      <p:ext uri="{BB962C8B-B14F-4D97-AF65-F5344CB8AC3E}">
        <p14:creationId xmlns:p14="http://schemas.microsoft.com/office/powerpoint/2010/main" val="1881134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Comparison </a:t>
            </a:r>
            <a:r>
              <a:rPr lang="en-US" b="1" dirty="0" smtClean="0">
                <a:solidFill>
                  <a:srgbClr val="FF0000"/>
                </a:solidFill>
              </a:rPr>
              <a:t>operators: Strings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a:t>= : equal to</a:t>
            </a:r>
          </a:p>
          <a:p>
            <a:pPr marL="0" indent="0">
              <a:buNone/>
            </a:pPr>
            <a:r>
              <a:rPr lang="en-US" b="1" dirty="0"/>
              <a:t>!= : not equal to</a:t>
            </a:r>
          </a:p>
          <a:p>
            <a:pPr marL="0" indent="0">
              <a:buNone/>
            </a:pPr>
            <a:r>
              <a:rPr lang="en-US" b="1" dirty="0"/>
              <a:t>-n : evaluate if string length is greater than 0</a:t>
            </a:r>
          </a:p>
          <a:p>
            <a:pPr marL="0" indent="0">
              <a:buNone/>
            </a:pPr>
            <a:r>
              <a:rPr lang="en-US" b="1" dirty="0"/>
              <a:t>-z : evaluate if string length is equal to </a:t>
            </a:r>
            <a:r>
              <a:rPr lang="en-US" b="1" dirty="0" smtClean="0"/>
              <a:t>0</a:t>
            </a:r>
          </a:p>
          <a:p>
            <a:pPr marL="0" indent="0">
              <a:buNone/>
            </a:pPr>
            <a:endParaRPr lang="en-US" b="1" dirty="0"/>
          </a:p>
          <a:p>
            <a:r>
              <a:rPr lang="en-US" b="1" dirty="0">
                <a:solidFill>
                  <a:srgbClr val="00B050"/>
                </a:solidFill>
              </a:rPr>
              <a:t>examples</a:t>
            </a:r>
          </a:p>
          <a:p>
            <a:r>
              <a:rPr lang="en-US" b="1" dirty="0"/>
              <a:t>[str1 = str2] : true if str1 is equal to </a:t>
            </a:r>
            <a:r>
              <a:rPr lang="en-US" b="1" dirty="0" smtClean="0"/>
              <a:t>str2 otherwise false</a:t>
            </a:r>
          </a:p>
          <a:p>
            <a:r>
              <a:rPr lang="en-US" b="1" dirty="0"/>
              <a:t>[</a:t>
            </a:r>
            <a:r>
              <a:rPr lang="en-US" b="1" dirty="0" err="1"/>
              <a:t>str</a:t>
            </a:r>
            <a:r>
              <a:rPr lang="en-US" b="1" dirty="0"/>
              <a:t>] : true if </a:t>
            </a:r>
            <a:r>
              <a:rPr lang="en-US" b="1" dirty="0" err="1"/>
              <a:t>str</a:t>
            </a:r>
            <a:r>
              <a:rPr lang="en-US" b="1" dirty="0"/>
              <a:t> is not empty otherwise false</a:t>
            </a:r>
          </a:p>
          <a:p>
            <a:r>
              <a:rPr lang="en-US" b="1" dirty="0"/>
              <a:t>[-n </a:t>
            </a:r>
            <a:r>
              <a:rPr lang="en-US" b="1" dirty="0" err="1"/>
              <a:t>str</a:t>
            </a:r>
            <a:r>
              <a:rPr lang="en-US" b="1" dirty="0"/>
              <a:t>] : true if </a:t>
            </a:r>
            <a:r>
              <a:rPr lang="en-US" b="1" dirty="0" err="1"/>
              <a:t>str</a:t>
            </a:r>
            <a:r>
              <a:rPr lang="en-US" b="1" dirty="0"/>
              <a:t> length is greater than 0</a:t>
            </a:r>
          </a:p>
        </p:txBody>
      </p:sp>
    </p:spTree>
    <p:extLst>
      <p:ext uri="{BB962C8B-B14F-4D97-AF65-F5344CB8AC3E}">
        <p14:creationId xmlns:p14="http://schemas.microsoft.com/office/powerpoint/2010/main" val="2015597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Comparison </a:t>
            </a:r>
            <a:r>
              <a:rPr lang="en-US" b="1" dirty="0" smtClean="0">
                <a:solidFill>
                  <a:srgbClr val="FF0000"/>
                </a:solidFill>
              </a:rPr>
              <a:t>operators: File operators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b="1" dirty="0"/>
              <a:t>-d : checks for directory</a:t>
            </a:r>
          </a:p>
          <a:p>
            <a:pPr marL="0" indent="0">
              <a:buNone/>
            </a:pPr>
            <a:r>
              <a:rPr lang="en-US" b="1" dirty="0"/>
              <a:t>-f : files</a:t>
            </a:r>
          </a:p>
          <a:p>
            <a:pPr marL="0" indent="0">
              <a:buNone/>
            </a:pPr>
            <a:r>
              <a:rPr lang="en-US" b="1" dirty="0"/>
              <a:t>-e : checks if the file exists</a:t>
            </a:r>
          </a:p>
          <a:p>
            <a:pPr marL="0" indent="0">
              <a:buNone/>
            </a:pPr>
            <a:r>
              <a:rPr lang="en-US" b="1" dirty="0"/>
              <a:t>-r : check if file has read permission set</a:t>
            </a:r>
          </a:p>
          <a:p>
            <a:pPr marL="0" indent="0">
              <a:buNone/>
            </a:pPr>
            <a:r>
              <a:rPr lang="en-US" b="1" dirty="0"/>
              <a:t>-w : checks if file has write permission set</a:t>
            </a:r>
          </a:p>
          <a:p>
            <a:pPr marL="0" indent="0">
              <a:buNone/>
            </a:pPr>
            <a:r>
              <a:rPr lang="en-US" b="1" dirty="0"/>
              <a:t>-x : checks if file has execute permission set</a:t>
            </a:r>
          </a:p>
          <a:p>
            <a:pPr marL="0" indent="0">
              <a:buNone/>
            </a:pPr>
            <a:r>
              <a:rPr lang="en-US" b="1" dirty="0"/>
              <a:t>-s : checks if file length is greater than </a:t>
            </a:r>
            <a:r>
              <a:rPr lang="en-US" b="1" dirty="0" smtClean="0"/>
              <a:t>zero</a:t>
            </a:r>
            <a:endParaRPr lang="en-US" b="1" dirty="0"/>
          </a:p>
        </p:txBody>
      </p:sp>
    </p:spTree>
    <p:extLst>
      <p:ext uri="{BB962C8B-B14F-4D97-AF65-F5344CB8AC3E}">
        <p14:creationId xmlns:p14="http://schemas.microsoft.com/office/powerpoint/2010/main" val="7912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2793"/>
          </a:xfrm>
        </p:spPr>
        <p:txBody>
          <a:bodyPr>
            <a:normAutofit fontScale="90000"/>
          </a:bodyPr>
          <a:lstStyle/>
          <a:p>
            <a:r>
              <a:rPr lang="en-US" dirty="0"/>
              <a:t>Stuck in a </a:t>
            </a:r>
            <a:r>
              <a:rPr lang="en-US" dirty="0" smtClean="0"/>
              <a:t>command, Try </a:t>
            </a:r>
            <a:r>
              <a:rPr lang="en-US" dirty="0"/>
              <a:t>these</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19142004"/>
              </p:ext>
            </p:extLst>
          </p:nvPr>
        </p:nvGraphicFramePr>
        <p:xfrm>
          <a:off x="758535" y="1413164"/>
          <a:ext cx="10837719" cy="5498465"/>
        </p:xfrm>
        <a:graphic>
          <a:graphicData uri="http://schemas.openxmlformats.org/drawingml/2006/table">
            <a:tbl>
              <a:tblPr firstRow="1" firstCol="1" bandRow="1">
                <a:tableStyleId>{5C22544A-7EE6-4342-B048-85BDC9FD1C3A}</a:tableStyleId>
              </a:tblPr>
              <a:tblGrid>
                <a:gridCol w="3612573">
                  <a:extLst>
                    <a:ext uri="{9D8B030D-6E8A-4147-A177-3AD203B41FA5}">
                      <a16:colId xmlns:a16="http://schemas.microsoft.com/office/drawing/2014/main" val="20000"/>
                    </a:ext>
                  </a:extLst>
                </a:gridCol>
                <a:gridCol w="3612573">
                  <a:extLst>
                    <a:ext uri="{9D8B030D-6E8A-4147-A177-3AD203B41FA5}">
                      <a16:colId xmlns:a16="http://schemas.microsoft.com/office/drawing/2014/main" val="20001"/>
                    </a:ext>
                  </a:extLst>
                </a:gridCol>
                <a:gridCol w="3612573">
                  <a:extLst>
                    <a:ext uri="{9D8B030D-6E8A-4147-A177-3AD203B41FA5}">
                      <a16:colId xmlns:a16="http://schemas.microsoft.com/office/drawing/2014/main" val="20002"/>
                    </a:ext>
                  </a:extLst>
                </a:gridCol>
              </a:tblGrid>
              <a:tr h="802313">
                <a:tc>
                  <a:txBody>
                    <a:bodyPr/>
                    <a:lstStyle/>
                    <a:p>
                      <a:pPr marL="0" marR="0">
                        <a:lnSpc>
                          <a:spcPct val="107000"/>
                        </a:lnSpc>
                        <a:spcBef>
                          <a:spcPts val="0"/>
                        </a:spcBef>
                        <a:spcAft>
                          <a:spcPts val="0"/>
                        </a:spcAft>
                      </a:pPr>
                      <a:r>
                        <a:rPr lang="en-US" sz="2800">
                          <a:effectLst/>
                        </a:rPr>
                        <a:t> q</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 quit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 used in more, and man ... to quit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0"/>
                  </a:ext>
                </a:extLst>
              </a:tr>
              <a:tr h="802313">
                <a:tc>
                  <a:txBody>
                    <a:bodyPr/>
                    <a:lstStyle/>
                    <a:p>
                      <a:pPr marL="0" marR="0">
                        <a:lnSpc>
                          <a:spcPct val="107000"/>
                        </a:lnSpc>
                        <a:spcBef>
                          <a:spcPts val="0"/>
                        </a:spcBef>
                        <a:spcAft>
                          <a:spcPts val="800"/>
                        </a:spcAft>
                      </a:pPr>
                      <a:r>
                        <a:rPr lang="en-US" sz="2800">
                          <a:effectLst/>
                        </a:rPr>
                        <a:t> ^C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Ctrl-C exits the command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1"/>
                  </a:ext>
                </a:extLst>
              </a:tr>
              <a:tr h="802313">
                <a:tc>
                  <a:txBody>
                    <a:bodyPr/>
                    <a:lstStyle/>
                    <a:p>
                      <a:pPr marL="0" marR="0">
                        <a:lnSpc>
                          <a:spcPct val="107000"/>
                        </a:lnSpc>
                        <a:spcBef>
                          <a:spcPts val="0"/>
                        </a:spcBef>
                        <a:spcAft>
                          <a:spcPts val="800"/>
                        </a:spcAft>
                      </a:pPr>
                      <a:r>
                        <a:rPr lang="en-US" sz="2800">
                          <a:effectLst/>
                        </a:rPr>
                        <a:t> esc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 escape key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used in vi to get out of insert mode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2"/>
                  </a:ext>
                </a:extLst>
              </a:tr>
              <a:tr h="1341966">
                <a:tc>
                  <a:txBody>
                    <a:bodyPr/>
                    <a:lstStyle/>
                    <a:p>
                      <a:pPr marL="0" marR="0">
                        <a:lnSpc>
                          <a:spcPct val="107000"/>
                        </a:lnSpc>
                        <a:spcBef>
                          <a:spcPts val="0"/>
                        </a:spcBef>
                        <a:spcAft>
                          <a:spcPts val="800"/>
                        </a:spcAft>
                      </a:pPr>
                      <a:r>
                        <a:rPr lang="en-US" sz="2800">
                          <a:effectLst/>
                        </a:rPr>
                        <a:t> ^D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 Ctrl-D End of File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any command (like cat or grep) that reads form standard input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3"/>
                  </a:ext>
                </a:extLst>
              </a:tr>
              <a:tr h="802313">
                <a:tc>
                  <a:txBody>
                    <a:bodyPr/>
                    <a:lstStyle/>
                    <a:p>
                      <a:pPr marL="0" marR="0">
                        <a:lnSpc>
                          <a:spcPct val="107000"/>
                        </a:lnSpc>
                        <a:spcBef>
                          <a:spcPts val="0"/>
                        </a:spcBef>
                        <a:spcAft>
                          <a:spcPts val="80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tc>
                  <a:txBody>
                    <a:bodyPr/>
                    <a:lstStyle/>
                    <a:p>
                      <a:pPr marL="0" marR="0">
                        <a:lnSpc>
                          <a:spcPct val="107000"/>
                        </a:lnSpc>
                        <a:spcBef>
                          <a:spcPts val="0"/>
                        </a:spcBef>
                        <a:spcAft>
                          <a:spcPts val="800"/>
                        </a:spcAft>
                      </a:pPr>
                      <a:r>
                        <a:rPr lang="en-US" sz="2800" dirty="0">
                          <a:effectLst/>
                        </a:rPr>
                        <a:t> some commands will read until they see a dot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3077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Logical operators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b="1" dirty="0"/>
              <a:t>! : Logical NOT</a:t>
            </a:r>
          </a:p>
          <a:p>
            <a:pPr marL="0" indent="0">
              <a:buNone/>
            </a:pPr>
            <a:r>
              <a:rPr lang="en-US" b="1" dirty="0"/>
              <a:t>&amp;&amp;, -a : Logical AND</a:t>
            </a:r>
          </a:p>
          <a:p>
            <a:pPr marL="0" indent="0">
              <a:buNone/>
            </a:pPr>
            <a:r>
              <a:rPr lang="en-US" b="1" dirty="0"/>
              <a:t>||, -o : Logical </a:t>
            </a:r>
            <a:r>
              <a:rPr lang="en-US" b="1" dirty="0" smtClean="0"/>
              <a:t>OR</a:t>
            </a:r>
          </a:p>
          <a:p>
            <a:r>
              <a:rPr lang="en-US" b="1" dirty="0" smtClean="0"/>
              <a:t>Example</a:t>
            </a:r>
            <a:r>
              <a:rPr lang="en-US" b="1" dirty="0"/>
              <a:t>. Write a script to check if given number </a:t>
            </a:r>
            <a:r>
              <a:rPr lang="en-US" b="1" dirty="0" smtClean="0"/>
              <a:t>is </a:t>
            </a:r>
            <a:r>
              <a:rPr lang="en-US" b="1" dirty="0"/>
              <a:t>between 1 and 10</a:t>
            </a:r>
          </a:p>
        </p:txBody>
      </p:sp>
    </p:spTree>
    <p:extLst>
      <p:ext uri="{BB962C8B-B14F-4D97-AF65-F5344CB8AC3E}">
        <p14:creationId xmlns:p14="http://schemas.microsoft.com/office/powerpoint/2010/main" val="47434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solidFill>
                  <a:srgbClr val="FF0000"/>
                </a:solidFill>
              </a:rPr>
              <a:t>f</a:t>
            </a:r>
            <a:r>
              <a:rPr lang="en-US" b="1" dirty="0" smtClean="0">
                <a:solidFill>
                  <a:srgbClr val="FF0000"/>
                </a:solidFill>
              </a:rPr>
              <a:t>or loop</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a:bodyPr>
          <a:lstStyle/>
          <a:p>
            <a:pPr marL="0" lvl="0" indent="0" eaLnBrk="0" fontAlgn="base" hangingPunct="0">
              <a:lnSpc>
                <a:spcPct val="100000"/>
              </a:lnSpc>
              <a:spcBef>
                <a:spcPct val="0"/>
              </a:spcBef>
              <a:spcAft>
                <a:spcPct val="0"/>
              </a:spcAft>
              <a:buNone/>
            </a:pPr>
            <a:r>
              <a:rPr kumimoji="0" lang="en-US" b="0" i="0" u="none" strike="noStrike" cap="none" normalizeH="0" baseline="0" dirty="0" smtClean="0">
                <a:ln>
                  <a:noFill/>
                </a:ln>
                <a:solidFill>
                  <a:schemeClr val="tx1"/>
                </a:solidFill>
                <a:effectLst/>
                <a:latin typeface="Arial" panose="020B0604020202020204" pitchFamily="34" charset="0"/>
              </a:rPr>
              <a:t>A</a:t>
            </a:r>
            <a:r>
              <a:rPr kumimoji="0" lang="en-US" b="0" i="0" u="none" strike="noStrike" cap="none" normalizeH="0" dirty="0" smtClean="0">
                <a:ln>
                  <a:noFill/>
                </a:ln>
                <a:solidFill>
                  <a:schemeClr val="tx1"/>
                </a:solidFill>
                <a:effectLst/>
                <a:latin typeface="Arial" panose="020B0604020202020204" pitchFamily="34" charset="0"/>
              </a:rPr>
              <a:t> for loop is used to loop through a set of values. The loop sets a variable to each value in the list and then the loop is executed once for each value.</a:t>
            </a:r>
          </a:p>
          <a:p>
            <a:pPr marL="0" lvl="0" indent="0" eaLnBrk="0" fontAlgn="base" hangingPunct="0">
              <a:lnSpc>
                <a:spcPct val="100000"/>
              </a:lnSpc>
              <a:spcBef>
                <a:spcPct val="0"/>
              </a:spcBef>
              <a:spcAft>
                <a:spcPct val="0"/>
              </a:spcAft>
              <a:buNone/>
            </a:pPr>
            <a:r>
              <a:rPr lang="en-US" baseline="0" dirty="0" smtClean="0">
                <a:latin typeface="Arial" panose="020B0604020202020204" pitchFamily="34" charset="0"/>
              </a:rPr>
              <a:t>The</a:t>
            </a:r>
            <a:r>
              <a:rPr lang="en-US" dirty="0" smtClean="0">
                <a:latin typeface="Arial" panose="020B0604020202020204" pitchFamily="34" charset="0"/>
              </a:rPr>
              <a:t> basic format for a for-loop in shell is:</a:t>
            </a: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b="0" i="1" u="none" strike="noStrike" cap="none" normalizeH="0" baseline="0" dirty="0" smtClean="0">
                <a:ln>
                  <a:noFill/>
                </a:ln>
                <a:solidFill>
                  <a:schemeClr val="tx1"/>
                </a:solidFill>
                <a:effectLst/>
                <a:latin typeface="Arial" panose="020B0604020202020204" pitchFamily="34" charset="0"/>
              </a:rPr>
              <a:t>for</a:t>
            </a:r>
            <a:r>
              <a:rPr kumimoji="0" lang="en-US" b="0" i="1" u="none" strike="noStrike" cap="none" normalizeH="0" dirty="0" smtClean="0">
                <a:ln>
                  <a:noFill/>
                </a:ln>
                <a:solidFill>
                  <a:schemeClr val="tx1"/>
                </a:solidFill>
                <a:effectLst/>
                <a:latin typeface="Arial" panose="020B0604020202020204" pitchFamily="34" charset="0"/>
              </a:rPr>
              <a:t> </a:t>
            </a:r>
            <a:r>
              <a:rPr kumimoji="0" lang="en-US" b="0" i="1" u="none" strike="noStrike" cap="none" normalizeH="0" dirty="0" err="1" smtClean="0">
                <a:ln>
                  <a:noFill/>
                </a:ln>
                <a:solidFill>
                  <a:schemeClr val="tx1"/>
                </a:solidFill>
                <a:effectLst/>
                <a:latin typeface="Arial" panose="020B0604020202020204" pitchFamily="34" charset="0"/>
              </a:rPr>
              <a:t>var</a:t>
            </a:r>
            <a:r>
              <a:rPr kumimoji="0" lang="en-US" b="0" i="1" u="none" strike="noStrike" cap="none" normalizeH="0" dirty="0" smtClean="0">
                <a:ln>
                  <a:noFill/>
                </a:ln>
                <a:solidFill>
                  <a:schemeClr val="tx1"/>
                </a:solidFill>
                <a:effectLst/>
                <a:latin typeface="Arial" panose="020B0604020202020204" pitchFamily="34" charset="0"/>
              </a:rPr>
              <a:t> in value1 value2 value3</a:t>
            </a:r>
          </a:p>
          <a:p>
            <a:pPr marL="457200" lvl="1" indent="0" eaLnBrk="0" fontAlgn="base" hangingPunct="0">
              <a:lnSpc>
                <a:spcPct val="100000"/>
              </a:lnSpc>
              <a:spcBef>
                <a:spcPct val="0"/>
              </a:spcBef>
              <a:spcAft>
                <a:spcPct val="0"/>
              </a:spcAft>
              <a:buNone/>
            </a:pPr>
            <a:r>
              <a:rPr lang="en-US" i="1" dirty="0" smtClean="0">
                <a:latin typeface="Arial" panose="020B0604020202020204" pitchFamily="34" charset="0"/>
              </a:rPr>
              <a:t>do</a:t>
            </a:r>
            <a:endParaRPr lang="en-US" i="1" baseline="0" dirty="0" smtClean="0">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b="0" i="1" u="none" strike="noStrike" cap="none" normalizeH="0" dirty="0">
                <a:ln>
                  <a:noFill/>
                </a:ln>
                <a:solidFill>
                  <a:schemeClr val="tx1"/>
                </a:solidFill>
                <a:effectLst/>
                <a:latin typeface="Arial" panose="020B0604020202020204" pitchFamily="34" charset="0"/>
              </a:rPr>
              <a:t>	</a:t>
            </a:r>
            <a:r>
              <a:rPr kumimoji="0" lang="en-US" b="0" i="1" u="none" strike="noStrike" cap="none" normalizeH="0" dirty="0" smtClean="0">
                <a:ln>
                  <a:noFill/>
                </a:ln>
                <a:solidFill>
                  <a:schemeClr val="tx1"/>
                </a:solidFill>
                <a:effectLst/>
                <a:latin typeface="Arial" panose="020B0604020202020204" pitchFamily="34" charset="0"/>
              </a:rPr>
              <a:t>command</a:t>
            </a:r>
          </a:p>
          <a:p>
            <a:pPr marL="457200" lvl="1" indent="0" eaLnBrk="0" fontAlgn="base" hangingPunct="0">
              <a:lnSpc>
                <a:spcPct val="100000"/>
              </a:lnSpc>
              <a:spcBef>
                <a:spcPct val="0"/>
              </a:spcBef>
              <a:spcAft>
                <a:spcPct val="0"/>
              </a:spcAft>
              <a:buNone/>
            </a:pPr>
            <a:r>
              <a:rPr lang="en-US" i="1" baseline="0" dirty="0">
                <a:latin typeface="Arial" panose="020B0604020202020204" pitchFamily="34" charset="0"/>
              </a:rPr>
              <a:t>	</a:t>
            </a:r>
            <a:r>
              <a:rPr lang="en-US" i="1" baseline="0" dirty="0" smtClean="0">
                <a:latin typeface="Arial" panose="020B0604020202020204" pitchFamily="34" charset="0"/>
              </a:rPr>
              <a:t>command</a:t>
            </a:r>
          </a:p>
          <a:p>
            <a:pPr marL="457200" lvl="1" indent="0" eaLnBrk="0" fontAlgn="base" hangingPunct="0">
              <a:lnSpc>
                <a:spcPct val="100000"/>
              </a:lnSpc>
              <a:spcBef>
                <a:spcPct val="0"/>
              </a:spcBef>
              <a:spcAft>
                <a:spcPct val="0"/>
              </a:spcAft>
              <a:buNone/>
            </a:pPr>
            <a:r>
              <a:rPr kumimoji="0" lang="en-US" b="0" i="1" u="none" strike="noStrike" cap="none" normalizeH="0" dirty="0" smtClean="0">
                <a:ln>
                  <a:noFill/>
                </a:ln>
                <a:solidFill>
                  <a:schemeClr val="tx1"/>
                </a:solidFill>
                <a:effectLst/>
                <a:latin typeface="Arial" panose="020B0604020202020204" pitchFamily="34" charset="0"/>
              </a:rPr>
              <a:t>done</a:t>
            </a:r>
            <a:endParaRPr kumimoji="0" lang="en-US"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747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solidFill>
                  <a:srgbClr val="FF0000"/>
                </a:solidFill>
              </a:rPr>
              <a:t>f</a:t>
            </a:r>
            <a:r>
              <a:rPr lang="en-US" b="1" dirty="0" smtClean="0">
                <a:solidFill>
                  <a:srgbClr val="FF0000"/>
                </a:solidFill>
              </a:rPr>
              <a:t>or loop</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a:bodyPr>
          <a:lstStyle/>
          <a:p>
            <a:pPr marL="0" lvl="0" indent="0" eaLnBrk="0" fontAlgn="base" hangingPunct="0">
              <a:lnSpc>
                <a:spcPct val="100000"/>
              </a:lnSpc>
              <a:spcBef>
                <a:spcPct val="0"/>
              </a:spcBef>
              <a:spcAft>
                <a:spcPct val="0"/>
              </a:spcAft>
              <a:buNone/>
            </a:pPr>
            <a:r>
              <a:rPr kumimoji="0" lang="en-US" b="0" i="0" u="none" strike="noStrike" cap="none" normalizeH="0" baseline="0" dirty="0" smtClean="0">
                <a:ln>
                  <a:noFill/>
                </a:ln>
                <a:solidFill>
                  <a:schemeClr val="tx1"/>
                </a:solidFill>
                <a:effectLst/>
                <a:latin typeface="Arial" panose="020B0604020202020204" pitchFamily="34" charset="0"/>
              </a:rPr>
              <a:t>Example1</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f</a:t>
            </a:r>
            <a:r>
              <a:rPr lang="en-US" i="1" dirty="0" smtClean="0">
                <a:latin typeface="Arial" panose="020B0604020202020204" pitchFamily="34" charset="0"/>
              </a:rPr>
              <a:t>or </a:t>
            </a:r>
            <a:r>
              <a:rPr lang="en-US" i="1" dirty="0" err="1" smtClean="0">
                <a:latin typeface="Arial" panose="020B0604020202020204" pitchFamily="34" charset="0"/>
              </a:rPr>
              <a:t>i</a:t>
            </a:r>
            <a:r>
              <a:rPr lang="en-US" i="1" dirty="0" smtClean="0">
                <a:latin typeface="Arial" panose="020B0604020202020204" pitchFamily="34" charset="0"/>
              </a:rPr>
              <a:t> in 1 2 3 “the end”</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d</a:t>
            </a:r>
            <a:r>
              <a:rPr lang="en-US" i="1" dirty="0" smtClean="0">
                <a:latin typeface="Arial" panose="020B0604020202020204" pitchFamily="34" charset="0"/>
              </a:rPr>
              <a:t>o</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	</a:t>
            </a:r>
            <a:r>
              <a:rPr lang="en-US" i="1" dirty="0" smtClean="0">
                <a:latin typeface="Arial" panose="020B0604020202020204" pitchFamily="34" charset="0"/>
              </a:rPr>
              <a:t>echo “</a:t>
            </a:r>
            <a:r>
              <a:rPr lang="en-US" i="1" dirty="0" err="1" smtClean="0">
                <a:latin typeface="Arial" panose="020B0604020202020204" pitchFamily="34" charset="0"/>
              </a:rPr>
              <a:t>i</a:t>
            </a:r>
            <a:r>
              <a:rPr lang="en-US" i="1" dirty="0" smtClean="0">
                <a:latin typeface="Arial" panose="020B0604020202020204" pitchFamily="34" charset="0"/>
              </a:rPr>
              <a:t> is “ $</a:t>
            </a:r>
            <a:r>
              <a:rPr lang="en-US" i="1" dirty="0" err="1" smtClean="0">
                <a:latin typeface="Arial" panose="020B0604020202020204" pitchFamily="34" charset="0"/>
              </a:rPr>
              <a:t>i</a:t>
            </a:r>
            <a:endParaRPr lang="en-US" i="1"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i="1" dirty="0">
                <a:latin typeface="Arial" panose="020B0604020202020204" pitchFamily="34" charset="0"/>
              </a:rPr>
              <a:t>d</a:t>
            </a:r>
            <a:r>
              <a:rPr lang="en-US" i="1" dirty="0" smtClean="0">
                <a:latin typeface="Arial" panose="020B0604020202020204" pitchFamily="34" charset="0"/>
              </a:rPr>
              <a:t>one</a:t>
            </a:r>
          </a:p>
          <a:p>
            <a:pPr marL="0" lvl="0" indent="0" eaLnBrk="0" fontAlgn="base" hangingPunct="0">
              <a:lnSpc>
                <a:spcPct val="100000"/>
              </a:lnSpc>
              <a:spcBef>
                <a:spcPct val="0"/>
              </a:spcBef>
              <a:spcAft>
                <a:spcPct val="0"/>
              </a:spcAft>
              <a:buNone/>
            </a:pPr>
            <a:endParaRPr lang="en-US"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dirty="0" smtClean="0">
                <a:latin typeface="Arial" panose="020B0604020202020204" pitchFamily="34" charset="0"/>
              </a:rPr>
              <a:t>Exampl2</a:t>
            </a: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r>
              <a:rPr lang="en-US" i="1" dirty="0">
                <a:latin typeface="Arial" panose="020B0604020202020204" pitchFamily="34" charset="0"/>
              </a:rPr>
              <a:t>for </a:t>
            </a:r>
            <a:r>
              <a:rPr lang="en-US" i="1" dirty="0" smtClean="0">
                <a:latin typeface="Arial" panose="020B0604020202020204" pitchFamily="34" charset="0"/>
              </a:rPr>
              <a:t>x in $(</a:t>
            </a:r>
            <a:r>
              <a:rPr lang="en-US" i="1" dirty="0" err="1" smtClean="0">
                <a:latin typeface="Arial" panose="020B0604020202020204" pitchFamily="34" charset="0"/>
              </a:rPr>
              <a:t>ls</a:t>
            </a:r>
            <a:r>
              <a:rPr lang="en-US" i="1" dirty="0" smtClean="0">
                <a:latin typeface="Arial" panose="020B0604020202020204" pitchFamily="34" charset="0"/>
              </a:rPr>
              <a:t> –a)</a:t>
            </a:r>
            <a:endParaRPr lang="en-US" i="1" dirty="0">
              <a:latin typeface="Arial" panose="020B0604020202020204" pitchFamily="34" charset="0"/>
            </a:endParaRPr>
          </a:p>
          <a:p>
            <a:pPr marL="0" lvl="0" indent="0" eaLnBrk="0" fontAlgn="base" hangingPunct="0">
              <a:lnSpc>
                <a:spcPct val="100000"/>
              </a:lnSpc>
              <a:spcBef>
                <a:spcPct val="0"/>
              </a:spcBef>
              <a:spcAft>
                <a:spcPct val="0"/>
              </a:spcAft>
              <a:buNone/>
            </a:pPr>
            <a:r>
              <a:rPr lang="en-US" i="1" dirty="0">
                <a:latin typeface="Arial" panose="020B0604020202020204" pitchFamily="34" charset="0"/>
              </a:rPr>
              <a:t>do</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	echo </a:t>
            </a:r>
            <a:r>
              <a:rPr lang="en-US" i="1" dirty="0" smtClean="0">
                <a:latin typeface="Arial" panose="020B0604020202020204" pitchFamily="34" charset="0"/>
              </a:rPr>
              <a:t>$x</a:t>
            </a:r>
            <a:endParaRPr lang="en-US" i="1" dirty="0">
              <a:latin typeface="Arial" panose="020B0604020202020204" pitchFamily="34" charset="0"/>
            </a:endParaRPr>
          </a:p>
          <a:p>
            <a:pPr marL="0" lvl="0" indent="0" eaLnBrk="0" fontAlgn="base" hangingPunct="0">
              <a:lnSpc>
                <a:spcPct val="100000"/>
              </a:lnSpc>
              <a:spcBef>
                <a:spcPct val="0"/>
              </a:spcBef>
              <a:spcAft>
                <a:spcPct val="0"/>
              </a:spcAft>
              <a:buNone/>
            </a:pPr>
            <a:r>
              <a:rPr lang="en-US" i="1" dirty="0">
                <a:latin typeface="Arial" panose="020B0604020202020204" pitchFamily="34" charset="0"/>
              </a:rPr>
              <a:t>done</a:t>
            </a: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p:txBody>
      </p:sp>
    </p:spTree>
    <p:extLst>
      <p:ext uri="{BB962C8B-B14F-4D97-AF65-F5344CB8AC3E}">
        <p14:creationId xmlns:p14="http://schemas.microsoft.com/office/powerpoint/2010/main" val="3265067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solidFill>
                  <a:srgbClr val="FF0000"/>
                </a:solidFill>
              </a:rPr>
              <a:t>f</a:t>
            </a:r>
            <a:r>
              <a:rPr lang="en-US" b="1" dirty="0" smtClean="0">
                <a:solidFill>
                  <a:srgbClr val="FF0000"/>
                </a:solidFill>
              </a:rPr>
              <a:t>or loop</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a:bodyPr>
          <a:lstStyle/>
          <a:p>
            <a:pPr marL="0" lvl="0" indent="0" eaLnBrk="0" fontAlgn="base" hangingPunct="0">
              <a:lnSpc>
                <a:spcPct val="100000"/>
              </a:lnSpc>
              <a:spcBef>
                <a:spcPct val="0"/>
              </a:spcBef>
              <a:spcAft>
                <a:spcPct val="0"/>
              </a:spcAft>
              <a:buNone/>
            </a:pPr>
            <a:r>
              <a:rPr kumimoji="0" lang="en-US" b="0" i="0" u="none" strike="noStrike" cap="none" normalizeH="0" baseline="0" dirty="0" smtClean="0">
                <a:ln>
                  <a:noFill/>
                </a:ln>
                <a:solidFill>
                  <a:schemeClr val="tx1"/>
                </a:solidFill>
                <a:effectLst/>
                <a:latin typeface="Arial" panose="020B0604020202020204" pitchFamily="34" charset="0"/>
              </a:rPr>
              <a:t>Exercice1</a:t>
            </a:r>
          </a:p>
          <a:p>
            <a:pPr marL="0" lvl="0" indent="0" eaLnBrk="0" fontAlgn="base" hangingPunct="0">
              <a:lnSpc>
                <a:spcPct val="100000"/>
              </a:lnSpc>
              <a:spcBef>
                <a:spcPct val="0"/>
              </a:spcBef>
              <a:spcAft>
                <a:spcPct val="0"/>
              </a:spcAft>
              <a:buNone/>
            </a:pPr>
            <a:r>
              <a:rPr lang="en-US" dirty="0" smtClean="0">
                <a:latin typeface="Arial" panose="020B0604020202020204" pitchFamily="34" charset="0"/>
              </a:rPr>
              <a:t>Write a script that changes all files in lower case (your home directory)</a:t>
            </a:r>
          </a:p>
          <a:p>
            <a:pPr marL="0" lvl="0" indent="0" eaLnBrk="0" fontAlgn="base" hangingPunct="0">
              <a:lnSpc>
                <a:spcPct val="100000"/>
              </a:lnSpc>
              <a:spcBef>
                <a:spcPct val="0"/>
              </a:spcBef>
              <a:spcAft>
                <a:spcPct val="0"/>
              </a:spcAft>
              <a:buNone/>
            </a:pPr>
            <a:endParaRPr lang="en-US"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dirty="0" smtClean="0">
                <a:latin typeface="Arial" panose="020B0604020202020204" pitchFamily="34" charset="0"/>
              </a:rPr>
              <a:t>Exercice2</a:t>
            </a:r>
          </a:p>
          <a:p>
            <a:pPr marL="0" lvl="0" indent="0" eaLnBrk="0" fontAlgn="base" hangingPunct="0">
              <a:lnSpc>
                <a:spcPct val="100000"/>
              </a:lnSpc>
              <a:spcBef>
                <a:spcPct val="0"/>
              </a:spcBef>
              <a:spcAft>
                <a:spcPct val="0"/>
              </a:spcAft>
              <a:buNone/>
            </a:pPr>
            <a:r>
              <a:rPr lang="en-US" dirty="0" smtClean="0">
                <a:latin typeface="Arial" panose="020B0604020202020204" pitchFamily="34" charset="0"/>
              </a:rPr>
              <a:t>Write a script to compare two files received in arguments</a:t>
            </a: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r>
              <a:rPr lang="en-US" dirty="0" smtClean="0">
                <a:latin typeface="Arial" panose="020B0604020202020204" pitchFamily="34" charset="0"/>
              </a:rPr>
              <a:t>Exercice3</a:t>
            </a: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r>
              <a:rPr lang="en-US" dirty="0">
                <a:latin typeface="Arial" panose="020B0604020202020204" pitchFamily="34" charset="0"/>
              </a:rPr>
              <a:t>Write a script to </a:t>
            </a:r>
            <a:r>
              <a:rPr lang="en-US" dirty="0" smtClean="0">
                <a:latin typeface="Arial" panose="020B0604020202020204" pitchFamily="34" charset="0"/>
              </a:rPr>
              <a:t>calculate the sum of integers between 1 and n</a:t>
            </a: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p:txBody>
      </p:sp>
    </p:spTree>
    <p:extLst>
      <p:ext uri="{BB962C8B-B14F-4D97-AF65-F5344CB8AC3E}">
        <p14:creationId xmlns:p14="http://schemas.microsoft.com/office/powerpoint/2010/main" val="3845821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solidFill>
                  <a:srgbClr val="FF0000"/>
                </a:solidFill>
              </a:rPr>
              <a:t>w</a:t>
            </a:r>
            <a:r>
              <a:rPr lang="en-US" b="1" dirty="0" smtClean="0">
                <a:solidFill>
                  <a:srgbClr val="FF0000"/>
                </a:solidFill>
              </a:rPr>
              <a:t>hile statement</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a:bodyPr>
          <a:lstStyle/>
          <a:p>
            <a:pPr marL="0" lvl="0" indent="0" eaLnBrk="0" fontAlgn="base" hangingPunct="0">
              <a:lnSpc>
                <a:spcPct val="100000"/>
              </a:lnSpc>
              <a:spcBef>
                <a:spcPct val="0"/>
              </a:spcBef>
              <a:spcAft>
                <a:spcPct val="0"/>
              </a:spcAft>
              <a:buNone/>
            </a:pPr>
            <a:r>
              <a:rPr lang="en-US" dirty="0" smtClean="0">
                <a:latin typeface="Arial" panose="020B0604020202020204" pitchFamily="34" charset="0"/>
              </a:rPr>
              <a:t>A while statement evaluates a logical expression and continues executing the code inside the while s long as the expression is true.</a:t>
            </a:r>
          </a:p>
          <a:p>
            <a:pPr marL="0" lvl="0" indent="0" eaLnBrk="0" fontAlgn="base" hangingPunct="0">
              <a:lnSpc>
                <a:spcPct val="100000"/>
              </a:lnSpc>
              <a:spcBef>
                <a:spcPct val="0"/>
              </a:spcBef>
              <a:spcAft>
                <a:spcPct val="0"/>
              </a:spcAft>
              <a:buNone/>
            </a:pPr>
            <a:r>
              <a:rPr lang="en-US" dirty="0" smtClean="0">
                <a:latin typeface="Arial" panose="020B0604020202020204" pitchFamily="34" charset="0"/>
              </a:rPr>
              <a:t>The basic format for a while in shell is:</a:t>
            </a: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r>
              <a:rPr lang="en-US" i="1" dirty="0">
                <a:latin typeface="Arial" panose="020B0604020202020204" pitchFamily="34" charset="0"/>
              </a:rPr>
              <a:t>w</a:t>
            </a:r>
            <a:r>
              <a:rPr lang="en-US" i="1" dirty="0" smtClean="0">
                <a:latin typeface="Arial" panose="020B0604020202020204" pitchFamily="34" charset="0"/>
              </a:rPr>
              <a:t>hile [ expression ]</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d</a:t>
            </a:r>
            <a:r>
              <a:rPr lang="en-US" i="1" dirty="0" smtClean="0">
                <a:latin typeface="Arial" panose="020B0604020202020204" pitchFamily="34" charset="0"/>
              </a:rPr>
              <a:t>o</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	</a:t>
            </a:r>
            <a:r>
              <a:rPr lang="en-US" i="1" dirty="0" smtClean="0">
                <a:latin typeface="Arial" panose="020B0604020202020204" pitchFamily="34" charset="0"/>
              </a:rPr>
              <a:t>command</a:t>
            </a:r>
          </a:p>
          <a:p>
            <a:pPr marL="0" lvl="0" indent="0" eaLnBrk="0" fontAlgn="base" hangingPunct="0">
              <a:lnSpc>
                <a:spcPct val="100000"/>
              </a:lnSpc>
              <a:spcBef>
                <a:spcPct val="0"/>
              </a:spcBef>
              <a:spcAft>
                <a:spcPct val="0"/>
              </a:spcAft>
              <a:buNone/>
            </a:pPr>
            <a:r>
              <a:rPr lang="en-US" i="1" dirty="0">
                <a:latin typeface="Arial" panose="020B0604020202020204" pitchFamily="34" charset="0"/>
              </a:rPr>
              <a:t>	</a:t>
            </a:r>
            <a:r>
              <a:rPr lang="en-US" i="1" dirty="0" smtClean="0">
                <a:latin typeface="Arial" panose="020B0604020202020204" pitchFamily="34" charset="0"/>
              </a:rPr>
              <a:t>command</a:t>
            </a:r>
          </a:p>
          <a:p>
            <a:pPr marL="0" lvl="0" indent="0" eaLnBrk="0" fontAlgn="base" hangingPunct="0">
              <a:lnSpc>
                <a:spcPct val="100000"/>
              </a:lnSpc>
              <a:spcBef>
                <a:spcPct val="0"/>
              </a:spcBef>
              <a:spcAft>
                <a:spcPct val="0"/>
              </a:spcAft>
              <a:buNone/>
            </a:pPr>
            <a:r>
              <a:rPr lang="en-US" i="1" dirty="0" smtClean="0">
                <a:latin typeface="Arial" panose="020B0604020202020204" pitchFamily="34" charset="0"/>
              </a:rPr>
              <a:t>done</a:t>
            </a:r>
            <a:endParaRPr lang="en-US" i="1"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dirty="0">
              <a:latin typeface="Arial" panose="020B0604020202020204" pitchFamily="34" charset="0"/>
            </a:endParaRPr>
          </a:p>
        </p:txBody>
      </p:sp>
    </p:spTree>
    <p:extLst>
      <p:ext uri="{BB962C8B-B14F-4D97-AF65-F5344CB8AC3E}">
        <p14:creationId xmlns:p14="http://schemas.microsoft.com/office/powerpoint/2010/main" val="3239574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solidFill>
                  <a:srgbClr val="FF0000"/>
                </a:solidFill>
              </a:rPr>
              <a:t>w</a:t>
            </a:r>
            <a:r>
              <a:rPr lang="en-US" b="1" dirty="0" smtClean="0">
                <a:solidFill>
                  <a:srgbClr val="FF0000"/>
                </a:solidFill>
              </a:rPr>
              <a:t>hile statement</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a:bodyPr>
          <a:lstStyle/>
          <a:p>
            <a:pPr marL="0" indent="0">
              <a:buNone/>
            </a:pPr>
            <a:r>
              <a:rPr lang="en-US" b="1" dirty="0"/>
              <a:t>Example 1</a:t>
            </a:r>
          </a:p>
          <a:p>
            <a:pPr marL="0" indent="0">
              <a:buNone/>
            </a:pPr>
            <a:r>
              <a:rPr lang="en-US" b="1" dirty="0" smtClean="0"/>
              <a:t>Script </a:t>
            </a:r>
            <a:r>
              <a:rPr lang="en-US" b="1" dirty="0"/>
              <a:t>to display integers from 1 to </a:t>
            </a:r>
            <a:r>
              <a:rPr lang="en-US" b="1" dirty="0" smtClean="0"/>
              <a:t>10</a:t>
            </a:r>
          </a:p>
          <a:p>
            <a:pPr marL="0" indent="0">
              <a:buNone/>
            </a:pPr>
            <a:endParaRPr lang="en-US" b="1" dirty="0"/>
          </a:p>
          <a:p>
            <a:pPr marL="0" indent="0">
              <a:buNone/>
            </a:pPr>
            <a:r>
              <a:rPr lang="en-US" b="1" dirty="0"/>
              <a:t>#!/bin/bash</a:t>
            </a:r>
          </a:p>
          <a:p>
            <a:pPr marL="0" indent="0">
              <a:buNone/>
            </a:pPr>
            <a:r>
              <a:rPr lang="en-US" b="1" dirty="0"/>
              <a:t>let x=1;</a:t>
            </a:r>
          </a:p>
          <a:p>
            <a:pPr marL="0" indent="0">
              <a:buNone/>
            </a:pPr>
            <a:r>
              <a:rPr lang="en-US" b="1" dirty="0"/>
              <a:t>while [ $x -le 10 ]; do</a:t>
            </a:r>
          </a:p>
          <a:p>
            <a:pPr marL="457200" lvl="1" indent="0">
              <a:buNone/>
            </a:pPr>
            <a:r>
              <a:rPr lang="en-US" b="1" dirty="0"/>
              <a:t>echo $x</a:t>
            </a:r>
          </a:p>
          <a:p>
            <a:pPr marL="457200" lvl="1" indent="0">
              <a:buNone/>
            </a:pPr>
            <a:r>
              <a:rPr lang="en-US" b="1" dirty="0"/>
              <a:t>let x=$x+1</a:t>
            </a:r>
          </a:p>
          <a:p>
            <a:pPr marL="0" indent="0">
              <a:buNone/>
            </a:pPr>
            <a:r>
              <a:rPr lang="en-US" b="1" dirty="0"/>
              <a:t>done</a:t>
            </a:r>
            <a:endParaRPr lang="en-US" dirty="0">
              <a:latin typeface="Arial" panose="020B0604020202020204" pitchFamily="34" charset="0"/>
            </a:endParaRPr>
          </a:p>
        </p:txBody>
      </p:sp>
    </p:spTree>
    <p:extLst>
      <p:ext uri="{BB962C8B-B14F-4D97-AF65-F5344CB8AC3E}">
        <p14:creationId xmlns:p14="http://schemas.microsoft.com/office/powerpoint/2010/main" val="3146167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smtClean="0">
                <a:solidFill>
                  <a:srgbClr val="FF0000"/>
                </a:solidFill>
              </a:rPr>
              <a:t>Until statement</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fontScale="85000" lnSpcReduction="20000"/>
          </a:bodyPr>
          <a:lstStyle/>
          <a:p>
            <a:pPr marL="0" indent="0">
              <a:buNone/>
            </a:pPr>
            <a:r>
              <a:rPr lang="en-US" b="1" dirty="0"/>
              <a:t>Loops until condition is true</a:t>
            </a:r>
          </a:p>
          <a:p>
            <a:pPr marL="0" indent="0">
              <a:buNone/>
            </a:pPr>
            <a:r>
              <a:rPr lang="en-US" b="1" dirty="0"/>
              <a:t>syntax</a:t>
            </a:r>
          </a:p>
          <a:p>
            <a:pPr marL="0" indent="0">
              <a:buNone/>
            </a:pPr>
            <a:r>
              <a:rPr lang="en-US" b="1" dirty="0"/>
              <a:t>until [condition]</a:t>
            </a:r>
          </a:p>
          <a:p>
            <a:pPr marL="0" indent="0">
              <a:buNone/>
            </a:pPr>
            <a:r>
              <a:rPr lang="en-US" b="1" dirty="0"/>
              <a:t>do</a:t>
            </a:r>
          </a:p>
          <a:p>
            <a:pPr marL="0" indent="0">
              <a:buNone/>
            </a:pPr>
            <a:r>
              <a:rPr lang="en-US" b="1" dirty="0" smtClean="0"/>
              <a:t>	statements</a:t>
            </a:r>
            <a:endParaRPr lang="en-US" b="1" dirty="0"/>
          </a:p>
          <a:p>
            <a:pPr marL="0" indent="0">
              <a:buNone/>
            </a:pPr>
            <a:r>
              <a:rPr lang="en-US" b="1" dirty="0"/>
              <a:t>done</a:t>
            </a:r>
          </a:p>
          <a:p>
            <a:pPr marL="0" indent="0">
              <a:buNone/>
            </a:pPr>
            <a:r>
              <a:rPr lang="en-US" b="1" dirty="0"/>
              <a:t>example</a:t>
            </a:r>
          </a:p>
          <a:p>
            <a:pPr marL="0" indent="0">
              <a:buNone/>
            </a:pPr>
            <a:r>
              <a:rPr lang="en-US" b="1" dirty="0" smtClean="0"/>
              <a:t>#!/</a:t>
            </a:r>
            <a:r>
              <a:rPr lang="en-US" b="1" dirty="0"/>
              <a:t>bin/bash</a:t>
            </a:r>
          </a:p>
          <a:p>
            <a:pPr marL="0" indent="0">
              <a:buNone/>
            </a:pPr>
            <a:r>
              <a:rPr lang="en-US" b="1" dirty="0"/>
              <a:t>echo "Enter a number: "; read number</a:t>
            </a:r>
          </a:p>
          <a:p>
            <a:pPr marL="0" indent="0">
              <a:buNone/>
            </a:pPr>
            <a:r>
              <a:rPr lang="it-IT" b="1" dirty="0"/>
              <a:t>until ["$x" -le -0]; do</a:t>
            </a:r>
          </a:p>
          <a:p>
            <a:pPr marL="0" indent="0">
              <a:buNone/>
            </a:pPr>
            <a:r>
              <a:rPr lang="en-US" b="1" dirty="0" smtClean="0"/>
              <a:t>	echo </a:t>
            </a:r>
            <a:r>
              <a:rPr lang="en-US" b="1" dirty="0"/>
              <a:t>$</a:t>
            </a:r>
            <a:r>
              <a:rPr lang="en-US" b="1" dirty="0" smtClean="0"/>
              <a:t>x</a:t>
            </a:r>
          </a:p>
          <a:p>
            <a:pPr marL="0" indent="0">
              <a:buNone/>
            </a:pPr>
            <a:r>
              <a:rPr lang="en-US" b="1" dirty="0" smtClean="0"/>
              <a:t>	x </a:t>
            </a:r>
            <a:r>
              <a:rPr lang="en-US" b="1" dirty="0"/>
              <a:t>= $(($x-1</a:t>
            </a:r>
            <a:r>
              <a:rPr lang="en-US" b="1" dirty="0" smtClean="0"/>
              <a:t>))</a:t>
            </a:r>
          </a:p>
          <a:p>
            <a:pPr marL="0" indent="0">
              <a:buNone/>
            </a:pPr>
            <a:r>
              <a:rPr lang="en-US" b="1" dirty="0" smtClean="0"/>
              <a:t> done</a:t>
            </a:r>
            <a:endParaRPr lang="en-US" dirty="0">
              <a:latin typeface="Arial" panose="020B0604020202020204" pitchFamily="34" charset="0"/>
            </a:endParaRPr>
          </a:p>
        </p:txBody>
      </p:sp>
    </p:spTree>
    <p:extLst>
      <p:ext uri="{BB962C8B-B14F-4D97-AF65-F5344CB8AC3E}">
        <p14:creationId xmlns:p14="http://schemas.microsoft.com/office/powerpoint/2010/main" val="4252798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smtClean="0">
                <a:solidFill>
                  <a:srgbClr val="FF0000"/>
                </a:solidFill>
              </a:rPr>
              <a:t>Creating arrays</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a:bodyPr>
          <a:lstStyle/>
          <a:p>
            <a:pPr marL="0" indent="0">
              <a:buNone/>
            </a:pPr>
            <a:r>
              <a:rPr lang="en-US" dirty="0" smtClean="0"/>
              <a:t>Names[0]=“</a:t>
            </a:r>
            <a:r>
              <a:rPr lang="en-US" dirty="0" err="1" smtClean="0"/>
              <a:t>lucie</a:t>
            </a:r>
            <a:r>
              <a:rPr lang="en-US" dirty="0" smtClean="0"/>
              <a:t>”</a:t>
            </a:r>
          </a:p>
          <a:p>
            <a:pPr marL="0" indent="0">
              <a:buNone/>
            </a:pPr>
            <a:r>
              <a:rPr lang="en-US" dirty="0" smtClean="0"/>
              <a:t>Names[1]=“</a:t>
            </a:r>
            <a:r>
              <a:rPr lang="en-US" dirty="0" err="1" smtClean="0"/>
              <a:t>fleury</a:t>
            </a:r>
            <a:r>
              <a:rPr lang="en-US" dirty="0" smtClean="0"/>
              <a:t>”</a:t>
            </a:r>
          </a:p>
          <a:p>
            <a:pPr marL="0" indent="0">
              <a:buNone/>
            </a:pPr>
            <a:r>
              <a:rPr lang="en-US" dirty="0" smtClean="0"/>
              <a:t>Names[3]=“Roger”</a:t>
            </a:r>
          </a:p>
          <a:p>
            <a:pPr marL="0" indent="0">
              <a:buNone/>
            </a:pPr>
            <a:r>
              <a:rPr lang="en-US" dirty="0" smtClean="0"/>
              <a:t>Or</a:t>
            </a:r>
          </a:p>
          <a:p>
            <a:pPr marL="0" indent="0">
              <a:buNone/>
            </a:pPr>
            <a:r>
              <a:rPr lang="en-US" dirty="0" smtClean="0"/>
              <a:t>Names=(</a:t>
            </a:r>
            <a:r>
              <a:rPr lang="en-US" dirty="0" err="1" smtClean="0"/>
              <a:t>lucie</a:t>
            </a:r>
            <a:r>
              <a:rPr lang="en-US" dirty="0"/>
              <a:t> </a:t>
            </a:r>
            <a:r>
              <a:rPr lang="en-US" dirty="0" err="1" smtClean="0"/>
              <a:t>fleury</a:t>
            </a:r>
            <a:r>
              <a:rPr lang="en-US" dirty="0"/>
              <a:t> </a:t>
            </a:r>
            <a:r>
              <a:rPr lang="en-US" dirty="0" smtClean="0"/>
              <a:t>Roger)</a:t>
            </a:r>
          </a:p>
          <a:p>
            <a:pPr marL="0" indent="0">
              <a:buNone/>
            </a:pPr>
            <a:r>
              <a:rPr lang="en-US" dirty="0"/>
              <a:t>Extracting elements of </a:t>
            </a:r>
            <a:r>
              <a:rPr lang="en-US" dirty="0" smtClean="0"/>
              <a:t>array for individual element, use </a:t>
            </a:r>
            <a:r>
              <a:rPr lang="en-US" b="1" dirty="0"/>
              <a:t>${array-name[index</a:t>
            </a:r>
            <a:r>
              <a:rPr lang="en-US" b="1" dirty="0" smtClean="0"/>
              <a:t>]}</a:t>
            </a:r>
          </a:p>
          <a:p>
            <a:pPr marL="0" indent="0">
              <a:buNone/>
            </a:pPr>
            <a:r>
              <a:rPr lang="en-US" dirty="0" smtClean="0"/>
              <a:t>For all elements, use </a:t>
            </a:r>
            <a:r>
              <a:rPr lang="en-US" b="1" dirty="0"/>
              <a:t>${array-name</a:t>
            </a:r>
            <a:r>
              <a:rPr lang="en-US" b="1" dirty="0" smtClean="0"/>
              <a:t>[*]}</a:t>
            </a:r>
          </a:p>
          <a:p>
            <a:pPr marL="0" indent="0">
              <a:buNone/>
            </a:pPr>
            <a:r>
              <a:rPr lang="en-US" dirty="0" err="1"/>
              <a:t>eg</a:t>
            </a:r>
            <a:r>
              <a:rPr lang="en-US" dirty="0"/>
              <a:t>.</a:t>
            </a:r>
          </a:p>
          <a:p>
            <a:pPr marL="0" indent="0">
              <a:buNone/>
            </a:pPr>
            <a:r>
              <a:rPr lang="en-US" dirty="0"/>
              <a:t>echo ${districts[*]}</a:t>
            </a:r>
            <a:r>
              <a:rPr lang="en-US" dirty="0" smtClean="0"/>
              <a:t> </a:t>
            </a:r>
            <a:endParaRPr lang="en-US" dirty="0"/>
          </a:p>
        </p:txBody>
      </p:sp>
    </p:spTree>
    <p:extLst>
      <p:ext uri="{BB962C8B-B14F-4D97-AF65-F5344CB8AC3E}">
        <p14:creationId xmlns:p14="http://schemas.microsoft.com/office/powerpoint/2010/main" val="3761087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smtClean="0">
                <a:solidFill>
                  <a:srgbClr val="FF0000"/>
                </a:solidFill>
              </a:rPr>
              <a:t>Functions</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rmAutofit lnSpcReduction="10000"/>
          </a:bodyPr>
          <a:lstStyle/>
          <a:p>
            <a:pPr marL="0" indent="0">
              <a:buNone/>
            </a:pPr>
            <a:r>
              <a:rPr lang="en-US" dirty="0" smtClean="0"/>
              <a:t>A function allows your program to execute the same code multiple times and pas it different arguments. First you can write a function then you can call it.</a:t>
            </a:r>
          </a:p>
          <a:p>
            <a:pPr marL="0" indent="0">
              <a:buNone/>
            </a:pPr>
            <a:r>
              <a:rPr lang="en-US" dirty="0" smtClean="0"/>
              <a:t>The basic format of a function in shell is:</a:t>
            </a:r>
          </a:p>
          <a:p>
            <a:pPr marL="0" indent="0">
              <a:buNone/>
            </a:pPr>
            <a:r>
              <a:rPr lang="en-US" i="1" dirty="0" err="1"/>
              <a:t>f</a:t>
            </a:r>
            <a:r>
              <a:rPr lang="en-US" i="1" dirty="0" err="1" smtClean="0"/>
              <a:t>unction_name</a:t>
            </a:r>
            <a:r>
              <a:rPr lang="en-US" i="1" dirty="0" smtClean="0"/>
              <a:t>()</a:t>
            </a:r>
          </a:p>
          <a:p>
            <a:pPr marL="0" indent="0">
              <a:buNone/>
            </a:pPr>
            <a:r>
              <a:rPr lang="en-US" i="1" dirty="0" smtClean="0"/>
              <a:t>{</a:t>
            </a:r>
          </a:p>
          <a:p>
            <a:pPr marL="0" indent="0">
              <a:buNone/>
            </a:pPr>
            <a:r>
              <a:rPr lang="en-US" i="1" dirty="0"/>
              <a:t>	</a:t>
            </a:r>
            <a:r>
              <a:rPr lang="en-US" i="1" dirty="0" smtClean="0"/>
              <a:t>command</a:t>
            </a:r>
          </a:p>
          <a:p>
            <a:pPr marL="0" indent="0">
              <a:buNone/>
            </a:pPr>
            <a:r>
              <a:rPr lang="en-US" i="1" dirty="0"/>
              <a:t>	</a:t>
            </a:r>
            <a:r>
              <a:rPr lang="en-US" i="1" dirty="0" smtClean="0"/>
              <a:t>command</a:t>
            </a:r>
          </a:p>
          <a:p>
            <a:pPr marL="0" indent="0">
              <a:buNone/>
            </a:pPr>
            <a:r>
              <a:rPr lang="en-US" i="1" dirty="0" smtClean="0"/>
              <a:t>}</a:t>
            </a:r>
          </a:p>
          <a:p>
            <a:pPr marL="0" indent="0">
              <a:buNone/>
            </a:pPr>
            <a:r>
              <a:rPr lang="en-US" dirty="0" smtClean="0"/>
              <a:t>In shell, you do not specify how many arguments are expected or a return type for the function.</a:t>
            </a:r>
            <a:endParaRPr lang="en-US" dirty="0"/>
          </a:p>
        </p:txBody>
      </p:sp>
    </p:spTree>
    <p:extLst>
      <p:ext uri="{BB962C8B-B14F-4D97-AF65-F5344CB8AC3E}">
        <p14:creationId xmlns:p14="http://schemas.microsoft.com/office/powerpoint/2010/main" val="1031917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smtClean="0">
                <a:solidFill>
                  <a:srgbClr val="FF0000"/>
                </a:solidFill>
              </a:rPr>
              <a:t>Functions (example)</a:t>
            </a:r>
            <a:endParaRPr lang="en-US" dirty="0">
              <a:solidFill>
                <a:srgbClr val="FF0000"/>
              </a:solidFill>
            </a:endParaRPr>
          </a:p>
        </p:txBody>
      </p:sp>
      <p:sp>
        <p:nvSpPr>
          <p:cNvPr id="3" name="Content Placeholder 2"/>
          <p:cNvSpPr>
            <a:spLocks noGrp="1"/>
          </p:cNvSpPr>
          <p:nvPr>
            <p:ph idx="1"/>
          </p:nvPr>
        </p:nvSpPr>
        <p:spPr>
          <a:xfrm>
            <a:off x="838200" y="1163782"/>
            <a:ext cx="10515600" cy="5013181"/>
          </a:xfrm>
        </p:spPr>
        <p:txBody>
          <a:bodyPr>
            <a:noAutofit/>
          </a:bodyPr>
          <a:lstStyle/>
          <a:p>
            <a:pPr marL="0" indent="0">
              <a:buNone/>
            </a:pPr>
            <a:r>
              <a:rPr lang="en-US" sz="1600" b="1" dirty="0" smtClean="0"/>
              <a:t>#!/</a:t>
            </a:r>
            <a:r>
              <a:rPr lang="en-US" sz="1600" b="1" dirty="0"/>
              <a:t>bin/bash</a:t>
            </a:r>
          </a:p>
          <a:p>
            <a:pPr marL="0" indent="0">
              <a:buNone/>
            </a:pPr>
            <a:r>
              <a:rPr lang="en-US" sz="1600" b="1" dirty="0"/>
              <a:t>function check() {</a:t>
            </a:r>
          </a:p>
          <a:p>
            <a:pPr marL="0" indent="0">
              <a:buNone/>
            </a:pPr>
            <a:r>
              <a:rPr lang="en-US" sz="1600" b="1" dirty="0"/>
              <a:t>if [ -e "/home/$1" ]</a:t>
            </a:r>
          </a:p>
          <a:p>
            <a:pPr marL="0" indent="0">
              <a:buNone/>
            </a:pPr>
            <a:r>
              <a:rPr lang="en-US" sz="1600" b="1" dirty="0"/>
              <a:t>then</a:t>
            </a:r>
          </a:p>
          <a:p>
            <a:pPr marL="0" indent="0">
              <a:buNone/>
            </a:pPr>
            <a:r>
              <a:rPr lang="en-US" sz="1600" b="1" dirty="0"/>
              <a:t>return 0</a:t>
            </a:r>
          </a:p>
          <a:p>
            <a:pPr marL="0" indent="0">
              <a:buNone/>
            </a:pPr>
            <a:r>
              <a:rPr lang="en-US" sz="1600" b="1" dirty="0"/>
              <a:t>else</a:t>
            </a:r>
          </a:p>
          <a:p>
            <a:pPr marL="0" indent="0">
              <a:buNone/>
            </a:pPr>
            <a:r>
              <a:rPr lang="en-US" sz="1600" b="1" dirty="0"/>
              <a:t>return 1</a:t>
            </a:r>
          </a:p>
          <a:p>
            <a:pPr marL="0" indent="0">
              <a:buNone/>
            </a:pPr>
            <a:r>
              <a:rPr lang="en-US" sz="1600" b="1" dirty="0" smtClean="0"/>
              <a:t>fi}</a:t>
            </a:r>
            <a:endParaRPr lang="en-US" sz="1600" b="1" dirty="0"/>
          </a:p>
          <a:p>
            <a:pPr marL="0" indent="0">
              <a:buNone/>
            </a:pPr>
            <a:r>
              <a:rPr lang="en-US" sz="1600" b="1" dirty="0"/>
              <a:t>echo "Enter then </a:t>
            </a:r>
            <a:r>
              <a:rPr lang="en-US" sz="1600" b="1" dirty="0" smtClean="0"/>
              <a:t>name </a:t>
            </a:r>
            <a:r>
              <a:rPr lang="en-US" sz="1600" b="1" dirty="0"/>
              <a:t>of the file:" ; read x</a:t>
            </a:r>
          </a:p>
          <a:p>
            <a:pPr marL="0" indent="0">
              <a:buNone/>
            </a:pPr>
            <a:r>
              <a:rPr lang="en-US" sz="1600" b="1" dirty="0"/>
              <a:t>if check $x</a:t>
            </a:r>
          </a:p>
          <a:p>
            <a:pPr marL="0" indent="0">
              <a:buNone/>
            </a:pPr>
            <a:r>
              <a:rPr lang="en-US" sz="1600" b="1" dirty="0" smtClean="0"/>
              <a:t>Then</a:t>
            </a:r>
          </a:p>
          <a:p>
            <a:pPr marL="0" indent="0">
              <a:buNone/>
            </a:pPr>
            <a:r>
              <a:rPr lang="en-US" sz="1600" b="1" dirty="0"/>
              <a:t>echo "$x exists!"</a:t>
            </a:r>
          </a:p>
          <a:p>
            <a:pPr marL="0" indent="0">
              <a:buNone/>
            </a:pPr>
            <a:r>
              <a:rPr lang="en-US" sz="1600" b="1" dirty="0"/>
              <a:t>else</a:t>
            </a:r>
          </a:p>
          <a:p>
            <a:pPr marL="0" indent="0">
              <a:buNone/>
            </a:pPr>
            <a:r>
              <a:rPr lang="en-US" sz="1600" b="1" dirty="0"/>
              <a:t>echo "$x does not exits!"</a:t>
            </a:r>
          </a:p>
          <a:p>
            <a:pPr marL="0" indent="0">
              <a:buNone/>
            </a:pPr>
            <a:r>
              <a:rPr lang="en-US" sz="1600" b="1" dirty="0"/>
              <a:t>fi</a:t>
            </a:r>
          </a:p>
          <a:p>
            <a:pPr marL="0" indent="0">
              <a:buNone/>
            </a:pPr>
            <a:endParaRPr lang="en-US" sz="1600" dirty="0"/>
          </a:p>
        </p:txBody>
      </p:sp>
    </p:spTree>
    <p:extLst>
      <p:ext uri="{BB962C8B-B14F-4D97-AF65-F5344CB8AC3E}">
        <p14:creationId xmlns:p14="http://schemas.microsoft.com/office/powerpoint/2010/main" val="118266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258"/>
          </a:xfrm>
        </p:spPr>
        <p:txBody>
          <a:bodyPr>
            <a:noAutofit/>
          </a:bodyPr>
          <a:lstStyle/>
          <a:p>
            <a:r>
              <a:rPr lang="en-US" sz="5400" b="1" dirty="0">
                <a:solidFill>
                  <a:srgbClr val="FF0000"/>
                </a:solidFill>
              </a:rPr>
              <a:t>Basic </a:t>
            </a:r>
            <a:r>
              <a:rPr lang="en-US" sz="5400" b="1" dirty="0" smtClean="0">
                <a:solidFill>
                  <a:srgbClr val="FF0000"/>
                </a:solidFill>
              </a:rPr>
              <a:t>Commands</a:t>
            </a:r>
            <a:endParaRPr lang="en-US" sz="5400" b="1" dirty="0">
              <a:solidFill>
                <a:srgbClr val="FF0000"/>
              </a:solidFill>
            </a:endParaRPr>
          </a:p>
        </p:txBody>
      </p:sp>
      <p:sp>
        <p:nvSpPr>
          <p:cNvPr id="3" name="Content Placeholder 2"/>
          <p:cNvSpPr>
            <a:spLocks noGrp="1"/>
          </p:cNvSpPr>
          <p:nvPr>
            <p:ph idx="1"/>
          </p:nvPr>
        </p:nvSpPr>
        <p:spPr>
          <a:xfrm>
            <a:off x="838200" y="903384"/>
            <a:ext cx="10515600" cy="5273579"/>
          </a:xfrm>
        </p:spPr>
        <p:txBody>
          <a:bodyPr/>
          <a:lstStyle/>
          <a:p>
            <a:pPr lvl="0"/>
            <a:r>
              <a:rPr lang="en-US" dirty="0"/>
              <a:t>A UNIX command is typed in at the command-line prompt. It consists of 3 parts:</a:t>
            </a:r>
            <a:endParaRPr lang="en-US" sz="2000" dirty="0"/>
          </a:p>
          <a:p>
            <a:pPr lvl="1"/>
            <a:r>
              <a:rPr lang="en-US" dirty="0"/>
              <a:t>the command. This always comes first.</a:t>
            </a:r>
            <a:endParaRPr lang="en-US" sz="1800" dirty="0"/>
          </a:p>
          <a:p>
            <a:pPr lvl="1"/>
            <a:r>
              <a:rPr lang="en-US" dirty="0"/>
              <a:t>flags. A flag has a dash in it (i.e. -l). Usually flags are optional and allow you to give specific instructions to the command you are running.</a:t>
            </a:r>
            <a:endParaRPr lang="en-US" sz="1800" dirty="0"/>
          </a:p>
          <a:p>
            <a:pPr lvl="1"/>
            <a:r>
              <a:rPr lang="en-US" dirty="0"/>
              <a:t>arguments. Some commands need to know a particular file to manipulate, which is specified as a command-line argument</a:t>
            </a:r>
            <a:r>
              <a:rPr lang="en-US" dirty="0" smtClean="0"/>
              <a:t>.</a:t>
            </a:r>
          </a:p>
          <a:p>
            <a:pPr lvl="1"/>
            <a:endParaRPr lang="en-US" sz="1800" dirty="0"/>
          </a:p>
          <a:p>
            <a:pPr marL="457200" lvl="1" indent="0">
              <a:buNone/>
            </a:pPr>
            <a:r>
              <a:rPr lang="en-US" dirty="0"/>
              <a:t>For instance:</a:t>
            </a:r>
            <a:endParaRPr lang="en-US" sz="1600" dirty="0"/>
          </a:p>
          <a:p>
            <a:pPr marL="457200" lvl="1" indent="0">
              <a:buNone/>
            </a:pPr>
            <a:r>
              <a:rPr lang="en-US" dirty="0"/>
              <a:t>   </a:t>
            </a:r>
            <a:r>
              <a:rPr lang="en-US" dirty="0" smtClean="0"/>
              <a:t>	cat </a:t>
            </a:r>
            <a:r>
              <a:rPr lang="en-US" dirty="0" err="1"/>
              <a:t>abc</a:t>
            </a:r>
            <a:endParaRPr lang="en-US" sz="3200" dirty="0"/>
          </a:p>
          <a:p>
            <a:pPr marL="457200" lvl="1" indent="0">
              <a:buNone/>
            </a:pPr>
            <a:r>
              <a:rPr lang="en-US" dirty="0"/>
              <a:t>will show the contents of the file called </a:t>
            </a:r>
            <a:r>
              <a:rPr lang="en-US" dirty="0" err="1"/>
              <a:t>abc</a:t>
            </a:r>
            <a:r>
              <a:rPr lang="en-US" dirty="0"/>
              <a:t>.</a:t>
            </a:r>
            <a:endParaRPr lang="en-US" sz="1600" dirty="0"/>
          </a:p>
          <a:p>
            <a:endParaRPr lang="en-US" dirty="0"/>
          </a:p>
        </p:txBody>
      </p:sp>
    </p:spTree>
    <p:extLst>
      <p:ext uri="{BB962C8B-B14F-4D97-AF65-F5344CB8AC3E}">
        <p14:creationId xmlns:p14="http://schemas.microsoft.com/office/powerpoint/2010/main" val="2132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258"/>
          </a:xfrm>
        </p:spPr>
        <p:txBody>
          <a:bodyPr>
            <a:noAutofit/>
          </a:bodyPr>
          <a:lstStyle/>
          <a:p>
            <a:r>
              <a:rPr lang="en-US" sz="5400" b="1" dirty="0">
                <a:solidFill>
                  <a:srgbClr val="FF0000"/>
                </a:solidFill>
              </a:rPr>
              <a:t>Files, Directories, and Paths</a:t>
            </a:r>
          </a:p>
        </p:txBody>
      </p:sp>
      <p:sp>
        <p:nvSpPr>
          <p:cNvPr id="3" name="Content Placeholder 2"/>
          <p:cNvSpPr>
            <a:spLocks noGrp="1"/>
          </p:cNvSpPr>
          <p:nvPr>
            <p:ph idx="1"/>
          </p:nvPr>
        </p:nvSpPr>
        <p:spPr>
          <a:xfrm>
            <a:off x="838200" y="903384"/>
            <a:ext cx="10515600" cy="5273579"/>
          </a:xfrm>
        </p:spPr>
        <p:txBody>
          <a:bodyPr>
            <a:normAutofit fontScale="92500" lnSpcReduction="20000"/>
          </a:bodyPr>
          <a:lstStyle/>
          <a:p>
            <a:pPr lvl="0"/>
            <a:r>
              <a:rPr lang="en-US" dirty="0"/>
              <a:t>LINUX uses </a:t>
            </a:r>
            <a:r>
              <a:rPr lang="en-US" b="1" dirty="0"/>
              <a:t>directories</a:t>
            </a:r>
            <a:r>
              <a:rPr lang="en-US" dirty="0"/>
              <a:t>, similar to Windows folders, to organize files.</a:t>
            </a:r>
          </a:p>
          <a:p>
            <a:pPr lvl="0"/>
            <a:r>
              <a:rPr lang="en-US" dirty="0"/>
              <a:t>Directories can be created with the </a:t>
            </a:r>
            <a:r>
              <a:rPr lang="en-US" b="1" dirty="0" err="1"/>
              <a:t>mkdir</a:t>
            </a:r>
            <a:r>
              <a:rPr lang="en-US" dirty="0"/>
              <a:t> command, and removed with the </a:t>
            </a:r>
            <a:r>
              <a:rPr lang="en-US" b="1" dirty="0" err="1"/>
              <a:t>rmdir</a:t>
            </a:r>
            <a:r>
              <a:rPr lang="en-US" dirty="0"/>
              <a:t> command.</a:t>
            </a:r>
          </a:p>
          <a:p>
            <a:pPr lvl="0"/>
            <a:r>
              <a:rPr lang="en-US" dirty="0"/>
              <a:t>Directories can contain files and other directories (called </a:t>
            </a:r>
            <a:r>
              <a:rPr lang="en-US" i="1" dirty="0"/>
              <a:t>subdirectories</a:t>
            </a:r>
            <a:r>
              <a:rPr lang="en-US" dirty="0"/>
              <a:t>).</a:t>
            </a:r>
          </a:p>
          <a:p>
            <a:pPr lvl="0"/>
            <a:r>
              <a:rPr lang="en-US" dirty="0"/>
              <a:t>A directory is also a file; it's a special file that can contain other files.</a:t>
            </a:r>
          </a:p>
          <a:p>
            <a:pPr lvl="0"/>
            <a:r>
              <a:rPr lang="en-US" dirty="0"/>
              <a:t>Directories have the same naming rules as files. Although it is possible to use other characters in your file names, you should stick with </a:t>
            </a:r>
            <a:r>
              <a:rPr lang="en-US" b="1" dirty="0"/>
              <a:t>a thru z</a:t>
            </a:r>
            <a:r>
              <a:rPr lang="en-US" dirty="0"/>
              <a:t>, </a:t>
            </a:r>
            <a:r>
              <a:rPr lang="en-US" b="1" dirty="0"/>
              <a:t>A thru Z</a:t>
            </a:r>
            <a:r>
              <a:rPr lang="en-US" dirty="0"/>
              <a:t>, </a:t>
            </a:r>
            <a:r>
              <a:rPr lang="en-US" b="1" dirty="0"/>
              <a:t>0 thru 9</a:t>
            </a:r>
            <a:r>
              <a:rPr lang="en-US" dirty="0"/>
              <a:t>, </a:t>
            </a:r>
            <a:r>
              <a:rPr lang="en-US" b="1" dirty="0"/>
              <a:t>_</a:t>
            </a:r>
            <a:r>
              <a:rPr lang="en-US" dirty="0"/>
              <a:t> (underscore), and </a:t>
            </a:r>
            <a:r>
              <a:rPr lang="en-US" b="1" dirty="0"/>
              <a:t>.</a:t>
            </a:r>
            <a:r>
              <a:rPr lang="en-US" dirty="0"/>
              <a:t> (dot).</a:t>
            </a:r>
          </a:p>
          <a:p>
            <a:r>
              <a:rPr lang="en-US" dirty="0"/>
              <a:t>Files that begin with a . </a:t>
            </a:r>
            <a:r>
              <a:rPr lang="en-US" dirty="0">
                <a:solidFill>
                  <a:srgbClr val="FF0000"/>
                </a:solidFill>
              </a:rPr>
              <a:t>(dot) are called hidden files, </a:t>
            </a:r>
            <a:r>
              <a:rPr lang="en-US" dirty="0"/>
              <a:t>and will not be visible when using the </a:t>
            </a:r>
            <a:r>
              <a:rPr lang="en-US" b="1" dirty="0" err="1"/>
              <a:t>ls</a:t>
            </a:r>
            <a:r>
              <a:rPr lang="en-US" dirty="0"/>
              <a:t> command unless a specific flag is used. </a:t>
            </a:r>
            <a:endParaRPr lang="en-US" dirty="0" smtClean="0"/>
          </a:p>
          <a:p>
            <a:pPr lvl="0"/>
            <a:r>
              <a:rPr lang="en-US" dirty="0"/>
              <a:t>LINUX does not have a concept of </a:t>
            </a:r>
            <a:r>
              <a:rPr lang="en-US" dirty="0">
                <a:solidFill>
                  <a:srgbClr val="FF0000"/>
                </a:solidFill>
              </a:rPr>
              <a:t>directory/filename suffixes; </a:t>
            </a:r>
            <a:r>
              <a:rPr lang="en-US" dirty="0"/>
              <a:t>it is just considered part of the name. For instance, you can add a .txt extension to any file (or directory), but is does not tell LINUX that it is a text file, like a Windows extension does.</a:t>
            </a:r>
          </a:p>
          <a:p>
            <a:endParaRPr lang="en-US" dirty="0"/>
          </a:p>
        </p:txBody>
      </p:sp>
    </p:spTree>
    <p:extLst>
      <p:ext uri="{BB962C8B-B14F-4D97-AF65-F5344CB8AC3E}">
        <p14:creationId xmlns:p14="http://schemas.microsoft.com/office/powerpoint/2010/main" val="191389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258"/>
          </a:xfrm>
        </p:spPr>
        <p:txBody>
          <a:bodyPr>
            <a:normAutofit fontScale="90000"/>
          </a:bodyPr>
          <a:lstStyle/>
          <a:p>
            <a:r>
              <a:rPr lang="en-US" b="1" dirty="0">
                <a:solidFill>
                  <a:srgbClr val="FF0000"/>
                </a:solidFill>
              </a:rPr>
              <a:t>Directory System Structure</a:t>
            </a:r>
          </a:p>
        </p:txBody>
      </p:sp>
      <p:sp>
        <p:nvSpPr>
          <p:cNvPr id="3" name="Content Placeholder 2"/>
          <p:cNvSpPr>
            <a:spLocks noGrp="1"/>
          </p:cNvSpPr>
          <p:nvPr>
            <p:ph idx="1"/>
          </p:nvPr>
        </p:nvSpPr>
        <p:spPr>
          <a:xfrm>
            <a:off x="838200" y="903384"/>
            <a:ext cx="10515600" cy="5273579"/>
          </a:xfrm>
        </p:spPr>
        <p:txBody>
          <a:bodyPr/>
          <a:lstStyle/>
          <a:p>
            <a:pPr lvl="0"/>
            <a:r>
              <a:rPr lang="en-US" dirty="0"/>
              <a:t>The UNIX </a:t>
            </a:r>
            <a:r>
              <a:rPr lang="en-US" dirty="0" err="1"/>
              <a:t>filesystem</a:t>
            </a:r>
            <a:r>
              <a:rPr lang="en-US" dirty="0"/>
              <a:t> is hierarchical, which means that all directories and files are organized in a tree-like structure with the directories corresponding to branches and files corresponding to leaves.</a:t>
            </a:r>
          </a:p>
          <a:p>
            <a:pPr lvl="0"/>
            <a:r>
              <a:rPr lang="en-US" dirty="0"/>
              <a:t>The topmost directory is called the </a:t>
            </a:r>
            <a:r>
              <a:rPr lang="en-US" b="1" dirty="0">
                <a:solidFill>
                  <a:srgbClr val="FF0000"/>
                </a:solidFill>
              </a:rPr>
              <a:t>root</a:t>
            </a:r>
            <a:r>
              <a:rPr lang="en-US" dirty="0">
                <a:solidFill>
                  <a:srgbClr val="FF0000"/>
                </a:solidFill>
              </a:rPr>
              <a:t> directory </a:t>
            </a:r>
            <a:r>
              <a:rPr lang="en-US" dirty="0"/>
              <a:t>or </a:t>
            </a:r>
            <a:r>
              <a:rPr lang="en-US" b="1" dirty="0"/>
              <a:t>slash</a:t>
            </a:r>
            <a:r>
              <a:rPr lang="en-US" dirty="0"/>
              <a:t>, and is notated as simply </a:t>
            </a:r>
            <a:r>
              <a:rPr lang="en-US" b="1" dirty="0"/>
              <a:t>/</a:t>
            </a:r>
            <a:endParaRPr lang="en-US" dirty="0"/>
          </a:p>
          <a:p>
            <a:pPr lvl="0"/>
            <a:r>
              <a:rPr lang="en-US" dirty="0"/>
              <a:t>Since directories are located "under" the root directory, it can be said that every directory on a UNIX machine is a subdirectory except for the </a:t>
            </a:r>
            <a:r>
              <a:rPr lang="en-US" b="1" dirty="0"/>
              <a:t>root</a:t>
            </a:r>
            <a:r>
              <a:rPr lang="en-US" dirty="0"/>
              <a:t> directory.</a:t>
            </a:r>
          </a:p>
          <a:p>
            <a:pPr lvl="0"/>
            <a:r>
              <a:rPr lang="en-US" dirty="0"/>
              <a:t>The directory you are currently in is called your </a:t>
            </a:r>
            <a:r>
              <a:rPr lang="en-US" b="1" dirty="0"/>
              <a:t>current directory</a:t>
            </a:r>
            <a:r>
              <a:rPr lang="en-US" dirty="0"/>
              <a:t> or </a:t>
            </a:r>
            <a:r>
              <a:rPr lang="en-US" b="1" dirty="0"/>
              <a:t>working directory</a:t>
            </a:r>
            <a:r>
              <a:rPr lang="en-US" dirty="0"/>
              <a:t>. When you first log in, your working directory is your </a:t>
            </a:r>
            <a:r>
              <a:rPr lang="en-US" b="1" dirty="0"/>
              <a:t>home</a:t>
            </a:r>
            <a:r>
              <a:rPr lang="en-US" dirty="0"/>
              <a:t> directory </a:t>
            </a:r>
          </a:p>
        </p:txBody>
      </p:sp>
    </p:spTree>
    <p:extLst>
      <p:ext uri="{BB962C8B-B14F-4D97-AF65-F5344CB8AC3E}">
        <p14:creationId xmlns:p14="http://schemas.microsoft.com/office/powerpoint/2010/main" val="309901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562"/>
          </a:xfrm>
        </p:spPr>
        <p:txBody>
          <a:bodyPr>
            <a:noAutofit/>
          </a:bodyPr>
          <a:lstStyle/>
          <a:p>
            <a:r>
              <a:rPr lang="en-US" sz="5400" b="1" dirty="0">
                <a:solidFill>
                  <a:srgbClr val="FF0000"/>
                </a:solidFill>
              </a:rPr>
              <a:t>Absolute and Relative Path </a:t>
            </a:r>
            <a:r>
              <a:rPr lang="en-US" sz="5400" b="1" dirty="0" smtClean="0">
                <a:solidFill>
                  <a:srgbClr val="FF0000"/>
                </a:solidFill>
              </a:rPr>
              <a:t>Names</a:t>
            </a:r>
            <a:endParaRPr lang="en-US" sz="5400" dirty="0">
              <a:solidFill>
                <a:srgbClr val="FF0000"/>
              </a:solidFill>
            </a:endParaRPr>
          </a:p>
        </p:txBody>
      </p:sp>
      <p:sp>
        <p:nvSpPr>
          <p:cNvPr id="3" name="Content Placeholder 2"/>
          <p:cNvSpPr>
            <a:spLocks noGrp="1"/>
          </p:cNvSpPr>
          <p:nvPr>
            <p:ph idx="1"/>
          </p:nvPr>
        </p:nvSpPr>
        <p:spPr>
          <a:xfrm>
            <a:off x="838200" y="1101688"/>
            <a:ext cx="10515600" cy="5075275"/>
          </a:xfrm>
        </p:spPr>
        <p:txBody>
          <a:bodyPr/>
          <a:lstStyle/>
          <a:p>
            <a:pPr lvl="0"/>
            <a:r>
              <a:rPr lang="en-US" dirty="0"/>
              <a:t>Every directory (or file) has a full name, called an </a:t>
            </a:r>
            <a:r>
              <a:rPr lang="en-US" dirty="0">
                <a:solidFill>
                  <a:srgbClr val="FF0000"/>
                </a:solidFill>
              </a:rPr>
              <a:t>absolute or fully qualified pathname.</a:t>
            </a:r>
          </a:p>
          <a:p>
            <a:pPr lvl="0"/>
            <a:r>
              <a:rPr lang="en-US" dirty="0"/>
              <a:t>An absolute pathname uniquely identifies a specific directory (or file) on the LINUX machine.</a:t>
            </a:r>
          </a:p>
          <a:p>
            <a:pPr lvl="0"/>
            <a:r>
              <a:rPr lang="en-US" dirty="0"/>
              <a:t>And absolute pathname always starts with a slash (</a:t>
            </a:r>
            <a:r>
              <a:rPr lang="en-US" b="1" dirty="0"/>
              <a:t>/</a:t>
            </a:r>
            <a:r>
              <a:rPr lang="en-US" dirty="0"/>
              <a:t>), followed by any subdirectories in its path separated by slashes, and ending with the name of the directory (or file).</a:t>
            </a:r>
          </a:p>
          <a:p>
            <a:pPr lvl="0"/>
            <a:r>
              <a:rPr lang="en-US" dirty="0"/>
              <a:t>For example, </a:t>
            </a:r>
            <a:r>
              <a:rPr lang="en-US" b="1" dirty="0"/>
              <a:t>/Users/</a:t>
            </a:r>
            <a:r>
              <a:rPr lang="en-US" b="1" dirty="0" err="1"/>
              <a:t>papias</a:t>
            </a:r>
            <a:r>
              <a:rPr lang="en-US" b="1" dirty="0"/>
              <a:t>/g/bin/readme.txt</a:t>
            </a:r>
            <a:r>
              <a:rPr lang="en-US" dirty="0"/>
              <a:t> is an absolute path for </a:t>
            </a:r>
            <a:r>
              <a:rPr lang="en-US" dirty="0" smtClean="0"/>
              <a:t>a </a:t>
            </a:r>
            <a:r>
              <a:rPr lang="en-US" dirty="0"/>
              <a:t>file </a:t>
            </a:r>
            <a:r>
              <a:rPr lang="en-US" dirty="0" smtClean="0"/>
              <a:t>called</a:t>
            </a:r>
            <a:r>
              <a:rPr lang="en-US" dirty="0"/>
              <a:t> </a:t>
            </a:r>
            <a:r>
              <a:rPr lang="en-US" b="1" dirty="0"/>
              <a:t>readme.txt</a:t>
            </a:r>
            <a:r>
              <a:rPr lang="en-US" dirty="0"/>
              <a:t> in the </a:t>
            </a:r>
            <a:r>
              <a:rPr lang="en-US" b="1" dirty="0"/>
              <a:t>bin</a:t>
            </a:r>
            <a:r>
              <a:rPr lang="en-US" dirty="0"/>
              <a:t> subdirectory of the </a:t>
            </a:r>
            <a:r>
              <a:rPr lang="en-US" b="1" dirty="0" err="1"/>
              <a:t>papias</a:t>
            </a:r>
            <a:r>
              <a:rPr lang="en-US" dirty="0"/>
              <a:t> subdirectory of the </a:t>
            </a:r>
            <a:r>
              <a:rPr lang="en-US" b="1" dirty="0"/>
              <a:t>Users </a:t>
            </a:r>
            <a:r>
              <a:rPr lang="en-US" dirty="0"/>
              <a:t>subdirectory of </a:t>
            </a:r>
            <a:r>
              <a:rPr lang="en-US" b="1" dirty="0"/>
              <a:t>/</a:t>
            </a:r>
            <a:r>
              <a:rPr lang="en-US" dirty="0"/>
              <a:t>.</a:t>
            </a:r>
          </a:p>
          <a:p>
            <a:endParaRPr lang="en-US" dirty="0"/>
          </a:p>
        </p:txBody>
      </p:sp>
    </p:spTree>
    <p:extLst>
      <p:ext uri="{BB962C8B-B14F-4D97-AF65-F5344CB8AC3E}">
        <p14:creationId xmlns:p14="http://schemas.microsoft.com/office/powerpoint/2010/main" val="2699122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2364</Words>
  <Application>Microsoft Office PowerPoint</Application>
  <PresentationFormat>Widescreen</PresentationFormat>
  <Paragraphs>481</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courier</vt:lpstr>
      <vt:lpstr>Times New Roman</vt:lpstr>
      <vt:lpstr>Verdana</vt:lpstr>
      <vt:lpstr>Office Theme</vt:lpstr>
      <vt:lpstr>Introduction to Linux</vt:lpstr>
      <vt:lpstr>History and Philosophy</vt:lpstr>
      <vt:lpstr>Philosophy</vt:lpstr>
      <vt:lpstr>Shell overview</vt:lpstr>
      <vt:lpstr>Stuck in a command, Try these:</vt:lpstr>
      <vt:lpstr>Basic Commands</vt:lpstr>
      <vt:lpstr>Files, Directories, and Paths</vt:lpstr>
      <vt:lpstr>Directory System Structure</vt:lpstr>
      <vt:lpstr>Absolute and Relative Path Names</vt:lpstr>
      <vt:lpstr>Absolute and Relative Path Names</vt:lpstr>
      <vt:lpstr>Permissions</vt:lpstr>
      <vt:lpstr>PowerPoint Presentation</vt:lpstr>
      <vt:lpstr>Changing Permissions</vt:lpstr>
      <vt:lpstr>PowerPoint Presentation</vt:lpstr>
      <vt:lpstr>Environment Variables</vt:lpstr>
      <vt:lpstr>Environment Variables</vt:lpstr>
      <vt:lpstr>Your Home</vt:lpstr>
      <vt:lpstr>File metacharacters</vt:lpstr>
      <vt:lpstr>example</vt:lpstr>
      <vt:lpstr>Pipes and Redirection</vt:lpstr>
      <vt:lpstr>Pipes and Redirection</vt:lpstr>
      <vt:lpstr>Regular Expressions</vt:lpstr>
      <vt:lpstr>PowerPoint Presentation</vt:lpstr>
      <vt:lpstr>Examples</vt:lpstr>
      <vt:lpstr>paste</vt:lpstr>
      <vt:lpstr>grep</vt:lpstr>
      <vt:lpstr>grep</vt:lpstr>
      <vt:lpstr>grep</vt:lpstr>
      <vt:lpstr>sed</vt:lpstr>
      <vt:lpstr>vi</vt:lpstr>
      <vt:lpstr>Vi commands</vt:lpstr>
      <vt:lpstr>Explanation of vi commands</vt:lpstr>
      <vt:lpstr>Navigation Commands</vt:lpstr>
      <vt:lpstr>Navigation Commands</vt:lpstr>
      <vt:lpstr>Editing Commands</vt:lpstr>
      <vt:lpstr>ex Commands</vt:lpstr>
      <vt:lpstr>ex Commands</vt:lpstr>
      <vt:lpstr>ex Commands</vt:lpstr>
      <vt:lpstr>Shell Scripts</vt:lpstr>
      <vt:lpstr>Overview</vt:lpstr>
      <vt:lpstr>Basic syntax</vt:lpstr>
      <vt:lpstr>Shell parameters</vt:lpstr>
      <vt:lpstr>if</vt:lpstr>
      <vt:lpstr>Basic syntax</vt:lpstr>
      <vt:lpstr>Basic syntax</vt:lpstr>
      <vt:lpstr>Operators</vt:lpstr>
      <vt:lpstr>Comparison operators: Numbers</vt:lpstr>
      <vt:lpstr>Comparison operators: Strings</vt:lpstr>
      <vt:lpstr>Comparison operators: File operators</vt:lpstr>
      <vt:lpstr>Logical operators</vt:lpstr>
      <vt:lpstr>for loop</vt:lpstr>
      <vt:lpstr>for loop</vt:lpstr>
      <vt:lpstr>for loop</vt:lpstr>
      <vt:lpstr>while statement</vt:lpstr>
      <vt:lpstr>while statement</vt:lpstr>
      <vt:lpstr>Until statement</vt:lpstr>
      <vt:lpstr>Creating arrays</vt:lpstr>
      <vt:lpstr>Functions</vt:lpstr>
      <vt:lpstr>Functions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User</dc:creator>
  <cp:lastModifiedBy>Jireh</cp:lastModifiedBy>
  <cp:revision>45</cp:revision>
  <dcterms:created xsi:type="dcterms:W3CDTF">2018-09-12T05:31:03Z</dcterms:created>
  <dcterms:modified xsi:type="dcterms:W3CDTF">2019-02-20T20:29:09Z</dcterms:modified>
</cp:coreProperties>
</file>