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5" r:id="rId6"/>
    <p:sldId id="266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3B4E-9AD9-4756-B476-E3DE05A1A57F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81E5-C3C6-472C-A7A3-471DEC683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FC6-F68C-4DB7-9D63-68511F0B9A7E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5881-5C6F-494A-BCE8-80B91F87D191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FA4-2734-4486-9633-26E91F3CEBE1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210-2EC5-4450-B8CA-DCC427A5A361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0F6B-00DA-43AB-9A9A-69F1C822D5C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E0E-7793-40FF-96CF-2A4701A0E842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9852-177B-476A-9751-F1A6B8D265E3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342C-529C-439B-B7C6-E7D750F1D2C7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D01-0017-48C3-9D55-762412EDDC57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CA3C-329A-4E2B-93E5-63E21578A178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9C7-5D18-45DA-AAA6-9B43E0E3F28D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6E6-B45B-426B-AD8C-293A422430A2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1AC6-6EAA-4502-9AED-777C12F2D256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9BA5-577A-4280-9268-FA812BE3F24A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39CE-A438-432F-A862-4EDBBFAE509A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3796-0527-4081-9272-EB02003B53F4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C3AF-DF6C-4846-802D-3435F9D8EF43}" type="datetime1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4669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Process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42987"/>
          </a:xfrm>
        </p:spPr>
        <p:txBody>
          <a:bodyPr/>
          <a:lstStyle/>
          <a:p>
            <a:r>
              <a:rPr lang="en-US" b="1" dirty="0" smtClean="0"/>
              <a:t>NICE (Adjust process priority)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240971"/>
            <a:ext cx="9584372" cy="46702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Linux can run a lot of processes at a time, which can slow down the speed of some high priority processes and result in poor performance. To avoid this, you can give priority to the process</a:t>
            </a:r>
          </a:p>
          <a:p>
            <a:r>
              <a:rPr lang="en-US" sz="2400" dirty="0" smtClean="0"/>
              <a:t>This priority is called Niceness in Linux, and it has a value between -20 to 19. The lower the Niceness index, the higher would be a priority given to that task.</a:t>
            </a:r>
          </a:p>
          <a:p>
            <a:r>
              <a:rPr lang="en-US" sz="2400" dirty="0" smtClean="0"/>
              <a:t>The default value of all the processes is 0.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To run a program with a certain nice value:</a:t>
            </a:r>
            <a:br>
              <a:rPr lang="en-US" sz="2400" dirty="0" smtClean="0"/>
            </a:br>
            <a:r>
              <a:rPr lang="en-US" sz="2400" dirty="0" smtClean="0"/>
              <a:t>		 </a:t>
            </a:r>
            <a:r>
              <a:rPr lang="en-US" sz="2400" b="1" dirty="0" smtClean="0">
                <a:solidFill>
                  <a:srgbClr val="FF0000"/>
                </a:solidFill>
              </a:rPr>
              <a:t>#nice -n 15 </a:t>
            </a:r>
            <a:r>
              <a:rPr lang="en-US" sz="2400" b="1" dirty="0" err="1" smtClean="0">
                <a:solidFill>
                  <a:srgbClr val="FF0000"/>
                </a:solidFill>
              </a:rPr>
              <a:t>command_to_execute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	#</a:t>
            </a:r>
            <a:r>
              <a:rPr lang="en-US" sz="2400" b="1" dirty="0" err="1" smtClean="0">
                <a:solidFill>
                  <a:srgbClr val="FF0000"/>
                </a:solidFill>
              </a:rPr>
              <a:t>renice</a:t>
            </a:r>
            <a:r>
              <a:rPr lang="en-US" sz="2400" b="1" dirty="0" smtClean="0">
                <a:solidFill>
                  <a:srgbClr val="FF0000"/>
                </a:solidFill>
              </a:rPr>
              <a:t> 0 </a:t>
            </a:r>
            <a:r>
              <a:rPr lang="en-US" sz="2400" b="1" dirty="0" err="1" smtClean="0">
                <a:solidFill>
                  <a:srgbClr val="FF0000"/>
                </a:solidFill>
              </a:rPr>
              <a:t>PID_to_prioritize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42987"/>
          </a:xfrm>
        </p:spPr>
        <p:txBody>
          <a:bodyPr/>
          <a:lstStyle/>
          <a:p>
            <a:r>
              <a:rPr lang="en-US" b="1" dirty="0" smtClean="0"/>
              <a:t>Send Processes Signals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240971"/>
            <a:ext cx="9584372" cy="46702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most common way of passing signals to a program is with the </a:t>
            </a:r>
            <a:r>
              <a:rPr lang="en-US" sz="2400" b="1" dirty="0" smtClean="0">
                <a:solidFill>
                  <a:srgbClr val="FF0000"/>
                </a:solidFill>
              </a:rPr>
              <a:t>#kill</a:t>
            </a:r>
            <a:r>
              <a:rPr lang="en-US" sz="2400" dirty="0" smtClean="0"/>
              <a:t> command: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#kill </a:t>
            </a:r>
            <a:r>
              <a:rPr lang="en-US" sz="2400" dirty="0" err="1" smtClean="0">
                <a:solidFill>
                  <a:srgbClr val="FF0000"/>
                </a:solidFill>
              </a:rPr>
              <a:t>PID_of_target_process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Signals are not only used to shut down programs. They can also be used to perform other actions. For instance, many daemons will restart when they are given the </a:t>
            </a:r>
            <a:r>
              <a:rPr lang="en-US" sz="2400" b="1" dirty="0" smtClean="0">
                <a:solidFill>
                  <a:srgbClr val="FF0000"/>
                </a:solidFill>
              </a:rPr>
              <a:t>HUP</a:t>
            </a:r>
            <a:r>
              <a:rPr lang="en-US" sz="2400" dirty="0" smtClean="0"/>
              <a:t>, or </a:t>
            </a:r>
            <a:r>
              <a:rPr lang="en-US" sz="2400" b="1" dirty="0" smtClean="0">
                <a:solidFill>
                  <a:srgbClr val="FF0000"/>
                </a:solidFill>
              </a:rPr>
              <a:t>hang-up</a:t>
            </a:r>
            <a:r>
              <a:rPr lang="en-US" sz="2400" dirty="0" smtClean="0"/>
              <a:t> signal. Apache is one program that operates like this.</a:t>
            </a:r>
            <a:br>
              <a:rPr lang="en-US" sz="2400" dirty="0" smtClean="0"/>
            </a:br>
            <a:r>
              <a:rPr lang="en-US" sz="2400" dirty="0" err="1" smtClean="0"/>
              <a:t>Eg</a:t>
            </a:r>
            <a:r>
              <a:rPr lang="en-US" sz="2400" dirty="0" smtClean="0"/>
              <a:t>. #</a:t>
            </a:r>
            <a:r>
              <a:rPr lang="en-US" sz="2400" dirty="0" err="1" smtClean="0"/>
              <a:t>sudo</a:t>
            </a:r>
            <a:r>
              <a:rPr lang="en-US" sz="2400" dirty="0" smtClean="0"/>
              <a:t> kill -HUP </a:t>
            </a:r>
            <a:r>
              <a:rPr lang="en-US" sz="2400" dirty="0" err="1" smtClean="0"/>
              <a:t>pid_of_apache</a:t>
            </a:r>
            <a:endParaRPr lang="en-US" sz="2400" dirty="0" smtClean="0"/>
          </a:p>
          <a:p>
            <a:r>
              <a:rPr lang="en-US" sz="2400" dirty="0" smtClean="0"/>
              <a:t>You can list all of the signals that are possible to send with kill by typing: </a:t>
            </a:r>
            <a:r>
              <a:rPr lang="en-US" sz="2400" b="1" dirty="0" smtClean="0">
                <a:solidFill>
                  <a:srgbClr val="FF0000"/>
                </a:solidFill>
              </a:rPr>
              <a:t>kill -l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42987"/>
          </a:xfrm>
        </p:spPr>
        <p:txBody>
          <a:bodyPr/>
          <a:lstStyle/>
          <a:p>
            <a:r>
              <a:rPr lang="en-US" b="1" dirty="0" smtClean="0"/>
              <a:t>What is a process?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240971"/>
            <a:ext cx="9584372" cy="46702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 A process is an instance of a program. Any command that you give to your Linux machine starts a new process.</a:t>
            </a:r>
          </a:p>
          <a:p>
            <a:r>
              <a:rPr lang="en-US" sz="2400" dirty="0" smtClean="0"/>
              <a:t>A program can have multiple processes</a:t>
            </a:r>
          </a:p>
          <a:p>
            <a:r>
              <a:rPr lang="en-US" sz="2400" dirty="0" smtClean="0"/>
              <a:t>Types of processes:</a:t>
            </a:r>
            <a:br>
              <a:rPr lang="en-US" sz="2400" dirty="0" smtClean="0"/>
            </a:br>
            <a:r>
              <a:rPr lang="en-US" sz="2400" dirty="0" smtClean="0"/>
              <a:t>	Foreground processes and</a:t>
            </a:r>
            <a:br>
              <a:rPr lang="en-US" sz="2400" dirty="0" smtClean="0"/>
            </a:br>
            <a:r>
              <a:rPr lang="en-US" sz="2400" dirty="0" smtClean="0"/>
              <a:t>	Background processes</a:t>
            </a:r>
          </a:p>
          <a:p>
            <a:r>
              <a:rPr lang="en-US" sz="2400" dirty="0" smtClean="0"/>
              <a:t>Foreground Processes run on the screen and need input from the user.</a:t>
            </a:r>
          </a:p>
          <a:p>
            <a:r>
              <a:rPr lang="en-US" sz="2400" dirty="0" smtClean="0"/>
              <a:t>Background Processes run in the background and usually do not need user input.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Concept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30" y="1573619"/>
            <a:ext cx="10547682" cy="493350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An operating system executes a variety of programs</a:t>
            </a:r>
          </a:p>
          <a:p>
            <a:pPr lvl="2" eaLnBrk="1" hangingPunct="1">
              <a:defRPr/>
            </a:pPr>
            <a:r>
              <a:rPr lang="en-US" sz="2400" dirty="0" smtClean="0"/>
              <a:t>batch systems – jobs </a:t>
            </a:r>
          </a:p>
          <a:p>
            <a:pPr lvl="2" eaLnBrk="1" hangingPunct="1">
              <a:defRPr/>
            </a:pPr>
            <a:r>
              <a:rPr lang="en-US" sz="2400" dirty="0" smtClean="0"/>
              <a:t>time-shared systems - user programs or tasks</a:t>
            </a:r>
          </a:p>
          <a:p>
            <a:pPr lvl="2" eaLnBrk="1" hangingPunct="1">
              <a:defRPr/>
            </a:pPr>
            <a:r>
              <a:rPr lang="en-US" sz="2400" dirty="0" smtClean="0"/>
              <a:t>job and program used interchangeably</a:t>
            </a:r>
          </a:p>
          <a:p>
            <a:pPr eaLnBrk="1" hangingPunct="1">
              <a:defRPr/>
            </a:pPr>
            <a:r>
              <a:rPr lang="en-US" sz="3200" dirty="0" smtClean="0"/>
              <a:t>Process - a program in execution</a:t>
            </a:r>
          </a:p>
          <a:p>
            <a:pPr lvl="2" eaLnBrk="1" hangingPunct="1">
              <a:defRPr/>
            </a:pPr>
            <a:r>
              <a:rPr lang="en-US" sz="2400" dirty="0" smtClean="0"/>
              <a:t>process execution proceeds in a sequential fashion</a:t>
            </a:r>
          </a:p>
          <a:p>
            <a:pPr eaLnBrk="1" hangingPunct="1">
              <a:defRPr/>
            </a:pPr>
            <a:r>
              <a:rPr lang="en-US" sz="3200" dirty="0" smtClean="0"/>
              <a:t>A process contains</a:t>
            </a:r>
          </a:p>
          <a:p>
            <a:pPr lvl="2" eaLnBrk="1" hangingPunct="1">
              <a:defRPr/>
            </a:pPr>
            <a:r>
              <a:rPr lang="en-US" sz="2400" dirty="0" smtClean="0"/>
              <a:t>program counter, stack and data section</a:t>
            </a:r>
          </a:p>
          <a:p>
            <a:pPr lvl="2" eaLnBrk="1" hangingPunct="1">
              <a:buFontTx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26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42987"/>
          </a:xfrm>
        </p:spPr>
        <p:txBody>
          <a:bodyPr/>
          <a:lstStyle/>
          <a:p>
            <a:r>
              <a:rPr lang="en-US" b="1" dirty="0" smtClean="0"/>
              <a:t>Managing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240971"/>
            <a:ext cx="9584372" cy="467025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 view running process in Linux:</a:t>
            </a:r>
            <a:br>
              <a:rPr lang="en-US" sz="2800" dirty="0" smtClean="0"/>
            </a:br>
            <a:r>
              <a:rPr lang="en-US" sz="2800" dirty="0" smtClean="0"/>
              <a:t>			#top</a:t>
            </a:r>
          </a:p>
          <a:p>
            <a:r>
              <a:rPr lang="en-US" sz="2800" dirty="0" smtClean="0"/>
              <a:t>The top command give system statistics, such as system load and the total number of tasks.</a:t>
            </a:r>
          </a:p>
          <a:p>
            <a:r>
              <a:rPr lang="en-US" sz="2800" dirty="0" smtClean="0"/>
              <a:t>The first part of the information is an overview of the situation.</a:t>
            </a:r>
          </a:p>
          <a:p>
            <a:r>
              <a:rPr lang="en-US" sz="2800" dirty="0" smtClean="0"/>
              <a:t>The second part, organized in columns, gives details for each process, including its unique reference number (PID), priority (PR), status (S), and resource usage (%CPU, for example).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State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8600" y="2182333"/>
            <a:ext cx="8915400" cy="377762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process changes state as it executes.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930400" y="2819400"/>
            <a:ext cx="1466851" cy="463550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i="1" dirty="0" smtClean="0">
                <a:solidFill>
                  <a:srgbClr val="00B050"/>
                </a:solidFill>
                <a:latin typeface="Times New Roman" pitchFamily="18" charset="0"/>
              </a:rPr>
              <a:t>New created</a:t>
            </a:r>
            <a:endParaRPr lang="en-US" altLang="en-US" i="1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860800" y="3886200"/>
            <a:ext cx="12192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400800" y="3810000"/>
            <a:ext cx="12192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283200" y="5486400"/>
            <a:ext cx="12192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7969251" y="2935289"/>
            <a:ext cx="1930400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177" name="AutoShape 9"/>
          <p:cNvCxnSpPr>
            <a:cxnSpLocks noChangeShapeType="1"/>
            <a:stCxn id="7172" idx="6"/>
            <a:endCxn id="7173" idx="0"/>
          </p:cNvCxnSpPr>
          <p:nvPr/>
        </p:nvCxnSpPr>
        <p:spPr bwMode="auto">
          <a:xfrm>
            <a:off x="3397251" y="3051176"/>
            <a:ext cx="1073149" cy="835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0"/>
          <p:cNvCxnSpPr>
            <a:cxnSpLocks noChangeShapeType="1"/>
            <a:stCxn id="7174" idx="0"/>
            <a:endCxn id="7173" idx="7"/>
          </p:cNvCxnSpPr>
          <p:nvPr/>
        </p:nvCxnSpPr>
        <p:spPr bwMode="auto">
          <a:xfrm rot="-5400000" flipH="1" flipV="1">
            <a:off x="5890419" y="2821782"/>
            <a:ext cx="131763" cy="2108200"/>
          </a:xfrm>
          <a:prstGeom prst="curvedConnector3">
            <a:avLst>
              <a:gd name="adj1" fmla="val -173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0"/>
            <a:endCxn id="7176" idx="2"/>
          </p:cNvCxnSpPr>
          <p:nvPr/>
        </p:nvCxnSpPr>
        <p:spPr bwMode="auto">
          <a:xfrm rot="5400000" flipH="1" flipV="1">
            <a:off x="7158038" y="2998788"/>
            <a:ext cx="663575" cy="95885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2"/>
          <p:cNvCxnSpPr>
            <a:cxnSpLocks noChangeShapeType="1"/>
            <a:stCxn id="7173" idx="4"/>
            <a:endCxn id="7174" idx="3"/>
          </p:cNvCxnSpPr>
          <p:nvPr/>
        </p:nvCxnSpPr>
        <p:spPr bwMode="auto">
          <a:xfrm rot="5400000" flipH="1" flipV="1">
            <a:off x="5458619" y="3147219"/>
            <a:ext cx="131762" cy="2108200"/>
          </a:xfrm>
          <a:prstGeom prst="curvedConnector3">
            <a:avLst>
              <a:gd name="adj1" fmla="val -173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3"/>
          <p:cNvCxnSpPr>
            <a:cxnSpLocks noChangeShapeType="1"/>
            <a:stCxn id="7175" idx="2"/>
            <a:endCxn id="7173" idx="3"/>
          </p:cNvCxnSpPr>
          <p:nvPr/>
        </p:nvCxnSpPr>
        <p:spPr bwMode="auto">
          <a:xfrm rot="10800000">
            <a:off x="4038600" y="4211638"/>
            <a:ext cx="1244600" cy="14652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4"/>
          <p:cNvCxnSpPr>
            <a:cxnSpLocks noChangeShapeType="1"/>
            <a:stCxn id="7174" idx="4"/>
            <a:endCxn id="7175" idx="6"/>
          </p:cNvCxnSpPr>
          <p:nvPr/>
        </p:nvCxnSpPr>
        <p:spPr bwMode="auto">
          <a:xfrm rot="5400000">
            <a:off x="6013450" y="4679950"/>
            <a:ext cx="1485900" cy="508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636433" y="2855914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admitted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316379" y="3176664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interrupt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743200" y="4572001"/>
            <a:ext cx="12869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I/O or</a:t>
            </a:r>
          </a:p>
          <a:p>
            <a:r>
              <a:rPr lang="en-US" altLang="en-US" dirty="0">
                <a:latin typeface="Times New Roman" pitchFamily="18" charset="0"/>
              </a:rPr>
              <a:t>event</a:t>
            </a:r>
          </a:p>
          <a:p>
            <a:r>
              <a:rPr lang="en-US" altLang="en-US" dirty="0">
                <a:latin typeface="Times New Roman" pitchFamily="18" charset="0"/>
              </a:rPr>
              <a:t>completion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160434" y="4456113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Scheduler</a:t>
            </a:r>
          </a:p>
          <a:p>
            <a:r>
              <a:rPr lang="en-US" altLang="en-US">
                <a:latin typeface="Times New Roman" pitchFamily="18" charset="0"/>
              </a:rPr>
              <a:t>dispatch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7090834" y="4684713"/>
            <a:ext cx="1191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I/O or</a:t>
            </a:r>
          </a:p>
          <a:p>
            <a:r>
              <a:rPr lang="en-US" altLang="en-US">
                <a:latin typeface="Times New Roman" pitchFamily="18" charset="0"/>
              </a:rPr>
              <a:t>event wait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192434" y="2689339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exit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064000" y="396240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  <a:latin typeface="Times New Roman" pitchFamily="18" charset="0"/>
              </a:rPr>
              <a:t>ready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502400" y="3886200"/>
            <a:ext cx="13906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  <a:latin typeface="Times New Roman" pitchFamily="18" charset="0"/>
              </a:rPr>
              <a:t>running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128001" y="29718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i="1">
                <a:solidFill>
                  <a:srgbClr val="FFFF00"/>
                </a:solidFill>
                <a:latin typeface="Times New Roman" pitchFamily="18" charset="0"/>
              </a:rPr>
              <a:t>terminated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 flipH="1">
            <a:off x="5384800" y="5562600"/>
            <a:ext cx="162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  <a:latin typeface="Times New Roman" pitchFamily="18" charset="0"/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42483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States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New - The process is being created.</a:t>
            </a:r>
          </a:p>
          <a:p>
            <a:pPr eaLnBrk="1" hangingPunct="1">
              <a:defRPr/>
            </a:pPr>
            <a:r>
              <a:rPr lang="en-US" smtClean="0"/>
              <a:t>Running - Instructions are being executed.</a:t>
            </a:r>
          </a:p>
          <a:p>
            <a:pPr eaLnBrk="1" hangingPunct="1">
              <a:defRPr/>
            </a:pPr>
            <a:r>
              <a:rPr lang="en-US" smtClean="0"/>
              <a:t>Waiting - Waiting for some event to occur.</a:t>
            </a:r>
          </a:p>
          <a:p>
            <a:pPr eaLnBrk="1" hangingPunct="1">
              <a:defRPr/>
            </a:pPr>
            <a:r>
              <a:rPr lang="en-US" smtClean="0"/>
              <a:t>Ready - Waiting to be assigned to a processor.</a:t>
            </a:r>
          </a:p>
          <a:p>
            <a:pPr eaLnBrk="1" hangingPunct="1">
              <a:defRPr/>
            </a:pPr>
            <a:r>
              <a:rPr lang="en-US" smtClean="0"/>
              <a:t>Terminated - Process has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8192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18" y="378824"/>
            <a:ext cx="9434959" cy="5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683122"/>
              </p:ext>
            </p:extLst>
          </p:nvPr>
        </p:nvGraphicFramePr>
        <p:xfrm>
          <a:off x="2869735" y="-54591"/>
          <a:ext cx="6613632" cy="7067691"/>
        </p:xfrm>
        <a:graphic>
          <a:graphicData uri="http://schemas.openxmlformats.org/drawingml/2006/table">
            <a:tbl>
              <a:tblPr/>
              <a:tblGrid>
                <a:gridCol w="1136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7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Field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PID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process ID of each task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username of task owner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1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Priority Can be 20(highest) or -20(lowest)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NI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nice value of a task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VIRT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Virtual memory used (kb)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Physical memory used (kb)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Shared memory used (kb)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8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There are five types: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         'D' = uninterruptible sleep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         'R' = running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         'S' = sleeping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         'T' = traced or stopped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         'Z' = zombie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%CPU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% of CPU time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%MEM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Physical memory used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TIME+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Total CPU time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7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43434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Command 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5" marR="6465" marT="6465" marB="6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42987"/>
          </a:xfrm>
        </p:spPr>
        <p:txBody>
          <a:bodyPr/>
          <a:lstStyle/>
          <a:p>
            <a:r>
              <a:rPr lang="en-US" b="1" dirty="0" err="1" smtClean="0"/>
              <a:t>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240971"/>
            <a:ext cx="9584372" cy="46702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command stands for 'Process Status'. </a:t>
            </a:r>
          </a:p>
          <a:p>
            <a:r>
              <a:rPr lang="en-US" sz="2400" dirty="0" smtClean="0"/>
              <a:t>To get more details, use #</a:t>
            </a:r>
            <a:r>
              <a:rPr lang="en-US" sz="2400" dirty="0" err="1" smtClean="0"/>
              <a:t>ps</a:t>
            </a:r>
            <a:r>
              <a:rPr lang="en-US" sz="2400" dirty="0" smtClean="0"/>
              <a:t> aux</a:t>
            </a:r>
          </a:p>
          <a:p>
            <a:r>
              <a:rPr lang="en-US" sz="2400" dirty="0" smtClean="0"/>
              <a:t>Terminate a running process:</a:t>
            </a:r>
            <a:br>
              <a:rPr lang="en-US" sz="2400" dirty="0" smtClean="0"/>
            </a:br>
            <a:r>
              <a:rPr lang="en-US" sz="2400" dirty="0" smtClean="0"/>
              <a:t>	#kill [PID]</a:t>
            </a:r>
          </a:p>
          <a:p>
            <a:r>
              <a:rPr lang="en-US" sz="2400" dirty="0" smtClean="0"/>
              <a:t>To find the PID of a process :</a:t>
            </a:r>
            <a:br>
              <a:rPr lang="en-US" sz="2400" dirty="0" smtClean="0"/>
            </a:br>
            <a:r>
              <a:rPr lang="en-US" sz="2400" dirty="0" smtClean="0"/>
              <a:t>	#</a:t>
            </a:r>
            <a:r>
              <a:rPr lang="en-US" sz="2400" dirty="0" err="1" smtClean="0"/>
              <a:t>pidof</a:t>
            </a:r>
            <a:r>
              <a:rPr lang="en-US" sz="2400" dirty="0" smtClean="0"/>
              <a:t> PID</a:t>
            </a:r>
          </a:p>
          <a:p>
            <a:r>
              <a:rPr lang="en-US" sz="2400" dirty="0" smtClean="0"/>
              <a:t>Before terminating the process, you should make sure that no other users are using it.</a:t>
            </a:r>
          </a:p>
          <a:p>
            <a:r>
              <a:rPr lang="en-US" sz="2400" dirty="0" smtClean="0"/>
              <a:t>Command #users gives information about users, #w gives users and what they are doing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2473</TotalTime>
  <Words>343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Process Management</vt:lpstr>
      <vt:lpstr>What is a process?</vt:lpstr>
      <vt:lpstr>Process Concept</vt:lpstr>
      <vt:lpstr>Managing process</vt:lpstr>
      <vt:lpstr>Process State</vt:lpstr>
      <vt:lpstr>Process States</vt:lpstr>
      <vt:lpstr>PowerPoint Presentation</vt:lpstr>
      <vt:lpstr>PowerPoint Presentation</vt:lpstr>
      <vt:lpstr>ps</vt:lpstr>
      <vt:lpstr>NICE (Adjust process priority)</vt:lpstr>
      <vt:lpstr>Send Processes Signals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AND SERVICE ORIENTED ARCHITECTURE</dc:title>
  <dc:creator>hp</dc:creator>
  <cp:lastModifiedBy>HP</cp:lastModifiedBy>
  <cp:revision>68</cp:revision>
  <dcterms:created xsi:type="dcterms:W3CDTF">2017-08-11T10:58:00Z</dcterms:created>
  <dcterms:modified xsi:type="dcterms:W3CDTF">2019-07-14T12:26:28Z</dcterms:modified>
</cp:coreProperties>
</file>