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notesMasterIdLst>
    <p:notesMasterId r:id="rId20"/>
  </p:notesMasterIdLst>
  <p:sldIdLst>
    <p:sldId id="257" r:id="rId2"/>
    <p:sldId id="284" r:id="rId3"/>
    <p:sldId id="285" r:id="rId4"/>
    <p:sldId id="286" r:id="rId5"/>
    <p:sldId id="287" r:id="rId6"/>
    <p:sldId id="288" r:id="rId7"/>
    <p:sldId id="289" r:id="rId8"/>
    <p:sldId id="280" r:id="rId9"/>
    <p:sldId id="281" r:id="rId10"/>
    <p:sldId id="282" r:id="rId11"/>
    <p:sldId id="283" r:id="rId12"/>
    <p:sldId id="290" r:id="rId13"/>
    <p:sldId id="291" r:id="rId14"/>
    <p:sldId id="292" r:id="rId15"/>
    <p:sldId id="294" r:id="rId16"/>
    <p:sldId id="295" r:id="rId17"/>
    <p:sldId id="293" r:id="rId18"/>
    <p:sldId id="29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C9F1B-B890-4AB2-B74A-A4C9BA990B9F}" type="datetimeFigureOut">
              <a:rPr lang="pt-BR" smtClean="0"/>
              <a:t>30/03/2016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37009-1744-4443-BD78-51EE221A8B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10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59626-EF95-4019-8440-A261DCF235EB}" type="slidenum">
              <a:rPr lang="pt-BR" altLang="pt-BR" smtClean="0"/>
              <a:pPr>
                <a:spcBef>
                  <a:spcPct val="0"/>
                </a:spcBef>
              </a:pPr>
              <a:t>8</a:t>
            </a:fld>
            <a:endParaRPr lang="pt-BR" altLang="pt-BR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765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76354C-5897-42D9-80FF-2803C86CB02F}" type="slidenum">
              <a:rPr lang="pt-BR" altLang="pt-BR" smtClean="0"/>
              <a:pPr>
                <a:spcBef>
                  <a:spcPct val="0"/>
                </a:spcBef>
              </a:pPr>
              <a:t>17</a:t>
            </a:fld>
            <a:endParaRPr lang="pt-BR" altLang="pt-BR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52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A46D7E-2EBB-4162-A8A9-963FCD3B025B}" type="slidenum">
              <a:rPr lang="pt-BR" altLang="pt-BR" smtClean="0"/>
              <a:pPr>
                <a:spcBef>
                  <a:spcPct val="0"/>
                </a:spcBef>
              </a:pPr>
              <a:t>9</a:t>
            </a:fld>
            <a:endParaRPr lang="pt-BR" altLang="pt-BR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70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54AD1C-93E7-4BF9-884F-0A4F8B1BDE6F}" type="slidenum">
              <a:rPr lang="pt-BR" altLang="pt-BR" smtClean="0"/>
              <a:pPr>
                <a:spcBef>
                  <a:spcPct val="0"/>
                </a:spcBef>
              </a:pPr>
              <a:t>10</a:t>
            </a:fld>
            <a:endParaRPr lang="pt-BR" altLang="pt-BR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097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1EEBDC-DF01-4766-8602-B6ECC42C18A9}" type="slidenum">
              <a:rPr lang="pt-BR" altLang="pt-BR" smtClean="0"/>
              <a:pPr>
                <a:spcBef>
                  <a:spcPct val="0"/>
                </a:spcBef>
              </a:pPr>
              <a:t>11</a:t>
            </a:fld>
            <a:endParaRPr lang="pt-BR" altLang="pt-BR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265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30BCB5-88B6-4DAF-840E-6A4E60EFAD65}" type="slidenum">
              <a:rPr lang="pt-BR" altLang="pt-BR" smtClean="0"/>
              <a:pPr>
                <a:spcBef>
                  <a:spcPct val="0"/>
                </a:spcBef>
              </a:pPr>
              <a:t>12</a:t>
            </a:fld>
            <a:endParaRPr lang="pt-BR" altLang="pt-BR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2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379835-CB87-43DA-8C80-F56C721292F7}" type="slidenum">
              <a:rPr lang="pt-BR" altLang="pt-BR" smtClean="0"/>
              <a:pPr>
                <a:spcBef>
                  <a:spcPct val="0"/>
                </a:spcBef>
              </a:pPr>
              <a:t>13</a:t>
            </a:fld>
            <a:endParaRPr lang="pt-BR" altLang="pt-BR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20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3D8468-B18E-4EC6-B819-E21B0FEA91CE}" type="slidenum">
              <a:rPr lang="pt-BR" altLang="pt-BR" smtClean="0"/>
              <a:pPr>
                <a:spcBef>
                  <a:spcPct val="0"/>
                </a:spcBef>
              </a:pPr>
              <a:t>14</a:t>
            </a:fld>
            <a:endParaRPr lang="pt-BR" altLang="pt-BR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00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4F0287-A5E0-4DB1-A474-4AE7CD52B256}" type="slidenum">
              <a:rPr lang="pt-BR" altLang="pt-BR" smtClean="0"/>
              <a:pPr>
                <a:spcBef>
                  <a:spcPct val="0"/>
                </a:spcBef>
              </a:pPr>
              <a:t>15</a:t>
            </a:fld>
            <a:endParaRPr lang="pt-BR" altLang="pt-BR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732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4F0287-A5E0-4DB1-A474-4AE7CD52B256}" type="slidenum">
              <a:rPr lang="pt-BR" altLang="pt-BR" smtClean="0"/>
              <a:pPr>
                <a:spcBef>
                  <a:spcPct val="0"/>
                </a:spcBef>
              </a:pPr>
              <a:t>16</a:t>
            </a:fld>
            <a:endParaRPr lang="pt-BR" altLang="pt-BR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8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5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6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2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5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4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1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0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6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1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2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00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Orientação a Objetos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Edson </a:t>
            </a:r>
            <a:r>
              <a:rPr lang="pt-BR" dirty="0" err="1"/>
              <a:t>Orivaldo</a:t>
            </a:r>
            <a:r>
              <a:rPr lang="pt-BR" dirty="0"/>
              <a:t> Lessa Junior</a:t>
            </a:r>
          </a:p>
          <a:p>
            <a:r>
              <a:rPr lang="pt-BR" dirty="0"/>
              <a:t>edson.lessa@unisul.br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994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Herança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O programador pode implementar uma classe derivada como for preciso, adicionando novos atributos ou métodos, ou até mesmo, modificando os herdados;</a:t>
            </a:r>
          </a:p>
          <a:p>
            <a:r>
              <a:rPr lang="pt-BR" altLang="pt-BR"/>
              <a:t>Reuso de software é uma vantagem no uso de herança;</a:t>
            </a:r>
          </a:p>
        </p:txBody>
      </p:sp>
    </p:spTree>
    <p:extLst>
      <p:ext uri="{BB962C8B-B14F-4D97-AF65-F5344CB8AC3E}">
        <p14:creationId xmlns:p14="http://schemas.microsoft.com/office/powerpoint/2010/main" val="850659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Criando Sub-classes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Em Java, usa-se a palavra reservada extends para estabelecer uma relação de herança: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6524" y="3349734"/>
            <a:ext cx="541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b="1" kern="0" dirty="0">
                <a:latin typeface="Courier New" pitchFamily="49" charset="0"/>
              </a:rPr>
              <a:t>class </a:t>
            </a:r>
            <a:r>
              <a:rPr lang="en-US" b="1" kern="0" dirty="0" err="1">
                <a:latin typeface="Courier New" pitchFamily="49" charset="0"/>
              </a:rPr>
              <a:t>FormaBidimensional</a:t>
            </a:r>
            <a:r>
              <a:rPr lang="en-US" b="1" kern="0" dirty="0">
                <a:latin typeface="Courier New" pitchFamily="49" charset="0"/>
              </a:rPr>
              <a:t> extends Forma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b="1" kern="0" dirty="0"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b="1" kern="0" dirty="0">
                <a:latin typeface="Courier New" pitchFamily="49" charset="0"/>
              </a:rPr>
              <a:t>   // </a:t>
            </a:r>
            <a:r>
              <a:rPr lang="en-US" b="1" kern="0" dirty="0" err="1">
                <a:latin typeface="Courier New" pitchFamily="49" charset="0"/>
              </a:rPr>
              <a:t>conteúdo</a:t>
            </a:r>
            <a:r>
              <a:rPr lang="en-US" b="1" kern="0" dirty="0">
                <a:latin typeface="Courier New" pitchFamily="49" charset="0"/>
              </a:rPr>
              <a:t> </a:t>
            </a:r>
            <a:r>
              <a:rPr lang="en-US" b="1" kern="0" dirty="0" err="1">
                <a:latin typeface="Courier New" pitchFamily="49" charset="0"/>
              </a:rPr>
              <a:t>da</a:t>
            </a:r>
            <a:r>
              <a:rPr lang="en-US" b="1" kern="0" dirty="0">
                <a:latin typeface="Courier New" pitchFamily="49" charset="0"/>
              </a:rPr>
              <a:t> </a:t>
            </a:r>
            <a:r>
              <a:rPr lang="en-US" b="1" kern="0" dirty="0" err="1">
                <a:latin typeface="Courier New" pitchFamily="49" charset="0"/>
              </a:rPr>
              <a:t>classe</a:t>
            </a:r>
            <a:endParaRPr lang="en-US" b="1" kern="0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b="1" kern="0" dirty="0"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b="1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270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super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Construtores não são herdados, mesmo que sejam public;</a:t>
            </a:r>
          </a:p>
          <a:p>
            <a:r>
              <a:rPr lang="pt-BR" altLang="pt-BR"/>
              <a:t>Ainda assim, geralmente precisamos usar o contrutor da super-classe para inicializar a parte herdada;</a:t>
            </a:r>
          </a:p>
          <a:p>
            <a:r>
              <a:rPr lang="pt-BR" altLang="pt-BR"/>
              <a:t>A referência super pode ser usada para referenciar a classe herdada ou para invocar o seu construtor.</a:t>
            </a:r>
          </a:p>
        </p:txBody>
      </p:sp>
    </p:spTree>
    <p:extLst>
      <p:ext uri="{BB962C8B-B14F-4D97-AF65-F5344CB8AC3E}">
        <p14:creationId xmlns:p14="http://schemas.microsoft.com/office/powerpoint/2010/main" val="882495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super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O construtor da sub-classe é responsável por chamar o construtor da super-classe;</a:t>
            </a:r>
          </a:p>
          <a:p>
            <a:r>
              <a:rPr lang="pt-BR" altLang="pt-BR"/>
              <a:t>A primeira linha do construtor da sub-classe deve conter a referência super para chamar o construtor da super-classe;</a:t>
            </a:r>
          </a:p>
          <a:p>
            <a:r>
              <a:rPr lang="pt-BR" altLang="pt-BR"/>
              <a:t>A referência super também pode ser usada para referenciar outros atributos ou métodos definidos na super-classe.</a:t>
            </a:r>
          </a:p>
        </p:txBody>
      </p:sp>
    </p:spTree>
    <p:extLst>
      <p:ext uri="{BB962C8B-B14F-4D97-AF65-F5344CB8AC3E}">
        <p14:creationId xmlns:p14="http://schemas.microsoft.com/office/powerpoint/2010/main" val="1815305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Herança Múltipla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Java suporta herança simples, ou seja, uma classe pode herdar apenas de uma outra classe;</a:t>
            </a:r>
          </a:p>
          <a:p>
            <a:r>
              <a:rPr lang="pt-BR" altLang="pt-BR"/>
              <a:t>Múltipla herança permite a uma classe herdar de várias outras classes;</a:t>
            </a:r>
          </a:p>
          <a:p>
            <a:r>
              <a:rPr lang="pt-BR" altLang="pt-BR"/>
              <a:t>Colisões, como duas super-classes terem o mesmo nome de um atributo, têm que ser resolvidas;</a:t>
            </a:r>
          </a:p>
          <a:p>
            <a:r>
              <a:rPr lang="pt-BR" altLang="pt-BR"/>
              <a:t>Java não suporta herança múltipla.</a:t>
            </a:r>
          </a:p>
        </p:txBody>
      </p:sp>
    </p:spTree>
    <p:extLst>
      <p:ext uri="{BB962C8B-B14F-4D97-AF65-F5344CB8AC3E}">
        <p14:creationId xmlns:p14="http://schemas.microsoft.com/office/powerpoint/2010/main" val="194258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Overloading vs. Overriding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dirty="0" err="1"/>
              <a:t>Overloading</a:t>
            </a:r>
            <a:r>
              <a:rPr lang="pt-BR" altLang="pt-BR" dirty="0"/>
              <a:t> (sobrecarregar)</a:t>
            </a:r>
          </a:p>
          <a:p>
            <a:pPr lvl="1"/>
            <a:r>
              <a:rPr lang="pt-BR" altLang="pt-BR" dirty="0">
                <a:sym typeface="Wingdings" panose="05000000000000000000" pitchFamily="2" charset="2"/>
              </a:rPr>
              <a:t>Múltiplos métodos com o mesmo nome</a:t>
            </a:r>
          </a:p>
          <a:p>
            <a:pPr lvl="1"/>
            <a:r>
              <a:rPr lang="pt-BR" altLang="pt-BR" dirty="0">
                <a:sym typeface="Wingdings" panose="05000000000000000000" pitchFamily="2" charset="2"/>
              </a:rPr>
              <a:t>Estar na mesma classe</a:t>
            </a:r>
          </a:p>
          <a:p>
            <a:pPr lvl="1"/>
            <a:r>
              <a:rPr lang="pt-BR" altLang="pt-BR" dirty="0">
                <a:sym typeface="Wingdings" panose="05000000000000000000" pitchFamily="2" charset="2"/>
              </a:rPr>
              <a:t>Assinaturas diferentes</a:t>
            </a:r>
          </a:p>
          <a:p>
            <a:pPr lvl="1"/>
            <a:r>
              <a:rPr lang="pt-BR" altLang="pt-BR" dirty="0">
                <a:sym typeface="Wingdings" panose="05000000000000000000" pitchFamily="2" charset="2"/>
              </a:rPr>
              <a:t>Permite ao programador definir operações semelhantes</a:t>
            </a:r>
          </a:p>
          <a:p>
            <a:pPr lvl="1"/>
            <a:r>
              <a:rPr lang="pt-BR" altLang="pt-BR" dirty="0">
                <a:sym typeface="Wingdings" panose="05000000000000000000" pitchFamily="2" charset="2"/>
              </a:rPr>
              <a:t>Diferentes formas </a:t>
            </a:r>
          </a:p>
          <a:p>
            <a:pPr lvl="1"/>
            <a:r>
              <a:rPr lang="pt-BR" altLang="pt-BR" dirty="0">
                <a:sym typeface="Wingdings" panose="05000000000000000000" pitchFamily="2" charset="2"/>
              </a:rPr>
              <a:t>Parâmetros diferentes</a:t>
            </a:r>
          </a:p>
        </p:txBody>
      </p:sp>
    </p:spTree>
    <p:extLst>
      <p:ext uri="{BB962C8B-B14F-4D97-AF65-F5344CB8AC3E}">
        <p14:creationId xmlns:p14="http://schemas.microsoft.com/office/powerpoint/2010/main" val="4251978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Overloading vs. Overriding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dirty="0" err="1">
                <a:sym typeface="Wingdings" panose="05000000000000000000" pitchFamily="2" charset="2"/>
              </a:rPr>
              <a:t>Overriding</a:t>
            </a:r>
            <a:r>
              <a:rPr lang="pt-BR" altLang="pt-BR" dirty="0">
                <a:sym typeface="Wingdings" panose="05000000000000000000" pitchFamily="2" charset="2"/>
              </a:rPr>
              <a:t> (sobrescrever)</a:t>
            </a:r>
          </a:p>
          <a:p>
            <a:pPr lvl="1"/>
            <a:r>
              <a:rPr lang="pt-BR" altLang="pt-BR" dirty="0">
                <a:sym typeface="Wingdings" panose="05000000000000000000" pitchFamily="2" charset="2"/>
              </a:rPr>
              <a:t>Métodos em classes diferentes </a:t>
            </a:r>
          </a:p>
          <a:p>
            <a:pPr lvl="1"/>
            <a:r>
              <a:rPr lang="pt-BR" altLang="pt-BR" dirty="0">
                <a:sym typeface="Wingdings" panose="05000000000000000000" pitchFamily="2" charset="2"/>
              </a:rPr>
              <a:t>Um na </a:t>
            </a:r>
            <a:r>
              <a:rPr lang="pt-BR" altLang="pt-BR" dirty="0" err="1">
                <a:sym typeface="Wingdings" panose="05000000000000000000" pitchFamily="2" charset="2"/>
              </a:rPr>
              <a:t>sub-classe</a:t>
            </a:r>
            <a:r>
              <a:rPr lang="pt-BR" altLang="pt-BR" dirty="0">
                <a:sym typeface="Wingdings" panose="05000000000000000000" pitchFamily="2" charset="2"/>
              </a:rPr>
              <a:t> e outro na </a:t>
            </a:r>
            <a:r>
              <a:rPr lang="pt-BR" altLang="pt-BR" dirty="0" err="1">
                <a:sym typeface="Wingdings" panose="05000000000000000000" pitchFamily="2" charset="2"/>
              </a:rPr>
              <a:t>Super-classe</a:t>
            </a:r>
            <a:endParaRPr lang="pt-BR" altLang="pt-BR" dirty="0">
              <a:sym typeface="Wingdings" panose="05000000000000000000" pitchFamily="2" charset="2"/>
            </a:endParaRPr>
          </a:p>
          <a:p>
            <a:pPr lvl="1"/>
            <a:r>
              <a:rPr lang="pt-BR" altLang="pt-BR" dirty="0">
                <a:sym typeface="Wingdings" panose="05000000000000000000" pitchFamily="2" charset="2"/>
              </a:rPr>
              <a:t>Possuem a mesma assinatura</a:t>
            </a:r>
            <a:endParaRPr lang="pt-BR" altLang="pt-BR" dirty="0"/>
          </a:p>
          <a:p>
            <a:pPr lvl="1"/>
            <a:r>
              <a:rPr lang="pt-BR" altLang="pt-BR" dirty="0"/>
              <a:t>Permite ao programador definir operações semelhantes</a:t>
            </a:r>
          </a:p>
          <a:p>
            <a:pPr lvl="1"/>
            <a:r>
              <a:rPr lang="pt-BR" altLang="pt-BR" dirty="0"/>
              <a:t>Diferentes formas e para diferentes tipos de objetos.</a:t>
            </a:r>
          </a:p>
        </p:txBody>
      </p:sp>
    </p:spTree>
    <p:extLst>
      <p:ext uri="{BB962C8B-B14F-4D97-AF65-F5344CB8AC3E}">
        <p14:creationId xmlns:p14="http://schemas.microsoft.com/office/powerpoint/2010/main" val="3690251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Overriding Métodos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Uma sub-classe pode sobrescrever (override) a definição de um método herdado;</a:t>
            </a:r>
          </a:p>
          <a:p>
            <a:r>
              <a:rPr lang="pt-BR" altLang="pt-BR"/>
              <a:t>O novo método tem que possuir a mesma assinatura do método herdado, mas pode ter um corpo completamente diferente;</a:t>
            </a:r>
          </a:p>
          <a:p>
            <a:r>
              <a:rPr lang="pt-BR" altLang="pt-BR"/>
              <a:t>O tipo do objeto que executa o método é que determina qual das versões é realmente invocada;</a:t>
            </a:r>
          </a:p>
          <a:p>
            <a:r>
              <a:rPr lang="pt-BR" altLang="pt-BR"/>
              <a:t>Se um método for definido na super-classe com o modificador de acesso final, ele não pode ser sobrescrito;</a:t>
            </a:r>
          </a:p>
        </p:txBody>
      </p:sp>
    </p:spTree>
    <p:extLst>
      <p:ext uri="{BB962C8B-B14F-4D97-AF65-F5344CB8AC3E}">
        <p14:creationId xmlns:p14="http://schemas.microsoft.com/office/powerpoint/2010/main" val="170685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53961"/>
          </a:xfrm>
        </p:spPr>
        <p:txBody>
          <a:bodyPr/>
          <a:lstStyle/>
          <a:p>
            <a:r>
              <a:rPr lang="pt-BR" dirty="0"/>
              <a:t>Exercício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81" y="331294"/>
            <a:ext cx="10568588" cy="569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3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5747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Um método ou </a:t>
            </a:r>
            <a:r>
              <a:rPr lang="pt-BR" dirty="0" err="1"/>
              <a:t>pseudo-método</a:t>
            </a:r>
            <a:r>
              <a:rPr lang="pt-BR" dirty="0"/>
              <a:t> que é executado quando o objeto é criado</a:t>
            </a:r>
          </a:p>
          <a:p>
            <a:pPr lvl="1"/>
            <a:r>
              <a:rPr lang="pt-BR" dirty="0"/>
              <a:t>Em Java, possui o mesmo nome da classe</a:t>
            </a:r>
          </a:p>
          <a:p>
            <a:r>
              <a:rPr lang="pt-BR" dirty="0"/>
              <a:t>Um construtor não possui retorno</a:t>
            </a:r>
          </a:p>
          <a:p>
            <a:pPr lvl="1"/>
            <a:r>
              <a:rPr lang="pt-BR" dirty="0"/>
              <a:t>Nem mesmo “</a:t>
            </a:r>
            <a:r>
              <a:rPr lang="pt-BR" dirty="0" err="1"/>
              <a:t>void</a:t>
            </a:r>
            <a:r>
              <a:rPr lang="pt-BR" dirty="0"/>
              <a:t>”</a:t>
            </a:r>
          </a:p>
          <a:p>
            <a:r>
              <a:rPr lang="pt-BR" dirty="0"/>
              <a:t>Comando para chamada de um construtor: </a:t>
            </a:r>
            <a:r>
              <a:rPr lang="pt-BR" b="1" dirty="0"/>
              <a:t>new</a:t>
            </a:r>
          </a:p>
          <a:p>
            <a:r>
              <a:rPr lang="pt-BR" dirty="0"/>
              <a:t>O construtor pode ter argumentos ou nenhum</a:t>
            </a:r>
          </a:p>
          <a:p>
            <a:pPr marL="0" indent="0">
              <a:buNone/>
            </a:pPr>
            <a:r>
              <a:rPr lang="pt-BR" dirty="0"/>
              <a:t>Cliente </a:t>
            </a:r>
            <a:r>
              <a:rPr lang="pt-BR" dirty="0" err="1"/>
              <a:t>afonso</a:t>
            </a:r>
            <a:r>
              <a:rPr lang="pt-BR" dirty="0"/>
              <a:t> = new Cliente();</a:t>
            </a:r>
          </a:p>
          <a:p>
            <a:pPr marL="0" indent="0">
              <a:buNone/>
            </a:pPr>
            <a:r>
              <a:rPr lang="pt-BR" dirty="0" err="1"/>
              <a:t>afonso.Nome</a:t>
            </a:r>
            <a:r>
              <a:rPr lang="pt-BR" dirty="0"/>
              <a:t> = "Afonso";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Cliente novo = new Cliente("Galileu Galilei")</a:t>
            </a:r>
          </a:p>
        </p:txBody>
      </p:sp>
    </p:spTree>
    <p:extLst>
      <p:ext uri="{BB962C8B-B14F-4D97-AF65-F5344CB8AC3E}">
        <p14:creationId xmlns:p14="http://schemas.microsoft.com/office/powerpoint/2010/main" val="268055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Cliente</a:t>
            </a:r>
          </a:p>
          <a:p>
            <a:pPr marL="0" indent="0">
              <a:buNone/>
            </a:pP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  // Outros atributos da classe Cliente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Nome { </a:t>
            </a:r>
            <a:r>
              <a:rPr lang="pt-BR" dirty="0" err="1"/>
              <a:t>get</a:t>
            </a:r>
            <a:r>
              <a:rPr lang="pt-BR" dirty="0"/>
              <a:t>; set; 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public</a:t>
            </a:r>
            <a:r>
              <a:rPr lang="pt-BR" dirty="0"/>
              <a:t> Cliente (</a:t>
            </a:r>
            <a:r>
              <a:rPr lang="pt-BR" dirty="0" err="1"/>
              <a:t>string</a:t>
            </a:r>
            <a:r>
              <a:rPr lang="pt-BR" dirty="0"/>
              <a:t> nome)</a:t>
            </a:r>
          </a:p>
          <a:p>
            <a:pPr marL="0" indent="0">
              <a:buNone/>
            </a:pPr>
            <a:r>
              <a:rPr lang="pt-BR" dirty="0"/>
              <a:t> 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this.Nome</a:t>
            </a:r>
            <a:r>
              <a:rPr lang="pt-BR" dirty="0"/>
              <a:t> = nome;</a:t>
            </a:r>
          </a:p>
          <a:p>
            <a:pPr marL="0" indent="0">
              <a:buNone/>
            </a:pPr>
            <a:r>
              <a:rPr lang="pt-BR" dirty="0"/>
              <a:t> 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4049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 padrão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Toda classe entidade possui um construtor padrão</a:t>
            </a:r>
          </a:p>
          <a:p>
            <a:r>
              <a:rPr lang="pt-BR" dirty="0"/>
              <a:t>O construtor padrão aloca o espaço em memória</a:t>
            </a:r>
          </a:p>
          <a:p>
            <a:r>
              <a:rPr lang="pt-BR" dirty="0"/>
              <a:t>Todos os atributos são nulos</a:t>
            </a:r>
          </a:p>
          <a:p>
            <a:r>
              <a:rPr lang="pt-BR" dirty="0"/>
              <a:t>Ao definir um construtor manualmente, o construtor padrão deve ser definido</a:t>
            </a:r>
          </a:p>
        </p:txBody>
      </p:sp>
    </p:spTree>
    <p:extLst>
      <p:ext uri="{BB962C8B-B14F-4D97-AF65-F5344CB8AC3E}">
        <p14:creationId xmlns:p14="http://schemas.microsoft.com/office/powerpoint/2010/main" val="263082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 Múltiplos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705100" y="1475343"/>
            <a:ext cx="67817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class</a:t>
            </a:r>
            <a:r>
              <a:rPr lang="pt-BR" sz="2400" dirty="0"/>
              <a:t> Cliente {</a:t>
            </a:r>
          </a:p>
          <a:p>
            <a:r>
              <a:rPr lang="pt-BR" sz="2400" dirty="0"/>
              <a:t>   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string</a:t>
            </a:r>
            <a:r>
              <a:rPr lang="pt-BR" sz="2400" dirty="0"/>
              <a:t> nome;</a:t>
            </a:r>
          </a:p>
          <a:p>
            <a:r>
              <a:rPr lang="pt-BR" sz="2400" dirty="0"/>
              <a:t>   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int</a:t>
            </a:r>
            <a:r>
              <a:rPr lang="pt-BR" sz="2400" dirty="0"/>
              <a:t> idade;</a:t>
            </a:r>
          </a:p>
          <a:p>
            <a:r>
              <a:rPr lang="pt-BR" sz="2400" dirty="0"/>
              <a:t>    // construtor que só recebe o nome</a:t>
            </a:r>
          </a:p>
          <a:p>
            <a:r>
              <a:rPr lang="pt-BR" sz="2400" dirty="0"/>
              <a:t>    </a:t>
            </a:r>
            <a:r>
              <a:rPr lang="pt-BR" sz="2400" dirty="0" err="1"/>
              <a:t>public</a:t>
            </a:r>
            <a:r>
              <a:rPr lang="pt-BR" sz="2400" dirty="0"/>
              <a:t> Cliente (</a:t>
            </a:r>
            <a:r>
              <a:rPr lang="pt-BR" sz="2400" dirty="0" err="1"/>
              <a:t>string</a:t>
            </a:r>
            <a:r>
              <a:rPr lang="pt-BR" sz="2400" dirty="0"/>
              <a:t> nome)  {</a:t>
            </a:r>
          </a:p>
          <a:p>
            <a:r>
              <a:rPr lang="pt-BR" sz="2400" dirty="0"/>
              <a:t>        </a:t>
            </a:r>
            <a:r>
              <a:rPr lang="pt-BR" sz="2400" dirty="0" err="1"/>
              <a:t>this.nome</a:t>
            </a:r>
            <a:r>
              <a:rPr lang="pt-BR" sz="2400" dirty="0"/>
              <a:t> = nome;</a:t>
            </a:r>
          </a:p>
          <a:p>
            <a:r>
              <a:rPr lang="pt-BR" sz="2400" dirty="0"/>
              <a:t>    }</a:t>
            </a:r>
          </a:p>
          <a:p>
            <a:r>
              <a:rPr lang="pt-BR" sz="2400" dirty="0"/>
              <a:t>// construtor que recebe o nome e a idade</a:t>
            </a:r>
          </a:p>
          <a:p>
            <a:r>
              <a:rPr lang="pt-BR" sz="2400" dirty="0"/>
              <a:t>    </a:t>
            </a:r>
            <a:r>
              <a:rPr lang="pt-BR" sz="2400" dirty="0" err="1"/>
              <a:t>public</a:t>
            </a:r>
            <a:r>
              <a:rPr lang="pt-BR" sz="2400" dirty="0"/>
              <a:t> Cliente (</a:t>
            </a:r>
            <a:r>
              <a:rPr lang="pt-BR" sz="2400" dirty="0" err="1"/>
              <a:t>string</a:t>
            </a:r>
            <a:r>
              <a:rPr lang="pt-BR" sz="2400" dirty="0"/>
              <a:t> nome, </a:t>
            </a:r>
            <a:r>
              <a:rPr lang="pt-BR" sz="2400" dirty="0" err="1"/>
              <a:t>int</a:t>
            </a:r>
            <a:r>
              <a:rPr lang="pt-BR" sz="2400" dirty="0"/>
              <a:t> idade) {</a:t>
            </a:r>
          </a:p>
          <a:p>
            <a:r>
              <a:rPr lang="pt-BR" sz="2400" dirty="0"/>
              <a:t>        </a:t>
            </a:r>
            <a:r>
              <a:rPr lang="pt-BR" sz="2400" dirty="0" err="1"/>
              <a:t>this.nome</a:t>
            </a:r>
            <a:r>
              <a:rPr lang="pt-BR" sz="2400" dirty="0"/>
              <a:t> = nome;</a:t>
            </a:r>
          </a:p>
          <a:p>
            <a:r>
              <a:rPr lang="pt-BR" sz="2400" dirty="0"/>
              <a:t>        </a:t>
            </a:r>
            <a:r>
              <a:rPr lang="pt-BR" sz="2400" dirty="0" err="1"/>
              <a:t>this.idade</a:t>
            </a:r>
            <a:r>
              <a:rPr lang="pt-BR" sz="2400" dirty="0"/>
              <a:t> = idade;</a:t>
            </a:r>
          </a:p>
          <a:p>
            <a:r>
              <a:rPr lang="pt-BR" sz="2400" dirty="0"/>
              <a:t>    }</a:t>
            </a:r>
          </a:p>
          <a:p>
            <a:r>
              <a:rPr lang="pt-BR" sz="2400" dirty="0"/>
              <a:t>(... </a:t>
            </a:r>
            <a:r>
              <a:rPr lang="pt-BR" sz="2400" dirty="0" err="1"/>
              <a:t>Gets</a:t>
            </a:r>
            <a:r>
              <a:rPr lang="pt-BR" sz="2400" dirty="0"/>
              <a:t> e Sets...)</a:t>
            </a:r>
          </a:p>
          <a:p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198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momento em que um construtor é invocado, a seguinte sequência de ações é executada para a criação de um objeto: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/>
              <a:t>O espaço para o objeto é alocado e seu conteúdo é inicializado com zeros.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/>
              <a:t>O construtor da classe base é invocado. Se a classe não tem uma superclasse definida explicitamente, a classe </a:t>
            </a:r>
            <a:r>
              <a:rPr lang="pt-BR" dirty="0" err="1"/>
              <a:t>Object</a:t>
            </a:r>
            <a:r>
              <a:rPr lang="pt-BR" dirty="0"/>
              <a:t> é a classe base.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/>
              <a:t>Os membros da classe são inicializados para o objeto, seguindo a ordem em que foram declarados na classe.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/>
              <a:t>O restante do corpo do construtor é executado.</a:t>
            </a:r>
          </a:p>
        </p:txBody>
      </p:sp>
    </p:spTree>
    <p:extLst>
      <p:ext uri="{BB962C8B-B14F-4D97-AF65-F5344CB8AC3E}">
        <p14:creationId xmlns:p14="http://schemas.microsoft.com/office/powerpoint/2010/main" val="274409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Chamadas </a:t>
            </a:r>
            <a:r>
              <a:rPr lang="pt-BR"/>
              <a:t>dos construtores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construtores são chamados através do </a:t>
            </a:r>
            <a:r>
              <a:rPr lang="pt-BR" b="1" dirty="0"/>
              <a:t>new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Cliente </a:t>
            </a:r>
            <a:r>
              <a:rPr lang="pt-BR" dirty="0" err="1"/>
              <a:t>cliNovo</a:t>
            </a:r>
            <a:r>
              <a:rPr lang="pt-BR" dirty="0"/>
              <a:t> = new Cliente(“Edson”)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Cliente </a:t>
            </a:r>
            <a:r>
              <a:rPr lang="pt-BR" dirty="0" err="1"/>
              <a:t>cliMaisNovo</a:t>
            </a:r>
            <a:r>
              <a:rPr lang="pt-BR" dirty="0"/>
              <a:t> = new Cliente(“Lessa”,20)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44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Herança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Técnica de programação orientada a objetos usada para organizar e criar classes para reuso;</a:t>
            </a:r>
          </a:p>
          <a:p>
            <a:r>
              <a:rPr lang="pt-BR" altLang="pt-BR"/>
              <a:t>Possibilita derivar uma classe de outra já existente;</a:t>
            </a:r>
          </a:p>
          <a:p>
            <a:r>
              <a:rPr lang="pt-BR" altLang="pt-BR"/>
              <a:t>A classe existente é chamada de super-classe ou classe base;</a:t>
            </a:r>
          </a:p>
          <a:p>
            <a:r>
              <a:rPr lang="pt-BR" altLang="pt-BR"/>
              <a:t>A classe derivada é chamada de sub-classe;</a:t>
            </a:r>
          </a:p>
          <a:p>
            <a:r>
              <a:rPr lang="pt-BR" altLang="pt-BR"/>
              <a:t>A sub-classe herda as características da super-classe, ou seja, a sub-classe herda os métodos e os atributos definidos pela super-classe;</a:t>
            </a:r>
          </a:p>
        </p:txBody>
      </p:sp>
    </p:spTree>
    <p:extLst>
      <p:ext uri="{BB962C8B-B14F-4D97-AF65-F5344CB8AC3E}">
        <p14:creationId xmlns:p14="http://schemas.microsoft.com/office/powerpoint/2010/main" val="3424347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 de seta reta 38"/>
          <p:cNvCxnSpPr>
            <a:endCxn id="5" idx="3"/>
          </p:cNvCxnSpPr>
          <p:nvPr/>
        </p:nvCxnSpPr>
        <p:spPr>
          <a:xfrm rot="16200000" flipV="1">
            <a:off x="7613651" y="3232151"/>
            <a:ext cx="608013" cy="500063"/>
          </a:xfrm>
          <a:prstGeom prst="straightConnector1">
            <a:avLst/>
          </a:prstGeom>
          <a:ln w="76200">
            <a:solidFill>
              <a:srgbClr val="00206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Herança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A herança cria uma relação “é um”, isto é, a sub-classe é uma versão mais específica que a super-classe;’</a:t>
            </a:r>
          </a:p>
        </p:txBody>
      </p:sp>
      <p:sp>
        <p:nvSpPr>
          <p:cNvPr id="5" name="Retângulo 4"/>
          <p:cNvSpPr/>
          <p:nvPr/>
        </p:nvSpPr>
        <p:spPr>
          <a:xfrm>
            <a:off x="5453063" y="2928938"/>
            <a:ext cx="2214562" cy="5000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2000" dirty="0">
                <a:solidFill>
                  <a:sysClr val="windowText" lastClr="000000"/>
                </a:solidFill>
              </a:rPr>
              <a:t>Forma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Conector de seta reta 9"/>
          <p:cNvCxnSpPr>
            <a:endCxn id="5" idx="1"/>
          </p:cNvCxnSpPr>
          <p:nvPr/>
        </p:nvCxnSpPr>
        <p:spPr>
          <a:xfrm rot="5400000" flipH="1" flipV="1">
            <a:off x="4926013" y="3205163"/>
            <a:ext cx="554038" cy="500063"/>
          </a:xfrm>
          <a:prstGeom prst="straightConnector1">
            <a:avLst/>
          </a:prstGeom>
          <a:ln w="76200">
            <a:solidFill>
              <a:srgbClr val="00206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3095626" y="3714751"/>
            <a:ext cx="2214563" cy="5000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600" dirty="0" err="1">
                <a:solidFill>
                  <a:sysClr val="windowText" lastClr="000000"/>
                </a:solidFill>
              </a:rPr>
              <a:t>FormaBidimensional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810501" y="3714751"/>
            <a:ext cx="2214563" cy="5000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600" dirty="0" err="1">
                <a:solidFill>
                  <a:sysClr val="windowText" lastClr="000000"/>
                </a:solidFill>
              </a:rPr>
              <a:t>FormaTridimensional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 rot="5400000" flipH="1" flipV="1">
            <a:off x="3068639" y="4241801"/>
            <a:ext cx="554037" cy="500063"/>
          </a:xfrm>
          <a:prstGeom prst="straightConnector1">
            <a:avLst/>
          </a:prstGeom>
          <a:ln w="76200">
            <a:solidFill>
              <a:srgbClr val="00206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rot="16200000" flipV="1">
            <a:off x="4854576" y="4241801"/>
            <a:ext cx="554037" cy="500062"/>
          </a:xfrm>
          <a:prstGeom prst="straightConnector1">
            <a:avLst/>
          </a:prstGeom>
          <a:ln w="76200">
            <a:solidFill>
              <a:srgbClr val="00206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18" idx="0"/>
            <a:endCxn id="15" idx="2"/>
          </p:cNvCxnSpPr>
          <p:nvPr/>
        </p:nvCxnSpPr>
        <p:spPr>
          <a:xfrm rot="16200000" flipV="1">
            <a:off x="3963195" y="4453732"/>
            <a:ext cx="500062" cy="22225"/>
          </a:xfrm>
          <a:prstGeom prst="straightConnector1">
            <a:avLst/>
          </a:prstGeom>
          <a:ln w="76200">
            <a:solidFill>
              <a:srgbClr val="00206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4851401" y="4714876"/>
            <a:ext cx="1116013" cy="5000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600" dirty="0">
                <a:solidFill>
                  <a:sysClr val="windowText" lastClr="000000"/>
                </a:solidFill>
              </a:rPr>
              <a:t>Triângulo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3667126" y="4714876"/>
            <a:ext cx="1116013" cy="5000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600" dirty="0">
                <a:solidFill>
                  <a:sysClr val="windowText" lastClr="000000"/>
                </a:solidFill>
              </a:rPr>
              <a:t>Quadrado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2452688" y="4714876"/>
            <a:ext cx="1116012" cy="5000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600" dirty="0">
                <a:solidFill>
                  <a:sysClr val="windowText" lastClr="000000"/>
                </a:solidFill>
              </a:rPr>
              <a:t>Circulo</a:t>
            </a:r>
          </a:p>
        </p:txBody>
      </p:sp>
      <p:cxnSp>
        <p:nvCxnSpPr>
          <p:cNvPr id="33" name="Conector de seta reta 32"/>
          <p:cNvCxnSpPr/>
          <p:nvPr/>
        </p:nvCxnSpPr>
        <p:spPr>
          <a:xfrm rot="5400000" flipH="1" flipV="1">
            <a:off x="7697789" y="4241801"/>
            <a:ext cx="554037" cy="500063"/>
          </a:xfrm>
          <a:prstGeom prst="straightConnector1">
            <a:avLst/>
          </a:prstGeom>
          <a:ln w="76200">
            <a:solidFill>
              <a:srgbClr val="00206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16200000" flipV="1">
            <a:off x="9483726" y="4241801"/>
            <a:ext cx="554037" cy="500062"/>
          </a:xfrm>
          <a:prstGeom prst="straightConnector1">
            <a:avLst/>
          </a:prstGeom>
          <a:ln w="76200">
            <a:solidFill>
              <a:srgbClr val="00206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37" idx="0"/>
          </p:cNvCxnSpPr>
          <p:nvPr/>
        </p:nvCxnSpPr>
        <p:spPr>
          <a:xfrm rot="16200000" flipV="1">
            <a:off x="8593932" y="4453732"/>
            <a:ext cx="500062" cy="22225"/>
          </a:xfrm>
          <a:prstGeom prst="straightConnector1">
            <a:avLst/>
          </a:prstGeom>
          <a:ln w="76200">
            <a:solidFill>
              <a:srgbClr val="00206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9480551" y="4714876"/>
            <a:ext cx="1116013" cy="5000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600" dirty="0">
                <a:solidFill>
                  <a:sysClr val="windowText" lastClr="000000"/>
                </a:solidFill>
              </a:rPr>
              <a:t>Tetraedro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8296276" y="4714876"/>
            <a:ext cx="1116013" cy="5000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600" dirty="0">
                <a:solidFill>
                  <a:sysClr val="windowText" lastClr="000000"/>
                </a:solidFill>
              </a:rPr>
              <a:t>Cubo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7081838" y="4714876"/>
            <a:ext cx="1116012" cy="5000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600" dirty="0">
                <a:solidFill>
                  <a:sysClr val="windowText" lastClr="000000"/>
                </a:solidFill>
              </a:rPr>
              <a:t>Esfera</a:t>
            </a:r>
          </a:p>
        </p:txBody>
      </p:sp>
    </p:spTree>
    <p:extLst>
      <p:ext uri="{BB962C8B-B14F-4D97-AF65-F5344CB8AC3E}">
        <p14:creationId xmlns:p14="http://schemas.microsoft.com/office/powerpoint/2010/main" val="3631693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815</Words>
  <Application>Microsoft Office PowerPoint</Application>
  <PresentationFormat>Widescreen</PresentationFormat>
  <Paragraphs>126</Paragraphs>
  <Slides>18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Wingdings</vt:lpstr>
      <vt:lpstr>Office Theme</vt:lpstr>
      <vt:lpstr>Orientação a Objetos</vt:lpstr>
      <vt:lpstr>Construtores</vt:lpstr>
      <vt:lpstr>Construtores</vt:lpstr>
      <vt:lpstr>Construtor padrão</vt:lpstr>
      <vt:lpstr>Construtores Múltiplos</vt:lpstr>
      <vt:lpstr>Construtor</vt:lpstr>
      <vt:lpstr>Chamadas dos construtores</vt:lpstr>
      <vt:lpstr>Herança</vt:lpstr>
      <vt:lpstr>Herança</vt:lpstr>
      <vt:lpstr>Herança</vt:lpstr>
      <vt:lpstr>Criando Sub-classes</vt:lpstr>
      <vt:lpstr>super</vt:lpstr>
      <vt:lpstr>super</vt:lpstr>
      <vt:lpstr>Herança Múltipla</vt:lpstr>
      <vt:lpstr>Overloading vs. Overriding</vt:lpstr>
      <vt:lpstr>Overloading vs. Overriding</vt:lpstr>
      <vt:lpstr>Overriding Métodos</vt:lpstr>
      <vt:lpstr>Exercício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Orientação a Objetos</dc:title>
  <dc:creator>Edson Lessa</dc:creator>
  <cp:lastModifiedBy>Edson Lessa</cp:lastModifiedBy>
  <cp:revision>17</cp:revision>
  <dcterms:created xsi:type="dcterms:W3CDTF">2015-09-01T04:05:04Z</dcterms:created>
  <dcterms:modified xsi:type="dcterms:W3CDTF">2016-03-30T23:03:41Z</dcterms:modified>
</cp:coreProperties>
</file>