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F01B-CCC9-4EED-BC86-057FAF987EFF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3A97-FDED-4E12-A290-45A6FADC6B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3E1502-FC43-4C7D-9661-55817FEC4F8F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F63DA3-0ADA-4FA6-8BAF-EED60DCDFD21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3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FD1EF2-2B04-4C5F-A7E4-5D7FA5515194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1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DE13E8-3320-436C-80C1-378D5984B74E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7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346E5-6183-44A9-9B77-426EE068B786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6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A301FC-214C-4EC0-8701-6EBEDA467B47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2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475609-4FAE-47E0-B3EB-0D7ADCD45308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2E04B8-70F7-4786-9086-8A21A34E2D3A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8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5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8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7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4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8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3A80-C851-4D8F-A9CD-82BBE90F42CB}" type="datetimeFigureOut">
              <a:rPr lang="pt-BR" smtClean="0"/>
              <a:t>06/04/2016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CEC4-BD6E-4E11-A8E9-4F80DFAF9D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2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Edson </a:t>
            </a:r>
            <a:r>
              <a:rPr lang="pt-BR" dirty="0" err="1"/>
              <a:t>Orivaldo</a:t>
            </a:r>
            <a:r>
              <a:rPr lang="pt-BR" dirty="0"/>
              <a:t> Lessa Junior</a:t>
            </a:r>
          </a:p>
          <a:p>
            <a:r>
              <a:rPr lang="pt-BR" dirty="0"/>
              <a:t>edson.lessa@unisul.br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5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Classes Abstratas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classe abstrata é uma classe que representa uma idéia (conceito) genérica;</a:t>
            </a:r>
          </a:p>
          <a:p>
            <a:r>
              <a:rPr lang="pt-BR" altLang="pt-BR"/>
              <a:t>Uma classe abstrata não pode ser instanciada;</a:t>
            </a:r>
          </a:p>
          <a:p>
            <a:r>
              <a:rPr lang="pt-BR" altLang="pt-BR"/>
              <a:t>Usa-se o modificador abstract no cabeçalho da classe para declará-la como uma classe abstrata: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7566" y="4405247"/>
            <a:ext cx="4800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1800" b="1" dirty="0">
                <a:latin typeface="Courier New" panose="02070309020205020404" pitchFamily="49" charset="0"/>
              </a:rPr>
              <a:t>public abstract class </a:t>
            </a:r>
            <a:r>
              <a:rPr lang="en-US" altLang="pt-BR" sz="1800" b="1" dirty="0" err="1">
                <a:latin typeface="Courier New" panose="02070309020205020404" pitchFamily="49" charset="0"/>
              </a:rPr>
              <a:t>Produto</a:t>
            </a:r>
            <a:endParaRPr lang="en-US" altLang="pt-BR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1800" b="1" dirty="0">
                <a:latin typeface="Courier New" panose="02070309020205020404" pitchFamily="49" charset="0"/>
              </a:rPr>
              <a:t>   </a:t>
            </a:r>
            <a:r>
              <a:rPr lang="en-US" altLang="pt-BR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pt-BR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conteúdo</a:t>
            </a:r>
            <a:endParaRPr lang="en-US" altLang="pt-BR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pt-BR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4332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Classes Abstratas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classe abstrata geralmente contém métodos abstratos (sem definição);</a:t>
            </a:r>
          </a:p>
          <a:p>
            <a:r>
              <a:rPr lang="pt-BR" altLang="pt-BR"/>
              <a:t>Ao contrário das interfaces, o modificador abstract tem que ser aplicado a todos os métodos abstratos;</a:t>
            </a:r>
          </a:p>
          <a:p>
            <a:r>
              <a:rPr lang="pt-BR" altLang="pt-BR"/>
              <a:t>As classes abstratas também podem possuir métodos não abstratos;</a:t>
            </a:r>
          </a:p>
          <a:p>
            <a:r>
              <a:rPr lang="pt-BR" altLang="pt-BR"/>
              <a:t>As classes abstratas não precisam necessariamente possuir métodos abstratos.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69220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Classes Abstratas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sub-classe de uma classe abstrata tem que sobrescrever seus métodos abstratos ou eles continuarão sendo considerados abstratos;</a:t>
            </a:r>
          </a:p>
          <a:p>
            <a:r>
              <a:rPr lang="pt-BR" altLang="pt-BR"/>
              <a:t>Um método abstrato não pode ser definido como final ou static;</a:t>
            </a:r>
          </a:p>
          <a:p>
            <a:endParaRPr lang="pt-BR" altLang="pt-BR"/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45176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pt-BR"/>
              <a:t>Uma relação de herança bem feita pode contribuir bastante com a elegância, a manutenção e o reuso do software;</a:t>
            </a:r>
          </a:p>
          <a:p>
            <a:r>
              <a:rPr lang="pt-BR" altLang="pt-BR"/>
              <a:t>Toda herança pode ser uma relação “é um”;</a:t>
            </a:r>
          </a:p>
          <a:p>
            <a:r>
              <a:rPr lang="pt-BR" altLang="pt-BR"/>
              <a:t>Pense sempre adiante, na potencialidade de uma classe ser herdada.;</a:t>
            </a:r>
          </a:p>
          <a:p>
            <a:r>
              <a:rPr lang="pt-BR" altLang="pt-BR"/>
              <a:t>Encontre características comuns entre as classes e empurre-as para cima na hierarquia;</a:t>
            </a:r>
          </a:p>
          <a:p>
            <a:r>
              <a:rPr lang="pt-BR" altLang="pt-BR"/>
              <a:t>Sobrescreva métodos apropriadamente;</a:t>
            </a:r>
          </a:p>
          <a:p>
            <a:r>
              <a:rPr lang="pt-BR" altLang="pt-BR"/>
              <a:t>Adicione novos atributos nas sub-classes, mas não redefina os herdados;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13062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Permita que cada classe gerencie seu próprio conteúdo; use o </a:t>
            </a:r>
            <a:r>
              <a:rPr lang="pt-BR" altLang="pt-BR" dirty="0" err="1"/>
              <a:t>super</a:t>
            </a:r>
            <a:r>
              <a:rPr lang="pt-BR" altLang="pt-BR" dirty="0"/>
              <a:t> para chamar o construtor da classe herdada;</a:t>
            </a:r>
          </a:p>
          <a:p>
            <a:r>
              <a:rPr lang="pt-BR" altLang="pt-BR" dirty="0"/>
              <a:t>Use classes abstratas para representar conceitos gerais;</a:t>
            </a:r>
          </a:p>
          <a:p>
            <a:r>
              <a:rPr lang="pt-BR" altLang="pt-BR" dirty="0"/>
              <a:t>Use os modificadores de acesso com cuidado para não violar o encapsulamento;</a:t>
            </a:r>
          </a:p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212886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02915"/>
            <a:ext cx="7886700" cy="47740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 hospital maternidade necessita de um sistema de controle de pacientes. Existem dois tipos de pacientes: Mãe e Recém nascido. Para todo o paciente é necessário armazenar nome, tipo sanguíneo e convênio Para o recém nascido é necessário armazenar a altura e peso. (Entregar até o dia 20/04)</a:t>
            </a:r>
          </a:p>
          <a:p>
            <a:pPr lvl="1"/>
            <a:r>
              <a:rPr lang="pt-BR" dirty="0"/>
              <a:t>De acordo com esses requisitos:</a:t>
            </a:r>
          </a:p>
          <a:p>
            <a:pPr marL="600075" lvl="1" indent="-257175">
              <a:buFont typeface="+mj-lt"/>
              <a:buAutoNum type="arabicPeriod"/>
            </a:pPr>
            <a:r>
              <a:rPr lang="pt-BR" dirty="0"/>
              <a:t>Desenhe o Diagrama de Classes completo do sistema. Nesse diagrama existe um relacionamento de associação onde a navegabilidade deve ser bidirecional, ou seja, ambos os objetos devem se enxergar.</a:t>
            </a:r>
          </a:p>
          <a:p>
            <a:pPr marL="600075" lvl="1" indent="-257175">
              <a:buFont typeface="+mj-lt"/>
              <a:buAutoNum type="arabicPeriod"/>
            </a:pPr>
            <a:r>
              <a:rPr lang="pt-BR" dirty="0"/>
              <a:t>Implemente o cadastro (inserção) de pacientes recém-nascido e pacientes mãe observando o requisito de navegabilidade descrito acima.</a:t>
            </a:r>
          </a:p>
          <a:p>
            <a:pPr marL="600075" lvl="1" indent="-257175">
              <a:buFont typeface="+mj-lt"/>
              <a:buAutoNum type="arabicPeriod"/>
            </a:pPr>
            <a:r>
              <a:rPr lang="pt-BR" dirty="0"/>
              <a:t>Implemente a listagem dos dados de todos os pacientes. Liste também o tipo do paciente (recém nascido ou mãe).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5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 Atributos Estáticos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podem ser instanciadas</a:t>
            </a:r>
          </a:p>
          <a:p>
            <a:r>
              <a:rPr lang="pt-BR" dirty="0"/>
              <a:t>CLR (Common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Runtime</a:t>
            </a:r>
            <a:r>
              <a:rPr lang="pt-BR" dirty="0"/>
              <a:t>) do .NET Framework carrega automaticamente as classes estáticas</a:t>
            </a:r>
          </a:p>
          <a:p>
            <a:r>
              <a:rPr lang="pt-BR" dirty="0"/>
              <a:t>Os métodos pertence a classe e não ao objeto</a:t>
            </a:r>
          </a:p>
          <a:p>
            <a:r>
              <a:rPr lang="pt-BR" dirty="0"/>
              <a:t>Sempre que o comportamento não depender do objeto</a:t>
            </a:r>
          </a:p>
          <a:p>
            <a:r>
              <a:rPr lang="pt-BR" dirty="0"/>
              <a:t>Matem métodos que não são associados a um objeto específico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67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Estática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89556" y="2029216"/>
            <a:ext cx="7252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pi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3.4;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soma(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pt-BR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getPi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pi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8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Singleton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 onde existe apenas um único objeto</a:t>
            </a:r>
          </a:p>
          <a:p>
            <a:r>
              <a:rPr lang="pt-BR" dirty="0"/>
              <a:t>Não pode ser herdada</a:t>
            </a:r>
          </a:p>
          <a:p>
            <a:r>
              <a:rPr lang="pt-BR" dirty="0"/>
              <a:t>Apenas uma instância irá ser criada</a:t>
            </a:r>
          </a:p>
          <a:p>
            <a:r>
              <a:rPr lang="pt-BR" dirty="0"/>
              <a:t>Característica principal construtor é </a:t>
            </a:r>
            <a:r>
              <a:rPr lang="pt-BR" dirty="0" err="1"/>
              <a:t>private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2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Singleton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650" y="2066795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pt-BR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pt-BR" i="1" dirty="0">
                <a:solidFill>
                  <a:srgbClr val="0000C0"/>
                </a:solidFill>
                <a:latin typeface="Courier New" panose="02070309020205020404" pitchFamily="49" charset="0"/>
              </a:rPr>
              <a:t>				</a:t>
            </a:r>
            <a:r>
              <a:rPr lang="pt-BR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i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44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Singleton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650" y="2242159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endParaRPr lang="pt-BR" dirty="0">
              <a:latin typeface="Courier New" panose="020703090202050204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Operacoes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pt-BR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instance</a:t>
            </a:r>
            <a:r>
              <a:rPr lang="pt-BR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7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Classe Object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 classe Object é definida no pacote java.lang da biblioteca básica de Java;</a:t>
            </a:r>
          </a:p>
          <a:p>
            <a:r>
              <a:rPr lang="pt-BR" altLang="pt-BR"/>
              <a:t>Todas as classes são derivadas da classe Object;</a:t>
            </a:r>
          </a:p>
          <a:p>
            <a:r>
              <a:rPr lang="pt-BR" altLang="pt-BR"/>
              <a:t>Se uma classe não é explicitamente definida como filha de uma outra classe já existente, Java assume que ela é filha direta de Object;</a:t>
            </a:r>
          </a:p>
        </p:txBody>
      </p:sp>
    </p:spTree>
    <p:extLst>
      <p:ext uri="{BB962C8B-B14F-4D97-AF65-F5344CB8AC3E}">
        <p14:creationId xmlns:p14="http://schemas.microsoft.com/office/powerpoint/2010/main" val="36357440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Classe Object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 classe Object possui alguns métodos que podem ser úteis, que são herdados por todas as classes;</a:t>
            </a:r>
          </a:p>
          <a:p>
            <a:r>
              <a:rPr lang="pt-BR" altLang="pt-BR"/>
              <a:t>Por exemplo, o método toString é definido em Object;</a:t>
            </a:r>
          </a:p>
          <a:p>
            <a:r>
              <a:rPr lang="pt-BR" altLang="pt-BR"/>
              <a:t>Toda vez que definimos o método toString, nós estamos sobrescrevendo o método herdado;</a:t>
            </a:r>
          </a:p>
          <a:p>
            <a:r>
              <a:rPr lang="pt-BR" altLang="pt-BR"/>
              <a:t>O método toString na classe Object é definido para retornar uma String que contém o nome da classe do objeto, além de outras informações;</a:t>
            </a:r>
          </a:p>
        </p:txBody>
      </p:sp>
    </p:spTree>
    <p:extLst>
      <p:ext uri="{BB962C8B-B14F-4D97-AF65-F5344CB8AC3E}">
        <p14:creationId xmlns:p14="http://schemas.microsoft.com/office/powerpoint/2010/main" val="2335042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Classe Object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método equals da classe Object retorna true se duas referências forem “aliases”;</a:t>
            </a:r>
          </a:p>
          <a:p>
            <a:r>
              <a:rPr lang="pt-BR" altLang="pt-BR"/>
              <a:t>Podemos sobrescrever o equals em qualquer classe para definir a igualdade de uma melhor maneira;</a:t>
            </a:r>
          </a:p>
          <a:p>
            <a:r>
              <a:rPr lang="pt-BR" altLang="pt-BR"/>
              <a:t>Para verificar a igualdade entre duas String´s, devemos usar o método equals;</a:t>
            </a:r>
          </a:p>
          <a:p>
            <a:r>
              <a:rPr lang="pt-BR" altLang="pt-BR"/>
              <a:t>Os programadores da classe String sobrescreveram o método equals herdado de Object em favor de seu melhor uso.</a:t>
            </a:r>
          </a:p>
        </p:txBody>
      </p:sp>
    </p:spTree>
    <p:extLst>
      <p:ext uri="{BB962C8B-B14F-4D97-AF65-F5344CB8AC3E}">
        <p14:creationId xmlns:p14="http://schemas.microsoft.com/office/powerpoint/2010/main" val="35083528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684</Words>
  <Application>Microsoft Office PowerPoint</Application>
  <PresentationFormat>Apresentação na tela (4:3)</PresentationFormat>
  <Paragraphs>110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Tema do Office</vt:lpstr>
      <vt:lpstr>Orientação a Objetos</vt:lpstr>
      <vt:lpstr>Métodos e Atributos Estáticos</vt:lpstr>
      <vt:lpstr>Classe Estática</vt:lpstr>
      <vt:lpstr>Singleton</vt:lpstr>
      <vt:lpstr>Singleton</vt:lpstr>
      <vt:lpstr>Singleton</vt:lpstr>
      <vt:lpstr>A Classe Object</vt:lpstr>
      <vt:lpstr>A Classe Object</vt:lpstr>
      <vt:lpstr>A Classe Object</vt:lpstr>
      <vt:lpstr>Classes Abstratas</vt:lpstr>
      <vt:lpstr>Classes Abstratas</vt:lpstr>
      <vt:lpstr>Classes Abstratas</vt:lpstr>
      <vt:lpstr>Herança</vt:lpstr>
      <vt:lpstr>Herança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creator>Edson Lessa</dc:creator>
  <cp:lastModifiedBy>Edson Lessa</cp:lastModifiedBy>
  <cp:revision>10</cp:revision>
  <dcterms:created xsi:type="dcterms:W3CDTF">2016-04-05T22:45:17Z</dcterms:created>
  <dcterms:modified xsi:type="dcterms:W3CDTF">2016-04-06T23:23:36Z</dcterms:modified>
</cp:coreProperties>
</file>