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6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6EA3-6F1B-408F-ACCB-2BDD9BE83D49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527C5-62C7-4E6B-8435-C2239151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5BAE24-BBCF-4498-BD1A-F0BDC2934874}" type="slidenum">
              <a:t>21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116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86543A-C764-4830-9A8A-833CD7A345C3}" type="slidenum">
              <a:t>22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12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54532E-C525-4FC5-BEDF-51688FD59DEA}" type="slidenum">
              <a:t>23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231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</p:txBody>
      </p:sp>
    </p:spTree>
    <p:extLst>
      <p:ext uri="{BB962C8B-B14F-4D97-AF65-F5344CB8AC3E}">
        <p14:creationId xmlns:p14="http://schemas.microsoft.com/office/powerpoint/2010/main" val="4790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Utilizado para armazenar uma lista de variáveis</a:t>
            </a:r>
          </a:p>
          <a:p>
            <a:endParaRPr lang="pt-BR"/>
          </a:p>
          <a:p>
            <a:r>
              <a:rPr lang="pt-BR"/>
              <a:t>Os arrays no Java podem ser de tipos primitos ou de objetos</a:t>
            </a:r>
          </a:p>
          <a:p>
            <a:endParaRPr lang="pt-BR"/>
          </a:p>
          <a:p>
            <a:r>
              <a:rPr lang="pt-BR"/>
              <a:t>Ex.: int[] idades = new idade[5];</a:t>
            </a:r>
          </a:p>
          <a:p>
            <a:pPr lvl="3"/>
            <a:r>
              <a:rPr lang="pt-BR"/>
              <a:t> Conta[] contas = new Conta[10]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2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Repare que o método que utilizamos até agora “public static void main(String[] args)” contem um Array de String enviada por parâmetros</a:t>
            </a:r>
          </a:p>
          <a:p>
            <a:endParaRPr lang="pt-BR"/>
          </a:p>
          <a:p>
            <a:r>
              <a:rPr lang="pt-BR"/>
              <a:t>Esses parâmetros são enviados na execução do Programa Java por parâmetro em sua chamada</a:t>
            </a:r>
          </a:p>
          <a:p>
            <a:endParaRPr lang="pt-BR"/>
          </a:p>
          <a:p>
            <a:r>
              <a:rPr lang="pt-BR"/>
              <a:t>Veremos isso mais a frente quando criarmos um executável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68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Array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Arrays são trabalhosos, ao manipular temos várias dificuldades encontradas, como:</a:t>
            </a:r>
          </a:p>
          <a:p>
            <a:pPr lvl="1"/>
            <a:endParaRPr lang="pt-BR"/>
          </a:p>
          <a:p>
            <a:pPr lvl="1"/>
            <a:r>
              <a:rPr lang="pt-BR"/>
              <a:t>Não é possível redimensionar um Array Java</a:t>
            </a:r>
          </a:p>
          <a:p>
            <a:pPr lvl="1"/>
            <a:endParaRPr lang="pt-BR"/>
          </a:p>
          <a:p>
            <a:pPr lvl="1"/>
            <a:r>
              <a:rPr lang="pt-BR"/>
              <a:t>Impossível buscar um elemento diretamente cujo índice não se sabe</a:t>
            </a:r>
          </a:p>
          <a:p>
            <a:pPr lvl="1"/>
            <a:endParaRPr lang="pt-BR"/>
          </a:p>
          <a:p>
            <a:pPr lvl="1"/>
            <a:r>
              <a:rPr lang="pt-BR"/>
              <a:t>Não sabemos quantos lugares já estão ocupados sem métodos auxiliares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9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Collections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facilitar o uso de Listas em Java existe o Collections Framework</a:t>
            </a:r>
          </a:p>
          <a:p>
            <a:endParaRPr lang="pt-BR"/>
          </a:p>
          <a:p>
            <a:r>
              <a:rPr lang="pt-BR"/>
              <a:t>Integrado ao Java desde a versão 1.2</a:t>
            </a:r>
          </a:p>
          <a:p>
            <a:endParaRPr lang="pt-BR"/>
          </a:p>
          <a:p>
            <a:r>
              <a:rPr lang="pt-BR"/>
              <a:t>Possui um conjunto robusto de classes para manipulação de listas</a:t>
            </a:r>
          </a:p>
          <a:p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97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Collections</a:t>
            </a:r>
            <a:endParaRPr lang="pt-BR" dirty="0"/>
          </a:p>
        </p:txBody>
      </p:sp>
      <p:pic>
        <p:nvPicPr>
          <p:cNvPr id="1026" name="Picture 2" descr="C:\Users\Rogério\Desktop\InterfaceCollectionListJa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264442"/>
            <a:ext cx="6840760" cy="53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3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Permite elementos duplicados</a:t>
            </a:r>
          </a:p>
          <a:p>
            <a:endParaRPr lang="pt-BR" dirty="0"/>
          </a:p>
          <a:p>
            <a:r>
              <a:rPr lang="pt-BR" dirty="0"/>
              <a:t>Mantém uma ordenação específica</a:t>
            </a:r>
          </a:p>
          <a:p>
            <a:endParaRPr lang="pt-BR" dirty="0"/>
          </a:p>
          <a:p>
            <a:r>
              <a:rPr lang="pt-BR" dirty="0"/>
              <a:t>A ordem é definida na hora da inserção do elemento</a:t>
            </a:r>
          </a:p>
          <a:p>
            <a:endParaRPr lang="pt-BR" dirty="0"/>
          </a:p>
          <a:p>
            <a:r>
              <a:rPr lang="pt-BR" dirty="0"/>
              <a:t>Com ela é possível buscar, remover, possui tamanho infinito </a:t>
            </a:r>
            <a:r>
              <a:rPr lang="pt-BR" dirty="0" err="1"/>
              <a:t>etc</a:t>
            </a:r>
            <a:r>
              <a:rPr lang="pt-BR" dirty="0"/>
              <a:t>, tudo que o </a:t>
            </a:r>
            <a:r>
              <a:rPr lang="pt-BR" dirty="0" err="1"/>
              <a:t>array</a:t>
            </a:r>
            <a:r>
              <a:rPr lang="pt-BR" dirty="0"/>
              <a:t> não possui</a:t>
            </a:r>
          </a:p>
          <a:p>
            <a:endParaRPr lang="pt-BR" dirty="0"/>
          </a:p>
          <a:p>
            <a:r>
              <a:rPr lang="pt-BR" dirty="0"/>
              <a:t>É uma interface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40574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Implementação mais utilizada do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  <a:p>
            <a:r>
              <a:rPr lang="pt-BR" dirty="0"/>
              <a:t>Não é um </a:t>
            </a:r>
            <a:r>
              <a:rPr lang="pt-BR" dirty="0" err="1"/>
              <a:t>Array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Utilizado para acesso direto a </a:t>
            </a:r>
            <a:r>
              <a:rPr lang="pt-BR" dirty="0" err="1"/>
              <a:t>indice</a:t>
            </a:r>
            <a:endParaRPr lang="pt-BR" dirty="0"/>
          </a:p>
          <a:p>
            <a:endParaRPr lang="pt-BR" dirty="0"/>
          </a:p>
          <a:p>
            <a:r>
              <a:rPr lang="pt-BR" dirty="0"/>
              <a:t>Ex.: </a:t>
            </a:r>
            <a:r>
              <a:rPr lang="pt-BR" dirty="0" err="1"/>
              <a:t>List</a:t>
            </a:r>
            <a:r>
              <a:rPr lang="pt-BR" dirty="0"/>
              <a:t> lista = new </a:t>
            </a:r>
            <a:r>
              <a:rPr lang="pt-BR" dirty="0" err="1"/>
              <a:t>ArrayList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Exemplo no Eclipse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47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lista encadeada</a:t>
            </a:r>
          </a:p>
          <a:p>
            <a:endParaRPr lang="pt-BR" dirty="0"/>
          </a:p>
          <a:p>
            <a:r>
              <a:rPr lang="pt-BR" dirty="0"/>
              <a:t>Implementa o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  <a:p>
            <a:r>
              <a:rPr lang="pt-BR" dirty="0"/>
              <a:t>Deve ser usado quando usa listas que devem ser percorridas</a:t>
            </a:r>
          </a:p>
          <a:p>
            <a:endParaRPr lang="pt-BR" dirty="0"/>
          </a:p>
          <a:p>
            <a:r>
              <a:rPr lang="pt-BR" dirty="0"/>
              <a:t>Existe métodos para obter e remover o último e o primeiro elemento (fila e pilha)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LinkedList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desde a versão 1.0 do Java</a:t>
            </a:r>
          </a:p>
          <a:p>
            <a:endParaRPr lang="pt-BR" dirty="0"/>
          </a:p>
          <a:p>
            <a:r>
              <a:rPr lang="pt-BR" dirty="0"/>
              <a:t>Foi incorporado ao </a:t>
            </a:r>
            <a:r>
              <a:rPr lang="pt-BR" dirty="0" err="1"/>
              <a:t>Collections</a:t>
            </a:r>
            <a:endParaRPr lang="pt-BR" dirty="0"/>
          </a:p>
          <a:p>
            <a:endParaRPr lang="pt-BR" dirty="0"/>
          </a:p>
          <a:p>
            <a:r>
              <a:rPr lang="pt-BR" dirty="0"/>
              <a:t>Deve ser escolhido com cuidado</a:t>
            </a:r>
          </a:p>
          <a:p>
            <a:endParaRPr lang="pt-BR" dirty="0"/>
          </a:p>
          <a:p>
            <a:r>
              <a:rPr lang="pt-BR" dirty="0"/>
              <a:t>Lida de uma maneira diferente utilizando processos paralelos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56302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4972008"/>
          </a:xfrm>
        </p:spPr>
        <p:txBody>
          <a:bodyPr>
            <a:noAutofit/>
          </a:bodyPr>
          <a:lstStyle/>
          <a:p>
            <a:r>
              <a:rPr lang="pt-BR" sz="2400" dirty="0"/>
              <a:t>Por padrão quando declaramos </a:t>
            </a:r>
            <a:r>
              <a:rPr lang="pt-BR" sz="2400" dirty="0" err="1"/>
              <a:t>List</a:t>
            </a:r>
            <a:r>
              <a:rPr lang="pt-BR" sz="2400" dirty="0"/>
              <a:t> lista = new </a:t>
            </a:r>
            <a:r>
              <a:rPr lang="pt-BR" sz="2400" dirty="0" err="1"/>
              <a:t>ArrayList</a:t>
            </a:r>
            <a:r>
              <a:rPr lang="pt-BR" sz="2400" dirty="0"/>
              <a:t>(); estamos aceitando qualquer tipo de objeto na lista</a:t>
            </a:r>
          </a:p>
          <a:p>
            <a:endParaRPr lang="pt-BR" sz="2400" dirty="0"/>
          </a:p>
          <a:p>
            <a:r>
              <a:rPr lang="pt-BR" sz="2400" dirty="0"/>
              <a:t>Entretanto, não é interessante ter vários tipos de objetos na lista</a:t>
            </a:r>
          </a:p>
          <a:p>
            <a:endParaRPr lang="pt-BR" sz="2400" dirty="0"/>
          </a:p>
          <a:p>
            <a:r>
              <a:rPr lang="pt-BR" sz="2400" dirty="0"/>
              <a:t>Podemos usar o </a:t>
            </a:r>
            <a:r>
              <a:rPr lang="pt-BR" sz="2400" dirty="0" err="1"/>
              <a:t>Generics</a:t>
            </a:r>
            <a:r>
              <a:rPr lang="pt-BR" sz="2400" dirty="0"/>
              <a:t> para definir que a lista é de determinado tipo, ex.: </a:t>
            </a:r>
            <a:r>
              <a:rPr lang="pt-BR" sz="2400" dirty="0" err="1"/>
              <a:t>List</a:t>
            </a:r>
            <a:r>
              <a:rPr lang="pt-BR" sz="2400" dirty="0"/>
              <a:t>&lt;Conta&gt; lista = new </a:t>
            </a:r>
            <a:r>
              <a:rPr lang="pt-BR" sz="2400" dirty="0" err="1"/>
              <a:t>ArrayList</a:t>
            </a:r>
            <a:r>
              <a:rPr lang="pt-BR" sz="2400" dirty="0"/>
              <a:t>&lt;Conta&gt;();</a:t>
            </a:r>
          </a:p>
          <a:p>
            <a:endParaRPr lang="pt-BR" sz="2400" dirty="0"/>
          </a:p>
          <a:p>
            <a:r>
              <a:rPr lang="pt-BR" sz="2400" dirty="0"/>
              <a:t>Java 5 em diante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com </a:t>
            </a:r>
            <a:r>
              <a:rPr lang="pt-BR" dirty="0" err="1"/>
              <a:t>Generics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interface em Java é uma coleção de métodos abstratos e constantes;</a:t>
            </a:r>
          </a:p>
          <a:p>
            <a:r>
              <a:rPr lang="pt-BR" dirty="0"/>
              <a:t>Um método abstrato é um cabeçalho de método sem o seu corpo;</a:t>
            </a:r>
          </a:p>
          <a:p>
            <a:r>
              <a:rPr lang="pt-BR" dirty="0"/>
              <a:t>Um método abstrato pode ser declarado usando o modificador </a:t>
            </a:r>
            <a:r>
              <a:rPr lang="pt-BR" b="1" dirty="0"/>
              <a:t>abstract</a:t>
            </a:r>
            <a:r>
              <a:rPr lang="pt-BR" dirty="0"/>
              <a:t>, mas como todos os métodos de uma interface são abstratos, normalmente não usa-se o modificador;</a:t>
            </a:r>
          </a:p>
          <a:p>
            <a:r>
              <a:rPr lang="pt-BR" dirty="0"/>
              <a:t>Uma interface é usada para estabelecer um conjunto de métodos que uma classe irá implementar;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19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lista pode ser percorrida com for ou </a:t>
            </a:r>
            <a:r>
              <a:rPr lang="pt-BR" dirty="0" err="1"/>
              <a:t>while</a:t>
            </a:r>
            <a:r>
              <a:rPr lang="pt-BR" dirty="0"/>
              <a:t> já vistos anteriormente</a:t>
            </a:r>
          </a:p>
          <a:p>
            <a:endParaRPr lang="pt-BR" dirty="0"/>
          </a:p>
          <a:p>
            <a:r>
              <a:rPr lang="pt-BR" dirty="0"/>
              <a:t>Atenção o índice de uma lista começa da posição zero, portanto a quantidade de elementos de uma lista é: último índice + 1</a:t>
            </a:r>
          </a:p>
          <a:p>
            <a:endParaRPr lang="pt-BR" dirty="0"/>
          </a:p>
          <a:p>
            <a:r>
              <a:rPr lang="pt-BR" dirty="0"/>
              <a:t>Uma outra forma é através do “for </a:t>
            </a:r>
            <a:r>
              <a:rPr lang="pt-BR" dirty="0" err="1"/>
              <a:t>each</a:t>
            </a:r>
            <a:r>
              <a:rPr lang="pt-BR" dirty="0"/>
              <a:t>”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sz="2200" dirty="0"/>
              <a:t>Ex.: for(Objeto x : lista){</a:t>
            </a:r>
          </a:p>
          <a:p>
            <a:pPr marL="393192" lvl="1" indent="0">
              <a:buNone/>
            </a:pPr>
            <a:r>
              <a:rPr lang="pt-BR" sz="2200" dirty="0"/>
              <a:t>...</a:t>
            </a:r>
          </a:p>
          <a:p>
            <a:pPr marL="109728" indent="0">
              <a:buNone/>
            </a:pPr>
            <a:r>
              <a:rPr lang="pt-BR" sz="2200" dirty="0"/>
              <a:t>}</a:t>
            </a:r>
          </a:p>
          <a:p>
            <a:r>
              <a:rPr lang="pt-BR" dirty="0"/>
              <a:t>Exemplo no Eclipse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Listas</a:t>
            </a:r>
          </a:p>
        </p:txBody>
      </p:sp>
    </p:spTree>
    <p:extLst>
      <p:ext uri="{BB962C8B-B14F-4D97-AF65-F5344CB8AC3E}">
        <p14:creationId xmlns:p14="http://schemas.microsoft.com/office/powerpoint/2010/main" val="427754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23521" y="273629"/>
            <a:ext cx="4833147" cy="646331"/>
          </a:xfrm>
        </p:spPr>
        <p:txBody>
          <a:bodyPr>
            <a:spAutoFit/>
          </a:bodyPr>
          <a:lstStyle/>
          <a:p>
            <a:pPr lvl="0"/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523521" y="1277415"/>
            <a:ext cx="8229024" cy="4993004"/>
          </a:xfrm>
        </p:spPr>
        <p:txBody>
          <a:bodyPr>
            <a:normAutofit/>
          </a:bodyPr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Em vetores declaramos da seguinte forma:  </a:t>
            </a: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vet</a:t>
            </a:r>
            <a:r>
              <a:rPr lang="pt-BR" dirty="0"/>
              <a:t> = new </a:t>
            </a:r>
            <a:r>
              <a:rPr lang="pt-BR" dirty="0" err="1"/>
              <a:t>int</a:t>
            </a:r>
            <a:r>
              <a:rPr lang="pt-BR" dirty="0"/>
              <a:t>[5];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O problema com o vetor acima é que sempre temos de definir seu tamanho no momento de criá-lo.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[5] = 3;Erro fora limites vetor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 dirty="0"/>
              <a:t>Isto significa que o tamanho do vetor é estático. Para conseguir armazenar mais valores, temos de alterar o programa. (Qualquer dúvida, leia novamente vetores).</a:t>
            </a:r>
          </a:p>
        </p:txBody>
      </p:sp>
    </p:spTree>
    <p:extLst>
      <p:ext uri="{BB962C8B-B14F-4D97-AF65-F5344CB8AC3E}">
        <p14:creationId xmlns:p14="http://schemas.microsoft.com/office/powerpoint/2010/main" val="283656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23521" y="273629"/>
            <a:ext cx="4833147" cy="858330"/>
          </a:xfrm>
        </p:spPr>
        <p:txBody>
          <a:bodyPr/>
          <a:lstStyle/>
          <a:p>
            <a:pPr lvl="0"/>
            <a:r>
              <a:rPr lang="pt-BR"/>
              <a:t>Array List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523520" y="1604329"/>
            <a:ext cx="8047565" cy="4601284"/>
          </a:xfrm>
        </p:spPr>
        <p:txBody>
          <a:bodyPr>
            <a:normAutofit/>
          </a:bodyPr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/>
              <a:t>Para contornar esse problema, podemos utilizar a classe ArrayList.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/>
              <a:t>Utilizando uma lista ou coleção por meio de um ArrayList obtemos o efeito de alocação dinâmica de espaço.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/>
              <a:t>Declaramos a lista com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/>
              <a:t> ArrayList&lt;tipo&gt; lista = new ArrayList&lt;tipo&gt;;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t-BR"/>
              <a:t>&lt;tipo&gt; especifica o tipo (classe) do dado que vamos guardar lá dentro.</a:t>
            </a:r>
          </a:p>
        </p:txBody>
      </p:sp>
    </p:spTree>
    <p:extLst>
      <p:ext uri="{BB962C8B-B14F-4D97-AF65-F5344CB8AC3E}">
        <p14:creationId xmlns:p14="http://schemas.microsoft.com/office/powerpoint/2010/main" val="113793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23521" y="273629"/>
            <a:ext cx="4833147" cy="858330"/>
          </a:xfrm>
        </p:spPr>
        <p:txBody>
          <a:bodyPr/>
          <a:lstStyle/>
          <a:p>
            <a:pPr lvl="0"/>
            <a:r>
              <a:rPr lang="pt-BR"/>
              <a:t>Array List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915423" y="1502292"/>
            <a:ext cx="7838051" cy="5290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47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tela para o usuário adicionar  uma lista de pessoas contendo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Idade</a:t>
            </a:r>
          </a:p>
          <a:p>
            <a:endParaRPr lang="pt-BR" dirty="0"/>
          </a:p>
          <a:p>
            <a:r>
              <a:rPr lang="pt-BR" dirty="0"/>
              <a:t>Logo após imprima na tela somente as pessoas cadastradas que tiverem idade entre 30 e 40 anos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41204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interface </a:t>
            </a:r>
            <a:r>
              <a:rPr lang="pt-BR" b="1" dirty="0" err="1"/>
              <a:t>Factivel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{</a:t>
            </a:r>
            <a:endParaRPr lang="pt-BR" dirty="0"/>
          </a:p>
          <a:p>
            <a:pPr marL="40005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facaIsto</a:t>
            </a:r>
            <a:r>
              <a:rPr lang="pt-BR" b="1" dirty="0"/>
              <a:t>();</a:t>
            </a:r>
            <a:endParaRPr lang="pt-BR" dirty="0"/>
          </a:p>
          <a:p>
            <a:pPr marL="40005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facaIsto</a:t>
            </a:r>
            <a:r>
              <a:rPr lang="pt-BR" b="1" dirty="0"/>
              <a:t>();</a:t>
            </a:r>
            <a:endParaRPr lang="pt-BR" dirty="0"/>
          </a:p>
          <a:p>
            <a:pPr marL="40005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facaIsto2 (</a:t>
            </a:r>
            <a:r>
              <a:rPr lang="pt-BR" b="1" dirty="0" err="1"/>
              <a:t>float</a:t>
            </a:r>
            <a:r>
              <a:rPr lang="pt-BR" b="1" dirty="0"/>
              <a:t> valor, char </a:t>
            </a:r>
            <a:r>
              <a:rPr lang="pt-BR" b="1" dirty="0" err="1"/>
              <a:t>ch</a:t>
            </a:r>
            <a:r>
              <a:rPr lang="pt-BR" b="1" dirty="0"/>
              <a:t>);</a:t>
            </a:r>
            <a:endParaRPr lang="pt-BR" dirty="0"/>
          </a:p>
          <a:p>
            <a:pPr marL="40005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boolean</a:t>
            </a:r>
            <a:r>
              <a:rPr lang="pt-BR" b="1" dirty="0"/>
              <a:t> </a:t>
            </a:r>
            <a:r>
              <a:rPr lang="pt-BR" b="1" dirty="0" err="1"/>
              <a:t>facaOutro</a:t>
            </a:r>
            <a:r>
              <a:rPr lang="pt-BR" b="1" dirty="0"/>
              <a:t> (</a:t>
            </a:r>
            <a:r>
              <a:rPr lang="pt-BR" b="1" dirty="0" err="1"/>
              <a:t>int</a:t>
            </a:r>
            <a:r>
              <a:rPr lang="pt-BR" b="1" dirty="0"/>
              <a:t> num);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6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Uma interface não pode ser instanciada;</a:t>
            </a:r>
          </a:p>
          <a:p>
            <a:r>
              <a:rPr lang="pt-BR" dirty="0"/>
              <a:t>Métodos em uma interface têm que ser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dirty="0"/>
              <a:t>“por default”;</a:t>
            </a:r>
          </a:p>
          <a:p>
            <a:r>
              <a:rPr lang="pt-BR" dirty="0"/>
              <a:t>Uma classe implementa uma interface:</a:t>
            </a:r>
          </a:p>
          <a:p>
            <a:pPr lvl="1"/>
            <a:r>
              <a:rPr lang="pt-BR" dirty="0"/>
              <a:t>Declarando isto no cabeçalho da classe;</a:t>
            </a:r>
          </a:p>
          <a:p>
            <a:pPr lvl="1"/>
            <a:r>
              <a:rPr lang="pt-BR" dirty="0"/>
              <a:t>Implementando cada um dos métodos abstratos da interface.</a:t>
            </a:r>
          </a:p>
          <a:p>
            <a:r>
              <a:rPr lang="pt-BR" dirty="0"/>
              <a:t>Uma classe que implementa uma interface deve definir TODOS os métodos da interface;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Faz</a:t>
            </a:r>
            <a:r>
              <a:rPr lang="en-US" b="1" dirty="0"/>
              <a:t> implements </a:t>
            </a:r>
            <a:r>
              <a:rPr lang="en-US" b="1" dirty="0" err="1"/>
              <a:t>Factivel</a:t>
            </a:r>
            <a:r>
              <a:rPr lang="en-US" b="1" dirty="0"/>
              <a:t> </a:t>
            </a:r>
            <a:r>
              <a:rPr lang="pt-BR" b="1" dirty="0"/>
              <a:t>{</a:t>
            </a:r>
            <a:endParaRPr lang="pt-BR" dirty="0"/>
          </a:p>
          <a:p>
            <a:pPr marL="45720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facaIsto</a:t>
            </a:r>
            <a:r>
              <a:rPr lang="pt-BR" b="1" dirty="0"/>
              <a:t> () {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// código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}</a:t>
            </a:r>
            <a:endParaRPr lang="pt-BR" dirty="0"/>
          </a:p>
          <a:p>
            <a:pPr marL="457200" lvl="1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facaIsto</a:t>
            </a:r>
            <a:r>
              <a:rPr lang="pt-BR" b="1" dirty="0"/>
              <a:t> () {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// código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}</a:t>
            </a:r>
            <a:endParaRPr lang="pt-BR" dirty="0"/>
          </a:p>
          <a:p>
            <a:pPr marL="457200" lvl="1" indent="0">
              <a:buNone/>
            </a:pPr>
            <a:r>
              <a:rPr lang="pt-BR" b="1" dirty="0"/>
              <a:t>// código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70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Uma classe que implementa uma interface pode definir outros métodos também;</a:t>
            </a:r>
          </a:p>
          <a:p>
            <a:r>
              <a:rPr lang="pt-BR"/>
              <a:t>Além de métodos abstratos, interfaces podem conter constantes;</a:t>
            </a:r>
          </a:p>
          <a:p>
            <a:r>
              <a:rPr lang="pt-BR"/>
              <a:t>Quando uma classe implementa uma interface, ela ganha acesso a todas essas constantes.</a:t>
            </a:r>
          </a:p>
          <a:p>
            <a:r>
              <a:rPr lang="pt-BR"/>
              <a:t>Uma classe pode implementar múltiplas interfaces;</a:t>
            </a:r>
          </a:p>
          <a:p>
            <a:r>
              <a:rPr lang="pt-BR"/>
              <a:t>As interfaces são listadas após o implements;</a:t>
            </a:r>
          </a:p>
          <a:p>
            <a:r>
              <a:rPr lang="pt-BR"/>
              <a:t>A classe deve implementar todos os métodos de todas as interfaces listadas.</a:t>
            </a:r>
          </a:p>
          <a:p>
            <a:pPr lvl="1"/>
            <a:r>
              <a:rPr lang="pt-BR"/>
              <a:t>class MuitasCoisas implements interface1, interface2 {</a:t>
            </a:r>
          </a:p>
          <a:p>
            <a:pPr lvl="2"/>
            <a:r>
              <a:rPr lang="pt-BR"/>
              <a:t>// todos os métodos de ambas as interfaces</a:t>
            </a:r>
          </a:p>
          <a:p>
            <a:pPr lvl="1"/>
            <a:r>
              <a:rPr lang="pt-BR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12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biblioteca padrão de Java contem uma série de interfaces úteis;</a:t>
            </a:r>
          </a:p>
          <a:p>
            <a:r>
              <a:rPr lang="pt-BR" dirty="0"/>
              <a:t>A interface </a:t>
            </a:r>
            <a:r>
              <a:rPr lang="pt-BR" dirty="0" err="1"/>
              <a:t>Comparable</a:t>
            </a:r>
            <a:r>
              <a:rPr lang="pt-BR" dirty="0"/>
              <a:t> contém um método abstrato chamado </a:t>
            </a:r>
            <a:r>
              <a:rPr lang="pt-BR" dirty="0" err="1"/>
              <a:t>compareTo</a:t>
            </a:r>
            <a:r>
              <a:rPr lang="pt-BR" dirty="0"/>
              <a:t>, que é usado para comparar dois objetos;</a:t>
            </a:r>
          </a:p>
          <a:p>
            <a:r>
              <a:rPr lang="pt-BR" dirty="0"/>
              <a:t>A classe </a:t>
            </a:r>
            <a:r>
              <a:rPr lang="pt-BR" dirty="0" err="1"/>
              <a:t>String</a:t>
            </a:r>
            <a:r>
              <a:rPr lang="pt-BR" dirty="0"/>
              <a:t> implementa </a:t>
            </a:r>
            <a:r>
              <a:rPr lang="pt-BR" dirty="0" err="1"/>
              <a:t>Comparable</a:t>
            </a:r>
            <a:r>
              <a:rPr lang="pt-BR" dirty="0"/>
              <a:t>, dando a ela a habilidade de colocar </a:t>
            </a:r>
            <a:r>
              <a:rPr lang="pt-BR" dirty="0" err="1"/>
              <a:t>strings</a:t>
            </a:r>
            <a:r>
              <a:rPr lang="pt-BR" dirty="0"/>
              <a:t> em ordem lexicográfica;</a:t>
            </a:r>
          </a:p>
          <a:p>
            <a:r>
              <a:rPr lang="pt-BR" dirty="0" err="1"/>
              <a:t>Obs</a:t>
            </a:r>
            <a:r>
              <a:rPr lang="pt-BR" dirty="0"/>
              <a:t>: O Java possui várias interfaces, verifiquem e estudem a forma de sua construção e sua utilização.</a:t>
            </a:r>
          </a:p>
        </p:txBody>
      </p:sp>
    </p:spTree>
    <p:extLst>
      <p:ext uri="{BB962C8B-B14F-4D97-AF65-F5344CB8AC3E}">
        <p14:creationId xmlns:p14="http://schemas.microsoft.com/office/powerpoint/2010/main" val="30433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5" y="2304812"/>
            <a:ext cx="4305901" cy="3419952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77" y="1905000"/>
            <a:ext cx="6580125" cy="4433170"/>
          </a:xfrm>
        </p:spPr>
      </p:pic>
    </p:spTree>
    <p:extLst>
      <p:ext uri="{BB962C8B-B14F-4D97-AF65-F5344CB8AC3E}">
        <p14:creationId xmlns:p14="http://schemas.microsoft.com/office/powerpoint/2010/main" val="33651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a solução para o sistema Bancário utilize as interfaces criadas e disponibilizadas no drive e desenvolva no </a:t>
            </a:r>
            <a:r>
              <a:rPr lang="pt-BR"/>
              <a:t>mínimo mais uma.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11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943</Words>
  <Application>Microsoft Office PowerPoint</Application>
  <PresentationFormat>Widescreen</PresentationFormat>
  <Paragraphs>155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StarSymbol</vt:lpstr>
      <vt:lpstr>Tahoma</vt:lpstr>
      <vt:lpstr>Times New Roman</vt:lpstr>
      <vt:lpstr>Tema do Office</vt:lpstr>
      <vt:lpstr>Orientação a Objetos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Exercício</vt:lpstr>
      <vt:lpstr>Array</vt:lpstr>
      <vt:lpstr>Array</vt:lpstr>
      <vt:lpstr>Array</vt:lpstr>
      <vt:lpstr>Collections</vt:lpstr>
      <vt:lpstr>Collections</vt:lpstr>
      <vt:lpstr>Listas</vt:lpstr>
      <vt:lpstr>ArrayList</vt:lpstr>
      <vt:lpstr>LinkedList</vt:lpstr>
      <vt:lpstr>Vector</vt:lpstr>
      <vt:lpstr>Listas com Generics</vt:lpstr>
      <vt:lpstr>Percorrendo Listas</vt:lpstr>
      <vt:lpstr>Array List</vt:lpstr>
      <vt:lpstr>Array List</vt:lpstr>
      <vt:lpstr>Array List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Edson Lessa</cp:lastModifiedBy>
  <cp:revision>13</cp:revision>
  <dcterms:created xsi:type="dcterms:W3CDTF">2015-09-07T16:59:56Z</dcterms:created>
  <dcterms:modified xsi:type="dcterms:W3CDTF">2016-04-20T22:10:16Z</dcterms:modified>
</cp:coreProperties>
</file>