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7"/>
  </p:notesMasterIdLst>
  <p:sldIdLst>
    <p:sldId id="256" r:id="rId2"/>
    <p:sldId id="292" r:id="rId3"/>
    <p:sldId id="293" r:id="rId4"/>
    <p:sldId id="294" r:id="rId5"/>
    <p:sldId id="313" r:id="rId6"/>
    <p:sldId id="314" r:id="rId7"/>
    <p:sldId id="295" r:id="rId8"/>
    <p:sldId id="296" r:id="rId9"/>
    <p:sldId id="307" r:id="rId10"/>
    <p:sldId id="308" r:id="rId11"/>
    <p:sldId id="309" r:id="rId12"/>
    <p:sldId id="310" r:id="rId13"/>
    <p:sldId id="311" r:id="rId14"/>
    <p:sldId id="312" r:id="rId15"/>
    <p:sldId id="3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6EA3-6F1B-408F-ACCB-2BDD9BE83D49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527C5-62C7-4E6B-8435-C2239151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1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5BAE24-BBCF-4498-BD1A-F0BDC2934874}" type="slidenum">
              <a:t>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972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86543A-C764-4830-9A8A-833CD7A345C3}" type="slidenum">
              <a:t>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505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4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2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0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Edson </a:t>
            </a:r>
            <a:r>
              <a:rPr lang="pt-BR" dirty="0" err="1"/>
              <a:t>Orivaldo</a:t>
            </a:r>
            <a:r>
              <a:rPr lang="pt-BR" dirty="0"/>
              <a:t> Lessa Junior</a:t>
            </a:r>
          </a:p>
        </p:txBody>
      </p:sp>
    </p:spTree>
    <p:extLst>
      <p:ext uri="{BB962C8B-B14F-4D97-AF65-F5344CB8AC3E}">
        <p14:creationId xmlns:p14="http://schemas.microsoft.com/office/powerpoint/2010/main" val="4790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mais utilizada do </a:t>
            </a:r>
            <a:r>
              <a:rPr lang="pt-BR" dirty="0" err="1"/>
              <a:t>List</a:t>
            </a:r>
            <a:endParaRPr lang="pt-BR" dirty="0"/>
          </a:p>
          <a:p>
            <a:r>
              <a:rPr lang="pt-BR" dirty="0"/>
              <a:t>Não é um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Utilizado para acesso direto a índice</a:t>
            </a:r>
          </a:p>
          <a:p>
            <a:pPr lvl="1"/>
            <a:r>
              <a:rPr lang="pt-BR" dirty="0"/>
              <a:t>Alocação é de vezes 0,5</a:t>
            </a:r>
          </a:p>
          <a:p>
            <a:r>
              <a:rPr lang="pt-BR" dirty="0"/>
              <a:t>Ex.: </a:t>
            </a:r>
            <a:r>
              <a:rPr lang="pt-BR" dirty="0" err="1"/>
              <a:t>List</a:t>
            </a:r>
            <a:r>
              <a:rPr lang="pt-BR" dirty="0"/>
              <a:t> lista = new </a:t>
            </a:r>
            <a:r>
              <a:rPr lang="pt-BR" dirty="0" err="1"/>
              <a:t>ArrayList</a:t>
            </a:r>
            <a:r>
              <a:rPr lang="pt-BR" dirty="0"/>
              <a:t>();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37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lista encadeada</a:t>
            </a:r>
          </a:p>
          <a:p>
            <a:r>
              <a:rPr lang="pt-BR" dirty="0"/>
              <a:t>Implementa o </a:t>
            </a:r>
            <a:r>
              <a:rPr lang="pt-BR" dirty="0" err="1"/>
              <a:t>List</a:t>
            </a:r>
            <a:endParaRPr lang="pt-BR" dirty="0"/>
          </a:p>
          <a:p>
            <a:r>
              <a:rPr lang="pt-BR" dirty="0"/>
              <a:t>Melhor performance nos métodos </a:t>
            </a:r>
            <a:r>
              <a:rPr lang="pt-BR" dirty="0" err="1"/>
              <a:t>add</a:t>
            </a:r>
            <a:r>
              <a:rPr lang="pt-BR" dirty="0"/>
              <a:t> e remove</a:t>
            </a:r>
          </a:p>
          <a:p>
            <a:r>
              <a:rPr lang="pt-BR" dirty="0"/>
              <a:t>Deficiência nos métodos </a:t>
            </a:r>
            <a:r>
              <a:rPr lang="pt-BR" dirty="0" err="1"/>
              <a:t>get</a:t>
            </a:r>
            <a:r>
              <a:rPr lang="pt-BR" dirty="0"/>
              <a:t> e set</a:t>
            </a:r>
          </a:p>
          <a:p>
            <a:r>
              <a:rPr lang="pt-BR" dirty="0"/>
              <a:t>Deve ser usado quando a performance é algo crítico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LinkedList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91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desde a versão 1.0 do Java</a:t>
            </a:r>
          </a:p>
          <a:p>
            <a:r>
              <a:rPr lang="pt-BR" dirty="0"/>
              <a:t>Foi incorporado ao </a:t>
            </a:r>
            <a:r>
              <a:rPr lang="pt-BR" dirty="0" err="1"/>
              <a:t>Collections</a:t>
            </a:r>
            <a:endParaRPr lang="pt-BR" dirty="0"/>
          </a:p>
          <a:p>
            <a:r>
              <a:rPr lang="pt-BR" dirty="0"/>
              <a:t>Semelhante ao </a:t>
            </a:r>
            <a:r>
              <a:rPr lang="pt-BR" dirty="0" err="1"/>
              <a:t>ArrayList</a:t>
            </a:r>
            <a:endParaRPr lang="pt-BR" dirty="0"/>
          </a:p>
          <a:p>
            <a:r>
              <a:rPr lang="pt-BR" dirty="0"/>
              <a:t>Deve ser escolhido com cuidado</a:t>
            </a:r>
          </a:p>
          <a:p>
            <a:r>
              <a:rPr lang="pt-BR" dirty="0"/>
              <a:t>Lida de uma maneira diferente</a:t>
            </a:r>
          </a:p>
          <a:p>
            <a:pPr lvl="1"/>
            <a:r>
              <a:rPr lang="pt-BR" dirty="0"/>
              <a:t>Sincronizado</a:t>
            </a:r>
          </a:p>
          <a:p>
            <a:pPr lvl="1"/>
            <a:r>
              <a:rPr lang="pt-BR" dirty="0"/>
              <a:t>Alocação dinâmica vezes dois</a:t>
            </a:r>
          </a:p>
          <a:p>
            <a:r>
              <a:rPr lang="pt-BR" dirty="0"/>
              <a:t>Usado quando a performance da alocação dinâmica for crítica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40226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com Generics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Por padrão quando declaramos List lista = new ArrayList(); estamos aceitando qualquer tipo de objeto na lista</a:t>
            </a:r>
          </a:p>
          <a:p>
            <a:r>
              <a:rPr lang="pt-BR"/>
              <a:t>Entretanto, não é interessante ter vários tipos de objetos na lista</a:t>
            </a:r>
          </a:p>
          <a:p>
            <a:r>
              <a:rPr lang="pt-BR"/>
              <a:t>Podemos usar o Generics para definir que a lista é de determinado tipo, ex.: List&lt;Conta&gt; lista = new ArrayList&lt;Conta&gt;();</a:t>
            </a:r>
          </a:p>
          <a:p>
            <a:r>
              <a:rPr lang="pt-BR"/>
              <a:t>Java 5 em diante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35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lista pode ser percorrida com for ou </a:t>
            </a:r>
            <a:r>
              <a:rPr lang="pt-BR" dirty="0" err="1"/>
              <a:t>while</a:t>
            </a:r>
            <a:r>
              <a:rPr lang="pt-BR" dirty="0"/>
              <a:t> já vistos anteriormente</a:t>
            </a:r>
          </a:p>
          <a:p>
            <a:r>
              <a:rPr lang="pt-BR" dirty="0"/>
              <a:t>Atenção o índice de uma lista começa da posição zero, portanto a quantidade de elementos de uma lista é: último índice + 1</a:t>
            </a:r>
          </a:p>
          <a:p>
            <a:r>
              <a:rPr lang="pt-BR" dirty="0"/>
              <a:t>Uma outra forma é através do “for </a:t>
            </a:r>
            <a:r>
              <a:rPr lang="pt-BR" dirty="0" err="1"/>
              <a:t>each</a:t>
            </a:r>
            <a:r>
              <a:rPr lang="pt-BR" dirty="0"/>
              <a:t>”</a:t>
            </a:r>
          </a:p>
          <a:p>
            <a:pPr marL="109728" indent="0">
              <a:buNone/>
            </a:pPr>
            <a:r>
              <a:rPr lang="pt-BR" sz="2200" dirty="0"/>
              <a:t>Ex.: for(Objeto x : lista){</a:t>
            </a:r>
          </a:p>
          <a:p>
            <a:pPr marL="393192" lvl="1" indent="0">
              <a:buNone/>
            </a:pPr>
            <a:r>
              <a:rPr lang="pt-BR" sz="2200" dirty="0"/>
              <a:t>...</a:t>
            </a:r>
          </a:p>
          <a:p>
            <a:pPr marL="109728" indent="0">
              <a:buNone/>
            </a:pPr>
            <a:r>
              <a:rPr lang="pt-BR" sz="2200" dirty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Listas</a:t>
            </a:r>
          </a:p>
        </p:txBody>
      </p:sp>
    </p:spTree>
    <p:extLst>
      <p:ext uri="{BB962C8B-B14F-4D97-AF65-F5344CB8AC3E}">
        <p14:creationId xmlns:p14="http://schemas.microsoft.com/office/powerpoint/2010/main" val="18227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tela para o usuário adicionar  uma lista de pessoas contendo</a:t>
            </a:r>
          </a:p>
          <a:p>
            <a:pPr lvl="1"/>
            <a:r>
              <a:rPr lang="pt-BR" dirty="0"/>
              <a:t>Nome</a:t>
            </a:r>
          </a:p>
          <a:p>
            <a:pPr lvl="1"/>
            <a:r>
              <a:rPr lang="pt-BR" dirty="0"/>
              <a:t>Idade</a:t>
            </a:r>
          </a:p>
          <a:p>
            <a:endParaRPr lang="pt-BR" dirty="0"/>
          </a:p>
          <a:p>
            <a:r>
              <a:rPr lang="pt-BR" dirty="0"/>
              <a:t>Logo após imprima na tela somente as pessoas cadastradas que tiverem idade entre 30 e 40 anos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412048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armazenar uma lista de variáveis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 err="1"/>
              <a:t>arrays</a:t>
            </a:r>
            <a:r>
              <a:rPr lang="pt-BR" dirty="0"/>
              <a:t> no Java podem ser de tipos </a:t>
            </a:r>
            <a:r>
              <a:rPr lang="pt-BR" dirty="0" err="1"/>
              <a:t>primitos</a:t>
            </a:r>
            <a:r>
              <a:rPr lang="pt-BR" dirty="0"/>
              <a:t> ou de objetos</a:t>
            </a:r>
          </a:p>
          <a:p>
            <a:endParaRPr lang="pt-BR" dirty="0"/>
          </a:p>
          <a:p>
            <a:r>
              <a:rPr lang="pt-BR" dirty="0"/>
              <a:t>Ex.: 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[] idades = new idade[5];</a:t>
            </a:r>
          </a:p>
          <a:p>
            <a:pPr lvl="4"/>
            <a:r>
              <a:rPr lang="pt-BR" dirty="0"/>
              <a:t> Conta[] contas = new Conta[10]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idades[] = new idade[5];</a:t>
            </a:r>
          </a:p>
          <a:p>
            <a:pPr lvl="4"/>
            <a:r>
              <a:rPr lang="pt-BR" dirty="0"/>
              <a:t> Conta contas[] = new Conta[10]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21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Repare que o método que utilizamos até agora “public static void main(String[] args)” contem um Array de String enviada por parâmetros</a:t>
            </a:r>
          </a:p>
          <a:p>
            <a:endParaRPr lang="pt-BR"/>
          </a:p>
          <a:p>
            <a:r>
              <a:rPr lang="pt-BR"/>
              <a:t>Esses parâmetros são enviados na execução do Programa Java por parâmetro em sua chamada</a:t>
            </a:r>
          </a:p>
          <a:p>
            <a:endParaRPr lang="pt-BR"/>
          </a:p>
          <a:p>
            <a:r>
              <a:rPr lang="pt-BR"/>
              <a:t>Veremos isso mais a frente quando criarmos um executável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68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Arrays são trabalhosos, ao manipular temos várias dificuldades encontradas, como:</a:t>
            </a:r>
          </a:p>
          <a:p>
            <a:pPr lvl="1"/>
            <a:endParaRPr lang="pt-BR"/>
          </a:p>
          <a:p>
            <a:pPr lvl="1"/>
            <a:r>
              <a:rPr lang="pt-BR"/>
              <a:t>Não é possível redimensionar um Array Java</a:t>
            </a:r>
          </a:p>
          <a:p>
            <a:pPr lvl="1"/>
            <a:endParaRPr lang="pt-BR"/>
          </a:p>
          <a:p>
            <a:pPr lvl="1"/>
            <a:r>
              <a:rPr lang="pt-BR"/>
              <a:t>Impossível buscar um elemento diretamente cujo índice não se sabe</a:t>
            </a:r>
          </a:p>
          <a:p>
            <a:pPr lvl="1"/>
            <a:endParaRPr lang="pt-BR"/>
          </a:p>
          <a:p>
            <a:pPr lvl="1"/>
            <a:r>
              <a:rPr lang="pt-BR"/>
              <a:t>Não sabemos quantos lugares já estão ocupados sem métodos auxiliares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95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pt-BR" dirty="0" err="1"/>
              <a:t>List</a:t>
            </a:r>
            <a:r>
              <a:rPr lang="pt-BR" dirty="0"/>
              <a:t>: </a:t>
            </a:r>
            <a:r>
              <a:rPr lang="pt-BR" dirty="0" err="1"/>
              <a:t>ArrayList</a:t>
            </a:r>
            <a:r>
              <a:rPr lang="pt-BR" dirty="0"/>
              <a:t>, </a:t>
            </a:r>
            <a:r>
              <a:rPr lang="pt-BR" dirty="0" err="1"/>
              <a:t>LinkedList</a:t>
            </a:r>
            <a:r>
              <a:rPr lang="pt-BR" dirty="0"/>
              <a:t> e Vector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Em vetores declaramos da seguinte forma:  </a:t>
            </a:r>
            <a:r>
              <a:rPr lang="pt-BR" dirty="0" err="1"/>
              <a:t>int</a:t>
            </a:r>
            <a:r>
              <a:rPr lang="pt-BR" dirty="0"/>
              <a:t>[] </a:t>
            </a:r>
            <a:r>
              <a:rPr lang="pt-BR" dirty="0" err="1"/>
              <a:t>vet</a:t>
            </a:r>
            <a:r>
              <a:rPr lang="pt-BR" dirty="0"/>
              <a:t> = new </a:t>
            </a:r>
            <a:r>
              <a:rPr lang="pt-BR" dirty="0" err="1"/>
              <a:t>int</a:t>
            </a:r>
            <a:r>
              <a:rPr lang="pt-BR" dirty="0"/>
              <a:t>[5];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O problema com o vetor acima é que sempre temos de definir seu tamanho no momento de criá-lo.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 </a:t>
            </a:r>
            <a:r>
              <a:rPr lang="pt-BR" dirty="0" err="1"/>
              <a:t>vet</a:t>
            </a:r>
            <a:r>
              <a:rPr lang="pt-BR" dirty="0"/>
              <a:t>[5] = 3;Erro fora limites vetor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Isto significa que o tamanho do vetor é estático. 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Para conseguir armazenar mais valores, temos de alterar o programa. </a:t>
            </a:r>
          </a:p>
        </p:txBody>
      </p:sp>
    </p:spTree>
    <p:extLst>
      <p:ext uri="{BB962C8B-B14F-4D97-AF65-F5344CB8AC3E}">
        <p14:creationId xmlns:p14="http://schemas.microsoft.com/office/powerpoint/2010/main" val="216306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/>
              <a:t>List</a:t>
            </a:r>
            <a:r>
              <a:rPr lang="pt-BR" dirty="0"/>
              <a:t>: </a:t>
            </a:r>
            <a:r>
              <a:rPr lang="pt-BR" dirty="0" err="1"/>
              <a:t>ArrayList</a:t>
            </a:r>
            <a:r>
              <a:rPr lang="pt-BR" dirty="0"/>
              <a:t>, </a:t>
            </a:r>
            <a:r>
              <a:rPr lang="pt-BR" dirty="0" err="1"/>
              <a:t>LinkedList</a:t>
            </a:r>
            <a:r>
              <a:rPr lang="pt-BR" dirty="0"/>
              <a:t> e Vector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6E6E6"/>
              </a:buClr>
              <a:buSzPct val="45000"/>
            </a:pPr>
            <a:r>
              <a:rPr lang="pt-BR" dirty="0"/>
              <a:t>Para contornar esse problema, podemos utilizar a classe </a:t>
            </a:r>
            <a:r>
              <a:rPr lang="pt-BR" dirty="0" err="1"/>
              <a:t>ArrayList</a:t>
            </a:r>
            <a:r>
              <a:rPr lang="pt-BR" dirty="0"/>
              <a:t>.</a:t>
            </a:r>
          </a:p>
          <a:p>
            <a:pPr>
              <a:buClr>
                <a:srgbClr val="E6E6E6"/>
              </a:buClr>
              <a:buSzPct val="45000"/>
            </a:pPr>
            <a:r>
              <a:rPr lang="pt-BR" dirty="0"/>
              <a:t>Utilizando uma lista ou coleção por meio de um </a:t>
            </a:r>
            <a:r>
              <a:rPr lang="pt-BR" dirty="0" err="1"/>
              <a:t>ArrayList</a:t>
            </a:r>
            <a:r>
              <a:rPr lang="pt-BR" dirty="0"/>
              <a:t> obtemos o efeito de alocação dinâmica de espaço.</a:t>
            </a:r>
          </a:p>
          <a:p>
            <a:pPr>
              <a:buClr>
                <a:srgbClr val="E6E6E6"/>
              </a:buClr>
              <a:buSzPct val="45000"/>
            </a:pPr>
            <a:r>
              <a:rPr lang="pt-BR" dirty="0"/>
              <a:t>Declaramos a lista com</a:t>
            </a:r>
          </a:p>
          <a:p>
            <a:pPr>
              <a:buClr>
                <a:srgbClr val="E6E6E6"/>
              </a:buClr>
              <a:buSzPct val="45000"/>
            </a:pPr>
            <a:r>
              <a:rPr lang="pt-BR" dirty="0"/>
              <a:t> </a:t>
            </a:r>
            <a:r>
              <a:rPr lang="pt-BR" dirty="0" err="1"/>
              <a:t>ArrayList</a:t>
            </a:r>
            <a:r>
              <a:rPr lang="pt-BR" dirty="0"/>
              <a:t>&lt;tipo&gt; lista = new </a:t>
            </a:r>
            <a:r>
              <a:rPr lang="pt-BR" dirty="0" err="1"/>
              <a:t>ArrayList</a:t>
            </a:r>
            <a:r>
              <a:rPr lang="pt-BR" dirty="0"/>
              <a:t>&lt;tipo&gt;;</a:t>
            </a:r>
          </a:p>
          <a:p>
            <a:pPr>
              <a:buClr>
                <a:srgbClr val="E6E6E6"/>
              </a:buClr>
              <a:buSzPct val="45000"/>
            </a:pPr>
            <a:r>
              <a:rPr lang="pt-BR" dirty="0"/>
              <a:t>&lt;tipo&gt; especifica o tipo (classe) do dado que vamos guardar lá dentro.</a:t>
            </a:r>
          </a:p>
        </p:txBody>
      </p:sp>
    </p:spTree>
    <p:extLst>
      <p:ext uri="{BB962C8B-B14F-4D97-AF65-F5344CB8AC3E}">
        <p14:creationId xmlns:p14="http://schemas.microsoft.com/office/powerpoint/2010/main" val="58498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Collections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facilitar o uso de Listas em Java existe o Collections Framework</a:t>
            </a:r>
          </a:p>
          <a:p>
            <a:endParaRPr lang="pt-BR"/>
          </a:p>
          <a:p>
            <a:r>
              <a:rPr lang="pt-BR"/>
              <a:t>Integrado ao Java desde a versão 1.2</a:t>
            </a:r>
          </a:p>
          <a:p>
            <a:endParaRPr lang="pt-BR"/>
          </a:p>
          <a:p>
            <a:r>
              <a:rPr lang="pt-BR"/>
              <a:t>Possui um conjunto robusto de classes para manipulação de listas</a:t>
            </a:r>
          </a:p>
          <a:p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9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Collections</a:t>
            </a:r>
            <a:endParaRPr lang="pt-BR" dirty="0"/>
          </a:p>
        </p:txBody>
      </p:sp>
      <p:pic>
        <p:nvPicPr>
          <p:cNvPr id="1026" name="Picture 2" descr="C:\Users\Rogério\Desktop\InterfaceCollectionListJav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71" y="1264442"/>
            <a:ext cx="7175105" cy="559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3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elementos duplicados</a:t>
            </a:r>
          </a:p>
          <a:p>
            <a:r>
              <a:rPr lang="pt-BR" dirty="0"/>
              <a:t>Mantém uma ordenação específica</a:t>
            </a:r>
          </a:p>
          <a:p>
            <a:r>
              <a:rPr lang="pt-BR" dirty="0"/>
              <a:t>A ordem é definida na hora da inserção do elemento</a:t>
            </a:r>
          </a:p>
          <a:p>
            <a:r>
              <a:rPr lang="pt-BR" dirty="0"/>
              <a:t>Com ela é possível buscar, remover, possui tamanho infinito </a:t>
            </a:r>
            <a:r>
              <a:rPr lang="pt-BR" dirty="0" err="1"/>
              <a:t>etc</a:t>
            </a:r>
            <a:r>
              <a:rPr lang="pt-BR" dirty="0"/>
              <a:t>, tudo que o </a:t>
            </a:r>
            <a:r>
              <a:rPr lang="pt-BR" dirty="0" err="1"/>
              <a:t>array</a:t>
            </a:r>
            <a:r>
              <a:rPr lang="pt-BR" dirty="0"/>
              <a:t> não possui</a:t>
            </a:r>
          </a:p>
          <a:p>
            <a:r>
              <a:rPr lang="pt-BR" dirty="0"/>
              <a:t>É uma interface</a:t>
            </a:r>
          </a:p>
        </p:txBody>
      </p:sp>
    </p:spTree>
    <p:extLst>
      <p:ext uri="{BB962C8B-B14F-4D97-AF65-F5344CB8AC3E}">
        <p14:creationId xmlns:p14="http://schemas.microsoft.com/office/powerpoint/2010/main" val="2617540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606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StarSymbol</vt:lpstr>
      <vt:lpstr>Tahoma</vt:lpstr>
      <vt:lpstr>Times New Roman</vt:lpstr>
      <vt:lpstr>Tema do Office</vt:lpstr>
      <vt:lpstr>Orientação a Objetos</vt:lpstr>
      <vt:lpstr>Array</vt:lpstr>
      <vt:lpstr>Array</vt:lpstr>
      <vt:lpstr>Array</vt:lpstr>
      <vt:lpstr>List: ArrayList, LinkedList e Vector</vt:lpstr>
      <vt:lpstr>List: ArrayList, LinkedList e Vector</vt:lpstr>
      <vt:lpstr>Collections</vt:lpstr>
      <vt:lpstr>Collections</vt:lpstr>
      <vt:lpstr>Listas</vt:lpstr>
      <vt:lpstr>ArrayList</vt:lpstr>
      <vt:lpstr>LinkedList</vt:lpstr>
      <vt:lpstr>Vector</vt:lpstr>
      <vt:lpstr>Listas com Generics</vt:lpstr>
      <vt:lpstr>Percorrendo Listas</vt:lpstr>
      <vt:lpstr>Exercício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Edson Lessa</dc:creator>
  <cp:lastModifiedBy>Edson Lessa</cp:lastModifiedBy>
  <cp:revision>18</cp:revision>
  <dcterms:created xsi:type="dcterms:W3CDTF">2015-09-07T16:59:56Z</dcterms:created>
  <dcterms:modified xsi:type="dcterms:W3CDTF">2016-04-27T22:48:44Z</dcterms:modified>
</cp:coreProperties>
</file>