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63" r:id="rId4"/>
    <p:sldId id="265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7" d="100"/>
          <a:sy n="77" d="100"/>
        </p:scale>
        <p:origin x="-107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5ED92-B600-4ECC-8C09-E5EF4B81E428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5376-A7A2-4E13-A9CA-4971A9627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3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679964-F380-4240-8BAE-248A2E049D6C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8821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679964-F380-4240-8BAE-248A2E049D6C}" type="slidenum">
              <a:t>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7297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FB079B-3602-45DD-99A4-B3C428870F3E}" type="slidenum">
              <a:t>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1666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F9D1B7-1603-4714-9C61-6D2FD88DB0B9}" type="slidenum">
              <a:t>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1761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0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0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5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2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6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5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4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69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E89B-DB65-4017-A768-FBCFE0FFF064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43B0-7767-4985-B16E-C814A1ECF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87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 no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Java o tempo é representado em milissegundos</a:t>
            </a:r>
          </a:p>
          <a:p>
            <a:pPr lvl="1"/>
            <a:r>
              <a:rPr lang="pt-BR" dirty="0"/>
              <a:t>medido a partir da data 01/01/1970</a:t>
            </a:r>
          </a:p>
          <a:p>
            <a:r>
              <a:rPr lang="pt-BR" dirty="0"/>
              <a:t>Classe Date registra a data atual</a:t>
            </a:r>
          </a:p>
          <a:p>
            <a:r>
              <a:rPr lang="pt-BR" dirty="0"/>
              <a:t>Classe Date foi substituída pela </a:t>
            </a:r>
            <a:r>
              <a:rPr lang="pt-BR" dirty="0" err="1"/>
              <a:t>Calendar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20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Produz valores complexos para atributos de calendário</a:t>
            </a:r>
          </a:p>
          <a:p>
            <a:r>
              <a:rPr lang="pt-BR" dirty="0"/>
              <a:t>Não pode ser </a:t>
            </a:r>
            <a:r>
              <a:rPr lang="pt-BR" dirty="0" err="1"/>
              <a:t>instânciada</a:t>
            </a:r>
            <a:endParaRPr lang="pt-BR" dirty="0"/>
          </a:p>
          <a:p>
            <a:pPr lvl="1"/>
            <a:r>
              <a:rPr lang="pt-BR" dirty="0" err="1"/>
              <a:t>Calendar.getInstância</a:t>
            </a:r>
            <a:r>
              <a:rPr lang="pt-BR" dirty="0"/>
              <a:t>();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Calendar</a:t>
            </a:r>
            <a:r>
              <a:rPr lang="pt-BR" sz="2000" dirty="0"/>
              <a:t> c = </a:t>
            </a:r>
            <a:r>
              <a:rPr lang="pt-BR" sz="2000" dirty="0" err="1"/>
              <a:t>Calendar.getInstance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 err="1"/>
              <a:t>System.out.println</a:t>
            </a:r>
            <a:r>
              <a:rPr lang="pt-BR" sz="2000" dirty="0"/>
              <a:t>("Data/Hora atual: "+</a:t>
            </a:r>
            <a:r>
              <a:rPr lang="pt-BR" sz="2000" dirty="0" err="1"/>
              <a:t>c.getTime</a:t>
            </a:r>
            <a:r>
              <a:rPr lang="pt-BR" sz="2000" dirty="0"/>
              <a:t>());</a:t>
            </a:r>
          </a:p>
          <a:p>
            <a:pPr marL="0" indent="0">
              <a:buNone/>
            </a:pPr>
            <a:r>
              <a:rPr lang="pt-BR" sz="2000" dirty="0" err="1"/>
              <a:t>System.out.println</a:t>
            </a:r>
            <a:r>
              <a:rPr lang="pt-BR" sz="2000" dirty="0"/>
              <a:t>("Ano: "+</a:t>
            </a:r>
            <a:r>
              <a:rPr lang="pt-BR" sz="2000" dirty="0" err="1"/>
              <a:t>c.get</a:t>
            </a:r>
            <a:r>
              <a:rPr lang="pt-BR" sz="2000" dirty="0"/>
              <a:t>(</a:t>
            </a:r>
            <a:r>
              <a:rPr lang="pt-BR" sz="2000" dirty="0" err="1"/>
              <a:t>Calendar.YEAR</a:t>
            </a:r>
            <a:r>
              <a:rPr lang="pt-BR" sz="2000" dirty="0"/>
              <a:t>));</a:t>
            </a:r>
          </a:p>
          <a:p>
            <a:pPr marL="0" indent="0">
              <a:buNone/>
            </a:pPr>
            <a:r>
              <a:rPr lang="pt-BR" sz="2000" dirty="0" err="1"/>
              <a:t>System.out.println</a:t>
            </a:r>
            <a:r>
              <a:rPr lang="pt-BR" sz="2000" dirty="0"/>
              <a:t>("Mês: "+</a:t>
            </a:r>
            <a:r>
              <a:rPr lang="pt-BR" sz="2000" dirty="0" err="1"/>
              <a:t>c.get</a:t>
            </a:r>
            <a:r>
              <a:rPr lang="pt-BR" sz="2000" dirty="0"/>
              <a:t>(</a:t>
            </a:r>
            <a:r>
              <a:rPr lang="pt-BR" sz="2000" dirty="0" err="1"/>
              <a:t>Calendar.MONTH</a:t>
            </a:r>
            <a:r>
              <a:rPr lang="pt-BR" sz="2000" dirty="0"/>
              <a:t>));</a:t>
            </a:r>
          </a:p>
          <a:p>
            <a:pPr marL="0" indent="0">
              <a:buNone/>
            </a:pPr>
            <a:r>
              <a:rPr lang="pt-BR" sz="2000" dirty="0" err="1"/>
              <a:t>System.out.println</a:t>
            </a:r>
            <a:r>
              <a:rPr lang="pt-BR" sz="2000" dirty="0"/>
              <a:t>("Dia do Mês: "+</a:t>
            </a:r>
            <a:r>
              <a:rPr lang="pt-BR" sz="2000" dirty="0" err="1"/>
              <a:t>c.get</a:t>
            </a:r>
            <a:r>
              <a:rPr lang="pt-BR" sz="2000" dirty="0"/>
              <a:t>(</a:t>
            </a:r>
            <a:r>
              <a:rPr lang="pt-BR" sz="2000" dirty="0" err="1"/>
              <a:t>Calendar.DAY_OF_MONTH</a:t>
            </a:r>
            <a:r>
              <a:rPr lang="pt-BR" sz="20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1655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Alterando datas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Calendar</a:t>
            </a:r>
            <a:r>
              <a:rPr lang="pt-BR" sz="2000" dirty="0"/>
              <a:t> c = </a:t>
            </a:r>
            <a:r>
              <a:rPr lang="pt-BR" sz="2000" dirty="0" err="1"/>
              <a:t>Calendar.getInstance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 err="1"/>
              <a:t>c.set</a:t>
            </a:r>
            <a:r>
              <a:rPr lang="pt-BR" sz="2000" dirty="0"/>
              <a:t>(</a:t>
            </a:r>
            <a:r>
              <a:rPr lang="pt-BR" sz="2000" dirty="0" err="1"/>
              <a:t>Calendar.YEAR</a:t>
            </a:r>
            <a:r>
              <a:rPr lang="pt-BR" sz="2000" dirty="0"/>
              <a:t>, 1995); </a:t>
            </a:r>
          </a:p>
          <a:p>
            <a:pPr marL="0" indent="0">
              <a:buNone/>
            </a:pPr>
            <a:r>
              <a:rPr lang="pt-BR" sz="2000" dirty="0" err="1"/>
              <a:t>c.set</a:t>
            </a:r>
            <a:r>
              <a:rPr lang="pt-BR" sz="2000" dirty="0"/>
              <a:t>(</a:t>
            </a:r>
            <a:r>
              <a:rPr lang="pt-BR" sz="2000" dirty="0" err="1"/>
              <a:t>Calendar.MONTH</a:t>
            </a:r>
            <a:r>
              <a:rPr lang="pt-BR" sz="2000" dirty="0"/>
              <a:t>, </a:t>
            </a:r>
            <a:r>
              <a:rPr lang="pt-BR" sz="2000" dirty="0" err="1"/>
              <a:t>Calendar.MARCH</a:t>
            </a:r>
            <a:r>
              <a:rPr lang="pt-BR" sz="2000" dirty="0"/>
              <a:t>); </a:t>
            </a:r>
          </a:p>
          <a:p>
            <a:pPr marL="0" indent="0">
              <a:buNone/>
            </a:pPr>
            <a:r>
              <a:rPr lang="pt-BR" sz="2000" dirty="0" err="1"/>
              <a:t>c.set</a:t>
            </a:r>
            <a:r>
              <a:rPr lang="pt-BR" sz="2000" dirty="0"/>
              <a:t>(</a:t>
            </a:r>
            <a:r>
              <a:rPr lang="pt-BR" sz="2000" dirty="0" err="1"/>
              <a:t>Calendar.DAY_OF_MONTH</a:t>
            </a:r>
            <a:r>
              <a:rPr lang="pt-BR" sz="2000" dirty="0"/>
              <a:t>, 20);</a:t>
            </a:r>
          </a:p>
        </p:txBody>
      </p:sp>
    </p:spTree>
    <p:extLst>
      <p:ext uri="{BB962C8B-B14F-4D97-AF65-F5344CB8AC3E}">
        <p14:creationId xmlns:p14="http://schemas.microsoft.com/office/powerpoint/2010/main" val="425922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DateFormat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99" y="1590806"/>
            <a:ext cx="8855901" cy="526719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Converter informações do tipo Date para um formato definido do tipo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Calendar</a:t>
            </a:r>
            <a:r>
              <a:rPr lang="pt-BR" dirty="0"/>
              <a:t> c = </a:t>
            </a:r>
            <a:r>
              <a:rPr lang="pt-BR" dirty="0" err="1"/>
              <a:t>Calendar.getInstance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err="1"/>
              <a:t>c.set</a:t>
            </a:r>
            <a:r>
              <a:rPr lang="pt-BR" dirty="0"/>
              <a:t>(2013, </a:t>
            </a:r>
            <a:r>
              <a:rPr lang="pt-BR" dirty="0" err="1"/>
              <a:t>Calendar.FEBRUARY</a:t>
            </a:r>
            <a:r>
              <a:rPr lang="pt-BR" dirty="0"/>
              <a:t>, 28);</a:t>
            </a:r>
          </a:p>
          <a:p>
            <a:pPr marL="0" indent="0">
              <a:buNone/>
            </a:pPr>
            <a:r>
              <a:rPr lang="pt-BR" dirty="0"/>
              <a:t>Date data = </a:t>
            </a:r>
            <a:r>
              <a:rPr lang="pt-BR" dirty="0" err="1"/>
              <a:t>c.getTime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//Formata a data</a:t>
            </a:r>
          </a:p>
          <a:p>
            <a:pPr marL="0" indent="0">
              <a:buNone/>
            </a:pPr>
            <a:r>
              <a:rPr lang="pt-BR" dirty="0" err="1"/>
              <a:t>DateFormat</a:t>
            </a:r>
            <a:r>
              <a:rPr lang="pt-BR" dirty="0"/>
              <a:t> </a:t>
            </a:r>
            <a:r>
              <a:rPr lang="pt-BR" dirty="0" err="1"/>
              <a:t>formataData</a:t>
            </a:r>
            <a:r>
              <a:rPr lang="pt-BR" dirty="0"/>
              <a:t> = </a:t>
            </a:r>
            <a:r>
              <a:rPr lang="pt-BR" dirty="0" err="1"/>
              <a:t>DateFormat.getDateInstance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("Data atual com formatação: "+ </a:t>
            </a:r>
            <a:r>
              <a:rPr lang="pt-BR" dirty="0" err="1"/>
              <a:t>formataData.format</a:t>
            </a:r>
            <a:r>
              <a:rPr lang="pt-BR" dirty="0"/>
              <a:t>(data));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DateFormat</a:t>
            </a:r>
            <a:r>
              <a:rPr lang="pt-BR" dirty="0"/>
              <a:t> hora = </a:t>
            </a:r>
            <a:r>
              <a:rPr lang="pt-BR" dirty="0" err="1"/>
              <a:t>DateFormat.getTimeInstance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("Hora formatada: "+</a:t>
            </a:r>
            <a:r>
              <a:rPr lang="pt-BR" dirty="0" err="1"/>
              <a:t>hora.format</a:t>
            </a:r>
            <a:r>
              <a:rPr lang="pt-BR" dirty="0"/>
              <a:t>(data));</a:t>
            </a:r>
          </a:p>
          <a:p>
            <a:pPr marL="0" indent="0">
              <a:buNone/>
            </a:pPr>
            <a:r>
              <a:rPr lang="pt-BR" dirty="0" err="1"/>
              <a:t>DateFormat</a:t>
            </a:r>
            <a:r>
              <a:rPr lang="pt-BR" dirty="0"/>
              <a:t> </a:t>
            </a:r>
            <a:r>
              <a:rPr lang="pt-BR" dirty="0" err="1"/>
              <a:t>dtHora</a:t>
            </a:r>
            <a:r>
              <a:rPr lang="pt-BR" dirty="0"/>
              <a:t> = </a:t>
            </a:r>
            <a:r>
              <a:rPr lang="pt-BR" dirty="0" err="1"/>
              <a:t>DateFormat.getDateTimeInstance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dtHora.format</a:t>
            </a:r>
            <a:r>
              <a:rPr lang="pt-BR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372369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28650" y="1396531"/>
            <a:ext cx="7425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Construa uma aplicação utilizando Listas para o banco e </a:t>
            </a:r>
            <a:r>
              <a:rPr lang="pt-BR" sz="2400" dirty="0" err="1"/>
              <a:t>Try</a:t>
            </a:r>
            <a:r>
              <a:rPr lang="pt-BR" sz="2400" dirty="0"/>
              <a:t> e Catch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52" y="1978153"/>
            <a:ext cx="7654199" cy="48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Try Catch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Tratamento de possíveis erros de execução chamados de exceções.</a:t>
            </a:r>
          </a:p>
          <a:p>
            <a:pPr lvl="0"/>
            <a:r>
              <a:rPr lang="pt-BR"/>
              <a:t>Todos os método de alguma classe são passíveis de causar algum erro</a:t>
            </a:r>
          </a:p>
          <a:p>
            <a:pPr lvl="1"/>
            <a:r>
              <a:rPr lang="pt-BR"/>
              <a:t>Usa-se o método de tentativa - o try.</a:t>
            </a:r>
          </a:p>
          <a:p>
            <a:pPr lvl="0"/>
            <a:r>
              <a:rPr lang="pt-BR"/>
              <a:t>Tudo que estiver dentro do bloco try será executado até que alguma exceção seja lançada</a:t>
            </a:r>
          </a:p>
          <a:p>
            <a:pPr lvl="1"/>
            <a:r>
              <a:rPr lang="pt-BR"/>
              <a:t>Algo dê 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83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Try Catch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Toda exceção lançada, deve ser capturada. </a:t>
            </a:r>
          </a:p>
          <a:p>
            <a:pPr lvl="1"/>
            <a:r>
              <a:rPr lang="pt-BR"/>
              <a:t>A captura da exceção é executado pelo bloco catch.</a:t>
            </a:r>
          </a:p>
          <a:p>
            <a:pPr lvl="0"/>
            <a:r>
              <a:rPr lang="pt-BR"/>
              <a:t>Um bloco try pode possuir vários blocos de catch</a:t>
            </a:r>
          </a:p>
          <a:p>
            <a:pPr lvl="1"/>
            <a:r>
              <a:rPr lang="pt-BR"/>
              <a:t>Depende do número de exceções que podem ser lançadas por uma classe ou método.</a:t>
            </a:r>
          </a:p>
          <a:p>
            <a:pPr lvl="0"/>
            <a:r>
              <a:rPr lang="pt-BR"/>
              <a:t>O bloco catch obtém o erro criando uma instância da exceção.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26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Try Catch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64296" y="2292263"/>
            <a:ext cx="71147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sz="2800" dirty="0"/>
              <a:t>Portanto, a sintaxe do bloco </a:t>
            </a:r>
            <a:r>
              <a:rPr lang="pt-BR" sz="2800" dirty="0" err="1"/>
              <a:t>try</a:t>
            </a:r>
            <a:r>
              <a:rPr lang="pt-BR" sz="2800" dirty="0"/>
              <a:t> catch é: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endParaRPr lang="pt-BR" sz="2800" dirty="0"/>
          </a:p>
          <a:p>
            <a:pPr lvl="0">
              <a:buClr>
                <a:srgbClr val="E6E6E6"/>
              </a:buClr>
              <a:buSzPct val="45000"/>
            </a:pPr>
            <a:r>
              <a:rPr lang="pt-BR" sz="2800" dirty="0" err="1"/>
              <a:t>try</a:t>
            </a:r>
            <a:r>
              <a:rPr lang="pt-BR" sz="2800" dirty="0"/>
              <a:t> {</a:t>
            </a:r>
          </a:p>
          <a:p>
            <a:pPr lvl="0">
              <a:buClr>
                <a:srgbClr val="E6E6E6"/>
              </a:buClr>
              <a:buSzPct val="45000"/>
            </a:pPr>
            <a:r>
              <a:rPr lang="pt-BR" sz="2800" dirty="0"/>
              <a:t>  // código a ser executado</a:t>
            </a:r>
          </a:p>
          <a:p>
            <a:pPr lvl="0">
              <a:buClr>
                <a:srgbClr val="E6E6E6"/>
              </a:buClr>
              <a:buSzPct val="45000"/>
            </a:pPr>
            <a:r>
              <a:rPr lang="pt-BR" sz="2800" dirty="0"/>
              <a:t>} catch (</a:t>
            </a:r>
            <a:r>
              <a:rPr lang="pt-BR" sz="2800" dirty="0" err="1"/>
              <a:t>ClasseDeExceção</a:t>
            </a:r>
            <a:r>
              <a:rPr lang="pt-BR" sz="2800" dirty="0"/>
              <a:t> </a:t>
            </a:r>
            <a:r>
              <a:rPr lang="pt-BR" sz="2800" dirty="0" err="1"/>
              <a:t>instânciaDaExceção</a:t>
            </a:r>
            <a:r>
              <a:rPr lang="pt-BR" sz="2800" dirty="0"/>
              <a:t>) {</a:t>
            </a:r>
          </a:p>
          <a:p>
            <a:pPr lvl="0">
              <a:buClr>
                <a:srgbClr val="E6E6E6"/>
              </a:buClr>
              <a:buSzPct val="45000"/>
            </a:pPr>
            <a:r>
              <a:rPr lang="pt-BR" sz="2800" dirty="0"/>
              <a:t>  // tratamento da exceção</a:t>
            </a:r>
          </a:p>
          <a:p>
            <a:pPr lvl="0">
              <a:buClr>
                <a:srgbClr val="E6E6E6"/>
              </a:buClr>
              <a:buSzPct val="45000"/>
            </a:pPr>
            <a:r>
              <a:rPr lang="pt-BR" sz="2800" dirty="0"/>
              <a:t>}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381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Finally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err="1"/>
              <a:t>Finally</a:t>
            </a:r>
            <a:r>
              <a:rPr lang="pt-BR" dirty="0"/>
              <a:t> é o trecho de código final. </a:t>
            </a:r>
          </a:p>
          <a:p>
            <a:pPr lvl="0"/>
            <a:r>
              <a:rPr lang="pt-BR" dirty="0"/>
              <a:t>O </a:t>
            </a:r>
            <a:r>
              <a:rPr lang="pt-BR" dirty="0" err="1"/>
              <a:t>finally</a:t>
            </a:r>
            <a:r>
              <a:rPr lang="pt-BR" dirty="0"/>
              <a:t> sempre executa seu bloco de dados mesmo que uma exceção seja lançada.</a:t>
            </a:r>
          </a:p>
          <a:p>
            <a:pPr marL="0" lvl="0" indent="0">
              <a:buNone/>
            </a:pPr>
            <a:r>
              <a:rPr lang="pt-BR" dirty="0" err="1"/>
              <a:t>try</a:t>
            </a:r>
            <a:r>
              <a:rPr lang="pt-BR" dirty="0"/>
              <a:t> {</a:t>
            </a:r>
          </a:p>
          <a:p>
            <a:pPr marL="0" lvl="0" indent="0">
              <a:buNone/>
            </a:pPr>
            <a:r>
              <a:rPr lang="pt-BR" dirty="0"/>
              <a:t>  // código a ser executado</a:t>
            </a:r>
          </a:p>
          <a:p>
            <a:pPr marL="0" lvl="0" indent="0">
              <a:buNone/>
            </a:pPr>
            <a:r>
              <a:rPr lang="pt-BR" dirty="0"/>
              <a:t>} catch (</a:t>
            </a:r>
            <a:r>
              <a:rPr lang="pt-BR" dirty="0" err="1"/>
              <a:t>ClasseDeExceção</a:t>
            </a:r>
            <a:r>
              <a:rPr lang="pt-BR" dirty="0"/>
              <a:t> </a:t>
            </a:r>
            <a:r>
              <a:rPr lang="pt-BR" dirty="0" err="1"/>
              <a:t>instânciaDaExceção</a:t>
            </a:r>
            <a:r>
              <a:rPr lang="pt-BR" dirty="0"/>
              <a:t>) {</a:t>
            </a:r>
          </a:p>
          <a:p>
            <a:pPr marL="0" lvl="0" indent="0">
              <a:buNone/>
            </a:pPr>
            <a:r>
              <a:rPr lang="pt-BR" dirty="0"/>
              <a:t>  // tratamento da exceção</a:t>
            </a:r>
          </a:p>
          <a:p>
            <a:pPr marL="0" lvl="0" indent="0">
              <a:buNone/>
            </a:pPr>
            <a:r>
              <a:rPr lang="pt-BR" dirty="0"/>
              <a:t>} </a:t>
            </a:r>
            <a:r>
              <a:rPr lang="pt-BR" dirty="0" err="1"/>
              <a:t>finally</a:t>
            </a:r>
            <a:r>
              <a:rPr lang="pt-BR" dirty="0"/>
              <a:t> {</a:t>
            </a:r>
          </a:p>
          <a:p>
            <a:pPr marL="0" lvl="0" indent="0">
              <a:buNone/>
            </a:pPr>
            <a:r>
              <a:rPr lang="pt-BR" dirty="0"/>
              <a:t>  // código a ser executado mesmo que uma exceção seja lançada</a:t>
            </a:r>
          </a:p>
          <a:p>
            <a:pPr marL="0" lv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92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Try Catch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ExemploDeExcecao</a:t>
            </a:r>
            <a:r>
              <a:rPr lang="pt-BR" sz="2000" dirty="0"/>
              <a:t> {</a:t>
            </a:r>
          </a:p>
          <a:p>
            <a:pPr marL="457200" lvl="1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</a:t>
            </a:r>
            <a:r>
              <a:rPr lang="pt-BR" sz="2000" dirty="0" err="1"/>
              <a:t>String</a:t>
            </a:r>
            <a:r>
              <a:rPr lang="pt-BR" sz="2000" dirty="0"/>
              <a:t>[] </a:t>
            </a:r>
            <a:r>
              <a:rPr lang="pt-BR" sz="2000" dirty="0" err="1"/>
              <a:t>args</a:t>
            </a:r>
            <a:r>
              <a:rPr lang="pt-BR" sz="2000" dirty="0"/>
              <a:t>) {</a:t>
            </a:r>
          </a:p>
          <a:p>
            <a:pPr marL="914400" lvl="2" indent="0">
              <a:buNone/>
            </a:pPr>
            <a:r>
              <a:rPr lang="pt-BR" dirty="0" err="1"/>
              <a:t>String</a:t>
            </a:r>
            <a:r>
              <a:rPr lang="pt-BR" dirty="0"/>
              <a:t> var = "ABC";</a:t>
            </a:r>
          </a:p>
          <a:p>
            <a:pPr marL="914400" lvl="2" indent="0">
              <a:buNone/>
            </a:pPr>
            <a:r>
              <a:rPr lang="pt-BR" dirty="0" err="1"/>
              <a:t>try</a:t>
            </a:r>
            <a:r>
              <a:rPr lang="pt-BR" dirty="0"/>
              <a:t> {</a:t>
            </a:r>
          </a:p>
          <a:p>
            <a:pPr marL="1371600" lvl="3" indent="0">
              <a:buNone/>
            </a:pPr>
            <a:r>
              <a:rPr lang="pt-BR" sz="2000" dirty="0" err="1"/>
              <a:t>Integer</a:t>
            </a:r>
            <a:r>
              <a:rPr lang="pt-BR" sz="2000" dirty="0"/>
              <a:t> i = new </a:t>
            </a:r>
            <a:r>
              <a:rPr lang="pt-BR" sz="2000" dirty="0" err="1"/>
              <a:t>Integer</a:t>
            </a:r>
            <a:r>
              <a:rPr lang="pt-BR" sz="2000" dirty="0"/>
              <a:t>(var);</a:t>
            </a:r>
          </a:p>
          <a:p>
            <a:pPr marL="1371600" lvl="3" indent="0">
              <a:buNone/>
            </a:pPr>
            <a:r>
              <a:rPr lang="pt-BR" sz="2000" dirty="0" err="1"/>
              <a:t>System.out.println</a:t>
            </a:r>
            <a:r>
              <a:rPr lang="pt-BR" sz="2000" dirty="0"/>
              <a:t>("A variável i vale " + i);</a:t>
            </a:r>
          </a:p>
          <a:p>
            <a:pPr marL="914400" lvl="2" indent="0">
              <a:buNone/>
            </a:pPr>
            <a:r>
              <a:rPr lang="pt-BR" dirty="0"/>
              <a:t>} catch (</a:t>
            </a:r>
            <a:r>
              <a:rPr lang="pt-BR" dirty="0" err="1"/>
              <a:t>NumberFormatException</a:t>
            </a:r>
            <a:r>
              <a:rPr lang="pt-BR" dirty="0"/>
              <a:t> </a:t>
            </a:r>
            <a:r>
              <a:rPr lang="pt-BR" dirty="0" err="1"/>
              <a:t>nfe</a:t>
            </a:r>
            <a:r>
              <a:rPr lang="pt-BR" dirty="0"/>
              <a:t>) {</a:t>
            </a:r>
          </a:p>
          <a:p>
            <a:pPr marL="1371600" lvl="3" indent="0">
              <a:buNone/>
            </a:pPr>
            <a:r>
              <a:rPr lang="pt-BR" sz="2000" dirty="0" err="1"/>
              <a:t>System.out.println</a:t>
            </a:r>
            <a:r>
              <a:rPr lang="pt-BR" sz="2000" dirty="0"/>
              <a:t>("Não é possível atribuir a </a:t>
            </a:r>
            <a:r>
              <a:rPr lang="pt-BR" sz="2000" dirty="0" err="1"/>
              <a:t>string</a:t>
            </a:r>
            <a:r>
              <a:rPr lang="pt-BR" sz="2000" dirty="0"/>
              <a:t> " + var+ " a um Objeto Inteiro.\n"+ "A seguinte mensagem foi retornada:\n\n"+ </a:t>
            </a:r>
            <a:r>
              <a:rPr lang="pt-BR" sz="2000" dirty="0" err="1"/>
              <a:t>nfe.getMessage</a:t>
            </a:r>
            <a:r>
              <a:rPr lang="pt-BR" sz="2000" dirty="0"/>
              <a:t>());</a:t>
            </a:r>
          </a:p>
          <a:p>
            <a:pPr marL="914400" lvl="2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r>
              <a:rPr lang="pt-BR" sz="2000" dirty="0"/>
              <a:t>}</a:t>
            </a:r>
          </a:p>
          <a:p>
            <a:pPr marL="0" lvl="0" indent="0">
              <a:buNone/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9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tipos de campos que consistem em um conjunto fixo de constantes (</a:t>
            </a:r>
            <a:r>
              <a:rPr lang="pt-BR" dirty="0" err="1"/>
              <a:t>static</a:t>
            </a:r>
            <a:r>
              <a:rPr lang="pt-BR" dirty="0"/>
              <a:t> final)</a:t>
            </a:r>
          </a:p>
          <a:p>
            <a:r>
              <a:rPr lang="pt-BR" dirty="0"/>
              <a:t>Lista de valores pré-definidos</a:t>
            </a:r>
          </a:p>
          <a:p>
            <a:r>
              <a:rPr lang="pt-BR" dirty="0"/>
              <a:t>No Java, pode ser definido um tipo de enumeração usando a palavra chave </a:t>
            </a:r>
            <a:r>
              <a:rPr lang="pt-BR" dirty="0" err="1"/>
              <a:t>enum</a:t>
            </a:r>
            <a:endParaRPr lang="pt-BR" dirty="0"/>
          </a:p>
          <a:p>
            <a:r>
              <a:rPr lang="pt-BR" dirty="0"/>
              <a:t>Todos os tipos </a:t>
            </a:r>
            <a:r>
              <a:rPr lang="pt-BR" dirty="0" err="1"/>
              <a:t>enums</a:t>
            </a:r>
            <a:r>
              <a:rPr lang="pt-BR" dirty="0"/>
              <a:t> implicitamente estendem a classe </a:t>
            </a:r>
            <a:r>
              <a:rPr lang="pt-BR" dirty="0" err="1"/>
              <a:t>java.lang.Enum</a:t>
            </a:r>
            <a:endParaRPr lang="pt-BR" dirty="0"/>
          </a:p>
          <a:p>
            <a:pPr lvl="1"/>
            <a:r>
              <a:rPr lang="pt-BR" dirty="0"/>
              <a:t>Java não suporta herança múltipla</a:t>
            </a:r>
          </a:p>
          <a:p>
            <a:pPr lvl="1"/>
            <a:r>
              <a:rPr lang="pt-BR" dirty="0"/>
              <a:t>Não pode estender de nenhuma outra classe</a:t>
            </a:r>
          </a:p>
        </p:txBody>
      </p:sp>
    </p:spTree>
    <p:extLst>
      <p:ext uri="{BB962C8B-B14F-4D97-AF65-F5344CB8AC3E}">
        <p14:creationId xmlns:p14="http://schemas.microsoft.com/office/powerpoint/2010/main" val="315187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TipoParentesco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	Filho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Filha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Esposo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Esposa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Pai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Mãe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0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conter valores</a:t>
            </a:r>
          </a:p>
          <a:p>
            <a:r>
              <a:rPr lang="pt-BR" dirty="0"/>
              <a:t>Podem conter métodos</a:t>
            </a:r>
          </a:p>
          <a:p>
            <a:r>
              <a:rPr lang="pt-BR" dirty="0"/>
              <a:t>Podem conter construtores</a:t>
            </a:r>
          </a:p>
          <a:p>
            <a:r>
              <a:rPr lang="pt-BR" dirty="0"/>
              <a:t>Comparação deve ser feita por </a:t>
            </a:r>
            <a:r>
              <a:rPr lang="pt-BR" dirty="0" err="1"/>
              <a:t>equals</a:t>
            </a:r>
            <a:endParaRPr lang="pt-BR" dirty="0"/>
          </a:p>
          <a:p>
            <a:r>
              <a:rPr lang="pt-BR" dirty="0" err="1"/>
              <a:t>toString</a:t>
            </a:r>
            <a:r>
              <a:rPr lang="pt-BR" dirty="0"/>
              <a:t> - para retornar </a:t>
            </a:r>
            <a:r>
              <a:rPr lang="pt-BR" dirty="0" err="1"/>
              <a:t>String</a:t>
            </a:r>
            <a:r>
              <a:rPr lang="pt-BR" dirty="0"/>
              <a:t> uma instância</a:t>
            </a:r>
          </a:p>
          <a:p>
            <a:r>
              <a:rPr lang="pt-BR" dirty="0" err="1"/>
              <a:t>valueOf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- retorna o objeto da classe </a:t>
            </a:r>
            <a:r>
              <a:rPr lang="pt-BR" dirty="0" err="1"/>
              <a:t>enum</a:t>
            </a:r>
            <a:r>
              <a:rPr lang="pt-BR" dirty="0"/>
              <a:t> cujo nome é a </a:t>
            </a:r>
            <a:r>
              <a:rPr lang="pt-BR" dirty="0" err="1"/>
              <a:t>string</a:t>
            </a:r>
            <a:r>
              <a:rPr lang="pt-BR" dirty="0"/>
              <a:t> do argumento</a:t>
            </a:r>
          </a:p>
          <a:p>
            <a:r>
              <a:rPr lang="pt-BR" dirty="0" err="1"/>
              <a:t>int</a:t>
            </a:r>
            <a:r>
              <a:rPr lang="pt-BR" dirty="0"/>
              <a:t> ordinal() - retorna o número de ordem do objeto na enumeração</a:t>
            </a:r>
          </a:p>
        </p:txBody>
      </p:sp>
    </p:spTree>
    <p:extLst>
      <p:ext uri="{BB962C8B-B14F-4D97-AF65-F5344CB8AC3E}">
        <p14:creationId xmlns:p14="http://schemas.microsoft.com/office/powerpoint/2010/main" val="2060625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585</Words>
  <Application>Microsoft Office PowerPoint</Application>
  <PresentationFormat>Apresentação na tela (4:3)</PresentationFormat>
  <Paragraphs>103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Orientação a Objetos</vt:lpstr>
      <vt:lpstr>Try Catch</vt:lpstr>
      <vt:lpstr>Try Catch</vt:lpstr>
      <vt:lpstr>Try Catch</vt:lpstr>
      <vt:lpstr>Finally</vt:lpstr>
      <vt:lpstr>Try Catch</vt:lpstr>
      <vt:lpstr>Enum</vt:lpstr>
      <vt:lpstr>Enum</vt:lpstr>
      <vt:lpstr>Enum</vt:lpstr>
      <vt:lpstr>Datas no Java</vt:lpstr>
      <vt:lpstr>Classe Calendar</vt:lpstr>
      <vt:lpstr>Classe Calendar</vt:lpstr>
      <vt:lpstr>DateFormat</vt:lpstr>
      <vt:lpstr>Exercício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Edson Lessa</dc:creator>
  <cp:lastModifiedBy>Jean Barcellos</cp:lastModifiedBy>
  <cp:revision>8</cp:revision>
  <dcterms:created xsi:type="dcterms:W3CDTF">2016-05-04T00:46:23Z</dcterms:created>
  <dcterms:modified xsi:type="dcterms:W3CDTF">2016-05-04T22:57:39Z</dcterms:modified>
</cp:coreProperties>
</file>