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41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71" r:id="rId27"/>
    <p:sldId id="284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3A931-37A6-4CA6-A52A-C8B47B9AED9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36E47-829A-4D05-BFBD-C1E31A62A7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13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CA7526-ACF4-4CC4-8E19-3DA5E444CB37}" type="slidenum">
              <a:rPr lang="pt-BR" altLang="pt-BR" smtClean="0"/>
              <a:pPr>
                <a:spcBef>
                  <a:spcPct val="0"/>
                </a:spcBef>
              </a:pPr>
              <a:t>3</a:t>
            </a:fld>
            <a:endParaRPr lang="pt-BR" altLang="pt-B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79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5F4B2F-85F3-4DF4-A926-28FD330013C9}" type="slidenum">
              <a:rPr lang="pt-BR" altLang="pt-BR" smtClean="0"/>
              <a:pPr>
                <a:spcBef>
                  <a:spcPct val="0"/>
                </a:spcBef>
              </a:pPr>
              <a:t>26</a:t>
            </a:fld>
            <a:endParaRPr lang="pt-BR" altLang="pt-BR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41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5F4B2F-85F3-4DF4-A926-28FD330013C9}" type="slidenum">
              <a:rPr lang="pt-BR" altLang="pt-BR" smtClean="0"/>
              <a:pPr>
                <a:spcBef>
                  <a:spcPct val="0"/>
                </a:spcBef>
              </a:pPr>
              <a:t>27</a:t>
            </a:fld>
            <a:endParaRPr lang="pt-BR" altLang="pt-BR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31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90EF76-5B8C-4163-BE65-B491279F49FD}" type="slidenum">
              <a:rPr lang="pt-BR" altLang="pt-BR" smtClean="0"/>
              <a:pPr>
                <a:spcBef>
                  <a:spcPct val="0"/>
                </a:spcBef>
              </a:pPr>
              <a:t>28</a:t>
            </a:fld>
            <a:endParaRPr lang="pt-BR" altLang="pt-BR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9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3F0D13-1800-439C-9492-13A0AB3A194E}" type="slidenum">
              <a:rPr lang="pt-BR" altLang="pt-BR" smtClean="0"/>
              <a:pPr>
                <a:spcBef>
                  <a:spcPct val="0"/>
                </a:spcBef>
              </a:pPr>
              <a:t>29</a:t>
            </a:fld>
            <a:endParaRPr lang="pt-BR" altLang="pt-BR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9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3FAEF7-46C9-4550-B9BF-8597260A283E}" type="slidenum">
              <a:rPr lang="pt-BR" altLang="pt-BR" smtClean="0"/>
              <a:pPr>
                <a:spcBef>
                  <a:spcPct val="0"/>
                </a:spcBef>
              </a:pPr>
              <a:t>30</a:t>
            </a:fld>
            <a:endParaRPr lang="pt-BR" altLang="pt-BR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63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2A0F5A-FFC6-4BFE-9B4B-44931075D557}" type="slidenum">
              <a:rPr lang="pt-BR" altLang="pt-BR" smtClean="0"/>
              <a:pPr>
                <a:spcBef>
                  <a:spcPct val="0"/>
                </a:spcBef>
              </a:pPr>
              <a:t>31</a:t>
            </a:fld>
            <a:endParaRPr lang="pt-BR" altLang="pt-BR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27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E6AD12-1094-4C13-B57E-9A8FA8DB1BCF}" type="slidenum">
              <a:rPr lang="pt-BR" altLang="pt-BR" smtClean="0"/>
              <a:pPr>
                <a:spcBef>
                  <a:spcPct val="0"/>
                </a:spcBef>
              </a:pPr>
              <a:t>32</a:t>
            </a:fld>
            <a:endParaRPr lang="pt-BR" altLang="pt-BR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17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BA717A-27F5-47F8-A546-414B8A2572C9}" type="slidenum">
              <a:rPr lang="pt-BR" altLang="pt-BR" smtClean="0"/>
              <a:pPr>
                <a:spcBef>
                  <a:spcPct val="0"/>
                </a:spcBef>
              </a:pPr>
              <a:t>33</a:t>
            </a:fld>
            <a:endParaRPr lang="pt-BR" altLang="pt-BR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30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9115D3-6203-4ECB-AEA6-1C3DF32CC938}" type="slidenum">
              <a:rPr lang="pt-BR" altLang="pt-BR" smtClean="0"/>
              <a:pPr>
                <a:spcBef>
                  <a:spcPct val="0"/>
                </a:spcBef>
              </a:pPr>
              <a:t>34</a:t>
            </a:fld>
            <a:endParaRPr lang="pt-BR" altLang="pt-BR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62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29AF51-6297-43E9-9467-D663BC2F0074}" type="slidenum">
              <a:rPr lang="pt-BR" altLang="pt-BR" smtClean="0"/>
              <a:pPr>
                <a:spcBef>
                  <a:spcPct val="0"/>
                </a:spcBef>
              </a:pPr>
              <a:t>35</a:t>
            </a:fld>
            <a:endParaRPr lang="pt-BR" altLang="pt-BR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5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787439-B508-472F-A7D4-49A8DA09B196}" type="slidenum">
              <a:rPr lang="pt-BR" altLang="pt-BR" smtClean="0"/>
              <a:pPr>
                <a:spcBef>
                  <a:spcPct val="0"/>
                </a:spcBef>
              </a:pPr>
              <a:t>4</a:t>
            </a:fld>
            <a:endParaRPr lang="pt-BR" altLang="pt-B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68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D9BC51-AD54-4A72-97F3-6D9FE61D4B26}" type="slidenum">
              <a:rPr lang="pt-BR" altLang="pt-BR" smtClean="0"/>
              <a:pPr>
                <a:spcBef>
                  <a:spcPct val="0"/>
                </a:spcBef>
              </a:pPr>
              <a:t>36</a:t>
            </a:fld>
            <a:endParaRPr lang="pt-BR" altLang="pt-BR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41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B4159-8FBA-40B0-ACB2-1263035070FD}" type="slidenum">
              <a:rPr lang="pt-BR" altLang="pt-BR" smtClean="0"/>
              <a:pPr>
                <a:spcBef>
                  <a:spcPct val="0"/>
                </a:spcBef>
              </a:pPr>
              <a:t>37</a:t>
            </a:fld>
            <a:endParaRPr lang="pt-BR" altLang="pt-BR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11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6085A3-BE3E-4CD6-9FFF-FDFD2F2871B5}" type="slidenum">
              <a:rPr lang="pt-BR" altLang="pt-BR" smtClean="0"/>
              <a:pPr>
                <a:spcBef>
                  <a:spcPct val="0"/>
                </a:spcBef>
              </a:pPr>
              <a:t>38</a:t>
            </a:fld>
            <a:endParaRPr lang="pt-BR" altLang="pt-BR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87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5A1C26-07D5-47E4-B98F-31AE87A40988}" type="slidenum">
              <a:rPr lang="pt-BR" altLang="pt-BR" smtClean="0"/>
              <a:pPr>
                <a:spcBef>
                  <a:spcPct val="0"/>
                </a:spcBef>
              </a:pPr>
              <a:t>39</a:t>
            </a:fld>
            <a:endParaRPr lang="pt-BR" altLang="pt-BR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27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6DBB66-8669-4340-9FD1-E25860B3DDC1}" type="slidenum">
              <a:rPr lang="pt-BR" altLang="pt-BR" smtClean="0"/>
              <a:pPr>
                <a:spcBef>
                  <a:spcPct val="0"/>
                </a:spcBef>
              </a:pPr>
              <a:t>6</a:t>
            </a:fld>
            <a:endParaRPr lang="pt-BR" altLang="pt-B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2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2C57AE-91EB-49E2-B137-BE21C3373F1E}" type="slidenum">
              <a:rPr lang="pt-BR" altLang="pt-BR" smtClean="0"/>
              <a:pPr>
                <a:spcBef>
                  <a:spcPct val="0"/>
                </a:spcBef>
              </a:pPr>
              <a:t>7</a:t>
            </a:fld>
            <a:endParaRPr lang="pt-BR" altLang="pt-BR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69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1582B5-5CD6-49C0-9B83-3233049E66EF}" type="slidenum">
              <a:rPr lang="pt-BR" altLang="pt-BR" smtClean="0"/>
              <a:pPr>
                <a:spcBef>
                  <a:spcPct val="0"/>
                </a:spcBef>
              </a:pPr>
              <a:t>8</a:t>
            </a:fld>
            <a:endParaRPr lang="pt-BR" altLang="pt-B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2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7A3538-86CE-4948-AC9C-6FA2D24FB6EE}" type="slidenum">
              <a:rPr lang="pt-BR" altLang="pt-BR" smtClean="0"/>
              <a:pPr>
                <a:spcBef>
                  <a:spcPct val="0"/>
                </a:spcBef>
              </a:pPr>
              <a:t>9</a:t>
            </a:fld>
            <a:endParaRPr lang="pt-BR" altLang="pt-B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EA75F-5EAD-4FD2-B543-3C0E80574933}" type="slidenum">
              <a:rPr lang="pt-BR" altLang="pt-BR" smtClean="0"/>
              <a:pPr>
                <a:spcBef>
                  <a:spcPct val="0"/>
                </a:spcBef>
              </a:pPr>
              <a:t>14</a:t>
            </a:fld>
            <a:endParaRPr lang="pt-BR" altLang="pt-B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5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29625B-7211-4B96-BD51-722AE572D9FB}" type="slidenum">
              <a:rPr lang="pt-BR" altLang="pt-BR" smtClean="0"/>
              <a:pPr>
                <a:spcBef>
                  <a:spcPct val="0"/>
                </a:spcBef>
              </a:pPr>
              <a:t>15</a:t>
            </a:fld>
            <a:endParaRPr lang="pt-BR" altLang="pt-BR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7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2603E2-164C-4C0F-B69F-9723C2797722}" type="slidenum">
              <a:rPr lang="pt-BR" altLang="pt-BR" smtClean="0"/>
              <a:pPr>
                <a:spcBef>
                  <a:spcPct val="0"/>
                </a:spcBef>
              </a:pPr>
              <a:t>25</a:t>
            </a:fld>
            <a:endParaRPr lang="pt-BR" altLang="pt-BR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5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5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1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5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5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0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1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3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4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1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Edson </a:t>
            </a:r>
            <a:r>
              <a:rPr lang="pt-BR" dirty="0" err="1"/>
              <a:t>Orivaldo</a:t>
            </a:r>
            <a:r>
              <a:rPr lang="pt-BR" dirty="0"/>
              <a:t> Lessa Junior</a:t>
            </a:r>
          </a:p>
        </p:txBody>
      </p:sp>
    </p:spTree>
    <p:extLst>
      <p:ext uri="{BB962C8B-B14F-4D97-AF65-F5344CB8AC3E}">
        <p14:creationId xmlns:p14="http://schemas.microsoft.com/office/powerpoint/2010/main" val="105372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Polimorfismo</a:t>
            </a:r>
          </a:p>
        </p:txBody>
      </p:sp>
      <p:sp>
        <p:nvSpPr>
          <p:cNvPr id="187412" name="Rectangle 20"/>
          <p:cNvSpPr>
            <a:spLocks noGrp="1" noChangeArrowheads="1"/>
          </p:cNvSpPr>
          <p:nvPr>
            <p:ph idx="1"/>
          </p:nvPr>
        </p:nvSpPr>
        <p:spPr>
          <a:xfrm>
            <a:off x="1739900" y="1341439"/>
            <a:ext cx="7596188" cy="647700"/>
          </a:xfrm>
          <a:noFill/>
          <a:ln/>
        </p:spPr>
        <p:txBody>
          <a:bodyPr/>
          <a:lstStyle/>
          <a:p>
            <a:r>
              <a:rPr lang="en-US" altLang="pt-BR"/>
              <a:t>Exemplo 1: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181600" y="2765425"/>
            <a:ext cx="1727200" cy="107721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600">
                <a:latin typeface="Arial Narrow" panose="020B0606020202030204" pitchFamily="34" charset="0"/>
              </a:rPr>
              <a:t>Cachorro</a:t>
            </a:r>
          </a:p>
          <a:p>
            <a:pPr algn="ctr">
              <a:spcBef>
                <a:spcPct val="50000"/>
              </a:spcBef>
            </a:pPr>
            <a:endParaRPr lang="en-US" altLang="pt-BR" sz="1600">
              <a:latin typeface="Arial Narrow" panose="020B0606020202030204" pitchFamily="34" charset="0"/>
            </a:endParaRPr>
          </a:p>
          <a:p>
            <a:pPr algn="ctr">
              <a:spcBef>
                <a:spcPct val="50000"/>
              </a:spcBef>
            </a:pPr>
            <a:endParaRPr lang="en-US" altLang="pt-BR" sz="1600">
              <a:latin typeface="Arial Narrow" panose="020B0606020202030204" pitchFamily="34" charset="0"/>
            </a:endParaRP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2946400" y="3925888"/>
            <a:ext cx="1727200" cy="107721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600">
                <a:latin typeface="Arial Narrow" panose="020B0606020202030204" pitchFamily="34" charset="0"/>
              </a:rPr>
              <a:t>Spaniel</a:t>
            </a:r>
          </a:p>
          <a:p>
            <a:pPr algn="ctr">
              <a:spcBef>
                <a:spcPct val="50000"/>
              </a:spcBef>
            </a:pPr>
            <a:endParaRPr lang="en-US" altLang="pt-BR" sz="1600">
              <a:latin typeface="Arial Narrow" panose="020B060602020203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pt-BR" sz="1600">
                <a:latin typeface="Arial Narrow" panose="020B0606020202030204" pitchFamily="34" charset="0"/>
              </a:rPr>
              <a:t>latido( )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5181600" y="3925888"/>
            <a:ext cx="1727200" cy="107721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600">
                <a:latin typeface="Arial Narrow" panose="020B0606020202030204" pitchFamily="34" charset="0"/>
              </a:rPr>
              <a:t>Chihuahua</a:t>
            </a:r>
          </a:p>
          <a:p>
            <a:pPr algn="ctr">
              <a:spcBef>
                <a:spcPct val="50000"/>
              </a:spcBef>
            </a:pPr>
            <a:endParaRPr lang="en-US" altLang="pt-BR" sz="1600">
              <a:latin typeface="Arial Narrow" panose="020B060602020203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pt-BR" sz="1600">
                <a:latin typeface="Arial Narrow" panose="020B0606020202030204" pitchFamily="34" charset="0"/>
              </a:rPr>
              <a:t>latido( )</a:t>
            </a: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7416800" y="3917950"/>
            <a:ext cx="1727200" cy="107721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600">
                <a:latin typeface="Arial Narrow" panose="020B0606020202030204" pitchFamily="34" charset="0"/>
              </a:rPr>
              <a:t>Collie</a:t>
            </a:r>
          </a:p>
          <a:p>
            <a:pPr algn="ctr">
              <a:spcBef>
                <a:spcPct val="50000"/>
              </a:spcBef>
            </a:pPr>
            <a:endParaRPr lang="en-US" altLang="pt-BR" sz="1600">
              <a:latin typeface="Arial Narrow" panose="020B060602020203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pt-BR" sz="1600">
                <a:latin typeface="Arial Narrow" panose="020B0606020202030204" pitchFamily="34" charset="0"/>
              </a:rPr>
              <a:t>latido( )</a:t>
            </a:r>
          </a:p>
        </p:txBody>
      </p:sp>
      <p:cxnSp>
        <p:nvCxnSpPr>
          <p:cNvPr id="187400" name="AutoShape 8"/>
          <p:cNvCxnSpPr>
            <a:cxnSpLocks noChangeShapeType="1"/>
            <a:stCxn id="187398" idx="0"/>
            <a:endCxn id="187396" idx="2"/>
          </p:cNvCxnSpPr>
          <p:nvPr/>
        </p:nvCxnSpPr>
        <p:spPr bwMode="auto">
          <a:xfrm flipV="1">
            <a:off x="6045200" y="3842643"/>
            <a:ext cx="0" cy="832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01" name="AutoShape 9"/>
          <p:cNvCxnSpPr>
            <a:cxnSpLocks noChangeShapeType="1"/>
            <a:stCxn id="187397" idx="0"/>
            <a:endCxn id="187396" idx="1"/>
          </p:cNvCxnSpPr>
          <p:nvPr/>
        </p:nvCxnSpPr>
        <p:spPr bwMode="auto">
          <a:xfrm flipV="1">
            <a:off x="3810000" y="3304034"/>
            <a:ext cx="1371600" cy="6218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02" name="AutoShape 10"/>
          <p:cNvCxnSpPr>
            <a:cxnSpLocks noChangeShapeType="1"/>
            <a:stCxn id="187399" idx="0"/>
            <a:endCxn id="187396" idx="3"/>
          </p:cNvCxnSpPr>
          <p:nvPr/>
        </p:nvCxnSpPr>
        <p:spPr bwMode="auto">
          <a:xfrm flipH="1" flipV="1">
            <a:off x="6908800" y="3304034"/>
            <a:ext cx="1371600" cy="613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5080000" y="5659438"/>
            <a:ext cx="1828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600" b="1">
                <a:latin typeface="Arial Narrow" panose="020B0606020202030204" pitchFamily="34" charset="0"/>
              </a:rPr>
              <a:t>cão.latido( )</a:t>
            </a:r>
          </a:p>
        </p:txBody>
      </p:sp>
      <p:cxnSp>
        <p:nvCxnSpPr>
          <p:cNvPr id="187404" name="AutoShape 12"/>
          <p:cNvCxnSpPr>
            <a:cxnSpLocks noChangeShapeType="1"/>
            <a:stCxn id="187403" idx="0"/>
            <a:endCxn id="187398" idx="2"/>
          </p:cNvCxnSpPr>
          <p:nvPr/>
        </p:nvCxnSpPr>
        <p:spPr bwMode="auto">
          <a:xfrm flipV="1">
            <a:off x="5994400" y="5003106"/>
            <a:ext cx="50800" cy="6563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05" name="AutoShape 13"/>
          <p:cNvCxnSpPr>
            <a:cxnSpLocks noChangeShapeType="1"/>
            <a:stCxn id="187403" idx="0"/>
            <a:endCxn id="187397" idx="2"/>
          </p:cNvCxnSpPr>
          <p:nvPr/>
        </p:nvCxnSpPr>
        <p:spPr bwMode="auto">
          <a:xfrm flipH="1" flipV="1">
            <a:off x="3810000" y="5003106"/>
            <a:ext cx="2184400" cy="6563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06" name="AutoShape 14"/>
          <p:cNvCxnSpPr>
            <a:cxnSpLocks noChangeShapeType="1"/>
            <a:stCxn id="187403" idx="0"/>
            <a:endCxn id="187399" idx="2"/>
          </p:cNvCxnSpPr>
          <p:nvPr/>
        </p:nvCxnSpPr>
        <p:spPr bwMode="auto">
          <a:xfrm flipV="1">
            <a:off x="5994400" y="4995168"/>
            <a:ext cx="2286000" cy="664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407" name="Text Box 15"/>
          <p:cNvSpPr txBox="1">
            <a:spLocks noChangeArrowheads="1"/>
          </p:cNvSpPr>
          <p:nvPr/>
        </p:nvSpPr>
        <p:spPr bwMode="auto">
          <a:xfrm>
            <a:off x="3594100" y="5180014"/>
            <a:ext cx="4259499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400">
                <a:latin typeface="Arial Narrow" panose="020B0606020202030204" pitchFamily="34" charset="0"/>
              </a:rPr>
              <a:t>Chama um dos métodos acima, dependendo do tipo do objeto</a:t>
            </a:r>
          </a:p>
        </p:txBody>
      </p:sp>
      <p:sp>
        <p:nvSpPr>
          <p:cNvPr id="187408" name="Text Box 16"/>
          <p:cNvSpPr txBox="1">
            <a:spLocks noChangeArrowheads="1"/>
          </p:cNvSpPr>
          <p:nvPr/>
        </p:nvSpPr>
        <p:spPr bwMode="auto">
          <a:xfrm>
            <a:off x="2235200" y="2387600"/>
            <a:ext cx="5588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pt-BR" sz="1600">
                <a:latin typeface="Arial Narrow" panose="020B0606020202030204" pitchFamily="34" charset="0"/>
              </a:rPr>
              <a:t>Cachorro cão;  // Cria objeto cão, do tipo Cachorro</a:t>
            </a:r>
          </a:p>
        </p:txBody>
      </p: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2438401" y="2338388"/>
            <a:ext cx="7315200" cy="368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7410" name="Rectangle 18"/>
          <p:cNvSpPr>
            <a:spLocks noChangeArrowheads="1"/>
          </p:cNvSpPr>
          <p:nvPr/>
        </p:nvSpPr>
        <p:spPr bwMode="auto">
          <a:xfrm>
            <a:off x="2235200" y="5116513"/>
            <a:ext cx="7721600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Arial Narrow" panose="020B0606020202030204" pitchFamily="34" charset="0"/>
              <a:buChar char="▐"/>
              <a:defRPr kumimoji="1"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accent2"/>
              </a:buClr>
              <a:buFont typeface="Arial Narrow" panose="020B0606020202030204" pitchFamily="34" charset="0"/>
              <a:buChar char="■"/>
              <a:defRPr kumimoji="1"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9054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Polimorfismo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dirty="0" err="1"/>
              <a:t>Exemplo</a:t>
            </a:r>
            <a:r>
              <a:rPr lang="en-US" altLang="pt-BR" dirty="0"/>
              <a:t> 2:</a:t>
            </a:r>
          </a:p>
          <a:p>
            <a:pPr lvl="1"/>
            <a:r>
              <a:rPr lang="pt-BR" altLang="pt-BR" dirty="0"/>
              <a:t>Em uma aplicação temos uma classe Conta, a qual pode ser de três tipos diferentes (subclasses)</a:t>
            </a:r>
          </a:p>
          <a:p>
            <a:pPr lvl="2"/>
            <a:r>
              <a:rPr lang="pt-BR" altLang="pt-BR" dirty="0" err="1"/>
              <a:t>ContaCorrente</a:t>
            </a:r>
            <a:endParaRPr lang="pt-BR" altLang="pt-BR" dirty="0"/>
          </a:p>
          <a:p>
            <a:pPr lvl="2"/>
            <a:r>
              <a:rPr lang="pt-BR" altLang="pt-BR" dirty="0" err="1"/>
              <a:t>ContaPoupança</a:t>
            </a:r>
            <a:endParaRPr lang="pt-BR" altLang="pt-BR" dirty="0"/>
          </a:p>
          <a:p>
            <a:pPr lvl="2"/>
            <a:r>
              <a:rPr lang="pt-BR" altLang="pt-BR" dirty="0" err="1"/>
              <a:t>ContaSuper</a:t>
            </a:r>
            <a:endParaRPr lang="pt-BR" altLang="pt-BR" dirty="0"/>
          </a:p>
          <a:p>
            <a:pPr lvl="1"/>
            <a:r>
              <a:rPr lang="pt-BR" altLang="pt-BR" dirty="0"/>
              <a:t>Cada tipo de conta possui um método </a:t>
            </a:r>
            <a:r>
              <a:rPr lang="pt-BR" altLang="pt-BR" dirty="0" err="1"/>
              <a:t>calculaJuros</a:t>
            </a:r>
            <a:r>
              <a:rPr lang="pt-BR" altLang="pt-BR" dirty="0"/>
              <a:t>() implementado de formas diferentes.</a:t>
            </a:r>
          </a:p>
          <a:p>
            <a:pPr lvl="1"/>
            <a:r>
              <a:rPr lang="pt-BR" altLang="pt-BR" dirty="0"/>
              <a:t>Em Java, podemos chamar o método </a:t>
            </a:r>
            <a:r>
              <a:rPr lang="pt-BR" altLang="pt-BR" dirty="0" err="1"/>
              <a:t>calculaJuros</a:t>
            </a:r>
            <a:r>
              <a:rPr lang="pt-BR" altLang="pt-BR" dirty="0"/>
              <a:t>() sobre uma variável conta que será selecionado automaticamente o método correto das subclasses!</a:t>
            </a:r>
          </a:p>
          <a:p>
            <a:pPr lvl="2"/>
            <a:r>
              <a:rPr lang="pt-BR" altLang="pt-BR" dirty="0" err="1"/>
              <a:t>double</a:t>
            </a:r>
            <a:r>
              <a:rPr lang="pt-BR" altLang="pt-BR" dirty="0"/>
              <a:t> juros = </a:t>
            </a:r>
            <a:r>
              <a:rPr lang="pt-BR" altLang="pt-BR" dirty="0" err="1"/>
              <a:t>umaconta.calculaJuros</a:t>
            </a:r>
            <a:r>
              <a:rPr lang="pt-BR" altLang="pt-BR" dirty="0"/>
              <a:t>();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357572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Polimorfismo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/>
              <a:t>Aspectos importantes:</a:t>
            </a:r>
          </a:p>
          <a:p>
            <a:pPr lvl="1"/>
            <a:r>
              <a:rPr lang="en-US" altLang="pt-BR"/>
              <a:t>Usa-se uma variável de um tipo único (normalmente do tipo da superclasse) para armazenar objetos variados do tipo das subclasses.</a:t>
            </a:r>
          </a:p>
          <a:p>
            <a:pPr lvl="1"/>
            <a:r>
              <a:rPr lang="en-US" altLang="pt-BR"/>
              <a:t>Envolve o uso automático do objeto armazenado na super-classe para selecionar um método de uma das sub-classes. O tipo do objeto armazenado não é conhecido até a execução do programa. A escolha do método a ser executado é feita dinamicamente.</a:t>
            </a:r>
          </a:p>
        </p:txBody>
      </p:sp>
    </p:spTree>
    <p:extLst>
      <p:ext uri="{BB962C8B-B14F-4D97-AF65-F5344CB8AC3E}">
        <p14:creationId xmlns:p14="http://schemas.microsoft.com/office/powerpoint/2010/main" val="150322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Polimorfismo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pt-BR"/>
              <a:t>Polimorfismo é uma das ferramentas mais poderosas da programação orientada a objetos. Mais do que isso, é fundamental para o paradigma de OO.</a:t>
            </a:r>
          </a:p>
          <a:p>
            <a:r>
              <a:rPr lang="en-US" altLang="pt-BR"/>
              <a:t>Exemplo:</a:t>
            </a:r>
          </a:p>
          <a:p>
            <a:pPr lvl="1" algn="l">
              <a:buFont typeface="Arial Narrow" panose="020B0606020202030204" pitchFamily="34" charset="0"/>
              <a:buNone/>
            </a:pPr>
            <a:r>
              <a:rPr lang="en-US" altLang="pt-BR" sz="2100" b="1">
                <a:solidFill>
                  <a:srgbClr val="3333CC"/>
                </a:solidFill>
                <a:latin typeface="Courier New" panose="02070309020205020404" pitchFamily="49" charset="0"/>
              </a:rPr>
              <a:t>Animal bicho;	// Declara uma variável animal</a:t>
            </a:r>
          </a:p>
          <a:p>
            <a:pPr lvl="1" algn="l">
              <a:buFont typeface="Arial Narrow" panose="020B0606020202030204" pitchFamily="34" charset="0"/>
              <a:buNone/>
            </a:pPr>
            <a:r>
              <a:rPr lang="en-US" altLang="pt-BR" sz="2100" b="1">
                <a:solidFill>
                  <a:srgbClr val="3333CC"/>
                </a:solidFill>
                <a:latin typeface="Courier New" panose="02070309020205020404" pitchFamily="49" charset="0"/>
              </a:rPr>
              <a:t>bicho = new Cachorro(“Lessie”);</a:t>
            </a:r>
          </a:p>
          <a:p>
            <a:pPr lvl="1" algn="l">
              <a:buFont typeface="Arial Narrow" panose="020B0606020202030204" pitchFamily="34" charset="0"/>
              <a:buNone/>
            </a:pPr>
            <a:r>
              <a:rPr lang="en-US" altLang="pt-BR" sz="2100" b="1">
                <a:solidFill>
                  <a:srgbClr val="3333CC"/>
                </a:solidFill>
                <a:latin typeface="Courier New" panose="02070309020205020404" pitchFamily="49" charset="0"/>
              </a:rPr>
              <a:t>ou</a:t>
            </a:r>
          </a:p>
          <a:p>
            <a:pPr lvl="1" algn="l">
              <a:buFont typeface="Arial Narrow" panose="020B0606020202030204" pitchFamily="34" charset="0"/>
              <a:buNone/>
            </a:pPr>
            <a:r>
              <a:rPr lang="en-US" altLang="pt-BR" sz="2100" b="1">
                <a:solidFill>
                  <a:srgbClr val="3333CC"/>
                </a:solidFill>
                <a:latin typeface="Courier New" panose="02070309020205020404" pitchFamily="49" charset="0"/>
              </a:rPr>
              <a:t>Animal bicho = new Cachorro(“Lessie”);</a:t>
            </a:r>
            <a:endParaRPr lang="en-US" altLang="pt-BR" sz="2500"/>
          </a:p>
        </p:txBody>
      </p:sp>
    </p:spTree>
    <p:extLst>
      <p:ext uri="{BB962C8B-B14F-4D97-AF65-F5344CB8AC3E}">
        <p14:creationId xmlns:p14="http://schemas.microsoft.com/office/powerpoint/2010/main" val="144948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Verificação Dinâmica de Tipo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Podemos usar </a:t>
            </a:r>
            <a:r>
              <a:rPr lang="pt-BR" altLang="pt-BR" dirty="0" err="1"/>
              <a:t>Casting</a:t>
            </a:r>
            <a:r>
              <a:rPr lang="pt-BR" altLang="pt-BR" dirty="0"/>
              <a:t> ou o operador </a:t>
            </a:r>
            <a:r>
              <a:rPr lang="pt-BR" altLang="pt-BR" dirty="0" err="1"/>
              <a:t>instanceof</a:t>
            </a:r>
            <a:r>
              <a:rPr lang="pt-BR" altLang="pt-BR" dirty="0"/>
              <a:t> para fazer verificação de tipo:</a:t>
            </a:r>
          </a:p>
          <a:p>
            <a:r>
              <a:rPr lang="pt-BR" altLang="pt-BR" dirty="0" err="1"/>
              <a:t>Cast</a:t>
            </a:r>
            <a:r>
              <a:rPr lang="pt-BR" altLang="pt-BR" dirty="0"/>
              <a:t>:</a:t>
            </a:r>
          </a:p>
          <a:p>
            <a:pPr marL="0" indent="0">
              <a:buNone/>
            </a:pPr>
            <a:r>
              <a:rPr lang="pt-BR" altLang="pt-BR" dirty="0"/>
              <a:t>Conta </a:t>
            </a:r>
            <a:r>
              <a:rPr lang="pt-BR" altLang="pt-BR" dirty="0" err="1"/>
              <a:t>conta</a:t>
            </a:r>
            <a:r>
              <a:rPr lang="pt-BR" altLang="pt-BR" dirty="0"/>
              <a:t>;</a:t>
            </a:r>
          </a:p>
          <a:p>
            <a:pPr marL="0" indent="0">
              <a:buNone/>
            </a:pPr>
            <a:r>
              <a:rPr lang="pt-BR" altLang="pt-BR" dirty="0"/>
              <a:t>conta = new </a:t>
            </a:r>
            <a:r>
              <a:rPr lang="pt-BR" altLang="pt-BR" dirty="0" err="1"/>
              <a:t>Poupanca</a:t>
            </a:r>
            <a:r>
              <a:rPr lang="pt-BR" altLang="pt-BR" dirty="0"/>
              <a:t>("21.342-7");</a:t>
            </a:r>
          </a:p>
          <a:p>
            <a:pPr marL="0" indent="0">
              <a:buNone/>
            </a:pPr>
            <a:r>
              <a:rPr lang="pt-BR" altLang="pt-BR" dirty="0"/>
              <a:t>...</a:t>
            </a:r>
          </a:p>
          <a:p>
            <a:pPr marL="0" indent="0">
              <a:buNone/>
            </a:pPr>
            <a:r>
              <a:rPr lang="pt-BR" altLang="pt-BR" dirty="0"/>
              <a:t>((</a:t>
            </a:r>
            <a:r>
              <a:rPr lang="pt-BR" altLang="pt-BR" dirty="0" err="1"/>
              <a:t>Poupanca</a:t>
            </a:r>
            <a:r>
              <a:rPr lang="pt-BR" altLang="pt-BR" dirty="0"/>
              <a:t>) conta).</a:t>
            </a:r>
            <a:r>
              <a:rPr lang="pt-BR" altLang="pt-BR" dirty="0" err="1"/>
              <a:t>renderJuros</a:t>
            </a:r>
            <a:r>
              <a:rPr lang="pt-BR" altLang="pt-BR" dirty="0"/>
              <a:t>(0.01);</a:t>
            </a:r>
          </a:p>
          <a:p>
            <a:pPr marL="0" indent="0">
              <a:buNone/>
            </a:pPr>
            <a:r>
              <a:rPr lang="pt-BR" altLang="pt-BR" dirty="0" err="1"/>
              <a:t>conta.imprimirSaldo</a:t>
            </a:r>
            <a:r>
              <a:rPr lang="pt-BR" alt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621267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Verificação Dinâmica de Tipo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712961"/>
          </a:xfrm>
        </p:spPr>
        <p:txBody>
          <a:bodyPr/>
          <a:lstStyle/>
          <a:p>
            <a:r>
              <a:rPr lang="pt-BR" altLang="pt-BR" dirty="0" err="1"/>
              <a:t>instanceof</a:t>
            </a:r>
            <a:r>
              <a:rPr lang="pt-BR" altLang="pt-BR" dirty="0"/>
              <a:t>:</a:t>
            </a:r>
          </a:p>
          <a:p>
            <a:pPr marL="0" indent="0">
              <a:buNone/>
            </a:pPr>
            <a:r>
              <a:rPr lang="pt-BR" altLang="pt-BR" dirty="0"/>
              <a:t>Conta c = </a:t>
            </a:r>
            <a:r>
              <a:rPr lang="pt-BR" altLang="pt-BR" dirty="0" err="1"/>
              <a:t>this.procurar</a:t>
            </a:r>
            <a:r>
              <a:rPr lang="pt-BR" altLang="pt-BR" dirty="0"/>
              <a:t>("123.45-8");</a:t>
            </a:r>
          </a:p>
          <a:p>
            <a:pPr marL="0" indent="0">
              <a:buNone/>
            </a:pPr>
            <a:r>
              <a:rPr lang="pt-BR" altLang="pt-BR" dirty="0" err="1"/>
              <a:t>if</a:t>
            </a:r>
            <a:r>
              <a:rPr lang="pt-BR" altLang="pt-BR" dirty="0"/>
              <a:t> (c </a:t>
            </a:r>
            <a:r>
              <a:rPr lang="pt-BR" altLang="pt-BR" dirty="0" err="1"/>
              <a:t>instanceof</a:t>
            </a:r>
            <a:r>
              <a:rPr lang="pt-BR" altLang="pt-BR" dirty="0"/>
              <a:t> </a:t>
            </a:r>
            <a:r>
              <a:rPr lang="pt-BR" altLang="pt-BR" dirty="0" err="1"/>
              <a:t>Poupanca</a:t>
            </a:r>
            <a:r>
              <a:rPr lang="pt-BR" altLang="pt-BR" dirty="0"/>
              <a:t>)</a:t>
            </a:r>
          </a:p>
          <a:p>
            <a:pPr marL="0" indent="0">
              <a:buNone/>
            </a:pPr>
            <a:r>
              <a:rPr lang="pt-BR" altLang="pt-BR" dirty="0"/>
              <a:t>	((</a:t>
            </a:r>
            <a:r>
              <a:rPr lang="pt-BR" altLang="pt-BR" dirty="0" err="1"/>
              <a:t>Poupanca</a:t>
            </a:r>
            <a:r>
              <a:rPr lang="pt-BR" altLang="pt-BR" dirty="0"/>
              <a:t>) c).</a:t>
            </a:r>
            <a:r>
              <a:rPr lang="pt-BR" altLang="pt-BR" dirty="0" err="1"/>
              <a:t>renderJuros</a:t>
            </a:r>
            <a:r>
              <a:rPr lang="pt-BR" altLang="pt-BR" dirty="0"/>
              <a:t>(0.01);</a:t>
            </a:r>
          </a:p>
          <a:p>
            <a:pPr marL="0" indent="0">
              <a:buNone/>
            </a:pPr>
            <a:r>
              <a:rPr lang="pt-BR" altLang="pt-BR" dirty="0" err="1"/>
              <a:t>else</a:t>
            </a:r>
            <a:endParaRPr lang="pt-BR" altLang="pt-BR" dirty="0"/>
          </a:p>
          <a:p>
            <a:pPr marL="0" indent="0"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System.out.print</a:t>
            </a:r>
            <a:r>
              <a:rPr lang="pt-BR" altLang="pt-BR" dirty="0"/>
              <a:t>("Poupança inexistente!“)</a:t>
            </a:r>
          </a:p>
          <a:p>
            <a:pPr marL="0" indent="0">
              <a:buNone/>
            </a:pPr>
            <a:endParaRPr lang="pt-BR" altLang="pt-BR" dirty="0"/>
          </a:p>
          <a:p>
            <a:r>
              <a:rPr lang="pt-BR" altLang="pt-BR" dirty="0" err="1"/>
              <a:t>Casts</a:t>
            </a:r>
            <a:r>
              <a:rPr lang="pt-BR" altLang="pt-BR" dirty="0"/>
              <a:t> geram exceções quando </a:t>
            </a:r>
            <a:r>
              <a:rPr lang="pt-BR" altLang="pt-BR" dirty="0" err="1"/>
              <a:t>instanceof</a:t>
            </a:r>
            <a:r>
              <a:rPr lang="pt-BR" altLang="pt-BR" dirty="0"/>
              <a:t> retorna false;</a:t>
            </a:r>
          </a:p>
          <a:p>
            <a:r>
              <a:rPr lang="pt-BR" altLang="pt-BR" dirty="0" err="1"/>
              <a:t>Casts</a:t>
            </a:r>
            <a:r>
              <a:rPr lang="pt-BR" altLang="pt-BR" dirty="0"/>
              <a:t> são essenciais para verificação estática de tipos (compilação); 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549358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Capacidade de um objeto ser referenciado de várias formas</a:t>
            </a:r>
          </a:p>
          <a:p>
            <a:r>
              <a:rPr lang="pt-BR" dirty="0"/>
              <a:t>Em Java a invocação do método sempre vai ser decidida em tempo de execução</a:t>
            </a:r>
          </a:p>
          <a:p>
            <a:r>
              <a:rPr lang="pt-BR" dirty="0"/>
              <a:t>Capacidade de receber objetos diferentes e executa-los da mesma forma</a:t>
            </a:r>
          </a:p>
          <a:p>
            <a:r>
              <a:rPr lang="pt-BR" dirty="0"/>
              <a:t>Podemos criar programas genéricos</a:t>
            </a:r>
          </a:p>
        </p:txBody>
      </p:sp>
    </p:spTree>
    <p:extLst>
      <p:ext uri="{BB962C8B-B14F-4D97-AF65-F5344CB8AC3E}">
        <p14:creationId xmlns:p14="http://schemas.microsoft.com/office/powerpoint/2010/main" val="399044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77" y="1988841"/>
            <a:ext cx="828480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83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307560"/>
            <a:ext cx="8640960" cy="555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61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4785"/>
            <a:ext cx="9144000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10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Polimorfismo</a:t>
            </a:r>
            <a:endParaRPr lang="en-US" altLang="pt-BR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“Polimorfismo é a característica única de linguagens orientadas a objetos que permite que diferentes objetos respondam a mesma mensagem cada um a sua maneira.” 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59951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846485"/>
            <a:ext cx="8928992" cy="490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25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Faculdade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15" y="2950310"/>
            <a:ext cx="9254656" cy="343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019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pt-BR" dirty="0"/>
              <a:t>Faculdade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026703"/>
            <a:ext cx="8892480" cy="577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039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Faculdade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07" y="1268761"/>
            <a:ext cx="9208293" cy="569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258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pt-BR" dirty="0"/>
              <a:t>Faculdade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484785"/>
            <a:ext cx="8964488" cy="526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0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Genéricos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/>
              <a:t>Métodos e classes genéricas estão entre as capacidades mais poderosas de Java para reutilização de software com segurança de tipo em tempo de compilação;</a:t>
            </a:r>
          </a:p>
          <a:p>
            <a:r>
              <a:rPr lang="pt-BR" altLang="pt-BR"/>
              <a:t>Ou seja:</a:t>
            </a:r>
          </a:p>
          <a:p>
            <a:pPr lvl="1"/>
            <a:r>
              <a:rPr lang="pt-BR" altLang="pt-BR"/>
              <a:t>Maior facilidade de desenvolvimento;</a:t>
            </a:r>
          </a:p>
          <a:p>
            <a:pPr lvl="1"/>
            <a:r>
              <a:rPr lang="pt-BR" altLang="pt-BR"/>
              <a:t>Maior robustez:</a:t>
            </a:r>
          </a:p>
          <a:p>
            <a:pPr lvl="2"/>
            <a:r>
              <a:rPr lang="pt-BR" altLang="pt-BR"/>
              <a:t>Cria classes type-safe;</a:t>
            </a:r>
          </a:p>
          <a:p>
            <a:pPr lvl="2"/>
            <a:r>
              <a:rPr lang="pt-BR" altLang="pt-BR"/>
              <a:t>Evita o uso extensivo de type casts e instanceof.</a:t>
            </a:r>
          </a:p>
          <a:p>
            <a:r>
              <a:rPr lang="pt-BR" altLang="pt-BR"/>
              <a:t>Métodos/classes genéricas permitem que, com uma única declaração de método/classe, o programador especifique um conjunto de métodos/classes;</a:t>
            </a:r>
          </a:p>
        </p:txBody>
      </p:sp>
    </p:spTree>
    <p:extLst>
      <p:ext uri="{BB962C8B-B14F-4D97-AF65-F5344CB8AC3E}">
        <p14:creationId xmlns:p14="http://schemas.microsoft.com/office/powerpoint/2010/main" val="648460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Genéricos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kern="0" dirty="0">
                <a:cs typeface="Courier New" pitchFamily="49" charset="0"/>
              </a:rPr>
              <a:t>Considere três métodos </a:t>
            </a:r>
            <a:r>
              <a:rPr lang="pt-BR" kern="0" dirty="0" err="1">
                <a:cs typeface="Courier New" pitchFamily="49" charset="0"/>
              </a:rPr>
              <a:t>printArray</a:t>
            </a:r>
            <a:r>
              <a:rPr lang="pt-BR" kern="0" dirty="0">
                <a:cs typeface="Courier New" pitchFamily="49" charset="0"/>
              </a:rPr>
              <a:t> sobrecarregados </a:t>
            </a:r>
          </a:p>
          <a:p>
            <a:pPr lvl="1"/>
            <a:r>
              <a:rPr lang="pt-BR" kern="0" dirty="0">
                <a:cs typeface="Courier New" pitchFamily="49" charset="0"/>
                <a:sym typeface="Wingdings" pitchFamily="2" charset="2"/>
              </a:rPr>
              <a:t>Esses métodos imprimem as representações de </a:t>
            </a:r>
            <a:r>
              <a:rPr lang="pt-BR" kern="0" dirty="0" err="1">
                <a:cs typeface="Courier New" pitchFamily="49" charset="0"/>
                <a:sym typeface="Wingdings" pitchFamily="2" charset="2"/>
              </a:rPr>
              <a:t>string</a:t>
            </a:r>
            <a:r>
              <a:rPr lang="pt-BR" kern="0" dirty="0">
                <a:cs typeface="Courier New" pitchFamily="49" charset="0"/>
                <a:sym typeface="Wingdings" pitchFamily="2" charset="2"/>
              </a:rPr>
              <a:t> dos elementos de um </a:t>
            </a:r>
            <a:r>
              <a:rPr lang="pt-BR" kern="0" dirty="0" err="1">
                <a:cs typeface="Courier New" pitchFamily="49" charset="0"/>
                <a:sym typeface="Wingdings" pitchFamily="2" charset="2"/>
              </a:rPr>
              <a:t>array</a:t>
            </a:r>
            <a:r>
              <a:rPr lang="pt-BR" kern="0" dirty="0">
                <a:cs typeface="Courier New" pitchFamily="49" charset="0"/>
                <a:sym typeface="Wingdings" pitchFamily="2" charset="2"/>
              </a:rPr>
              <a:t> de </a:t>
            </a:r>
            <a:r>
              <a:rPr lang="pt-BR" kern="0" dirty="0" err="1">
                <a:cs typeface="Courier New" pitchFamily="49" charset="0"/>
                <a:sym typeface="Wingdings" pitchFamily="2" charset="2"/>
              </a:rPr>
              <a:t>Integers</a:t>
            </a:r>
            <a:r>
              <a:rPr lang="pt-BR" kern="0" dirty="0">
                <a:cs typeface="Courier New" pitchFamily="49" charset="0"/>
                <a:sym typeface="Wingdings" pitchFamily="2" charset="2"/>
              </a:rPr>
              <a:t>, um </a:t>
            </a:r>
            <a:r>
              <a:rPr lang="pt-BR" kern="0" dirty="0" err="1">
                <a:cs typeface="Courier New" pitchFamily="49" charset="0"/>
                <a:sym typeface="Wingdings" pitchFamily="2" charset="2"/>
              </a:rPr>
              <a:t>array</a:t>
            </a:r>
            <a:r>
              <a:rPr lang="pt-BR" kern="0" dirty="0">
                <a:cs typeface="Courier New" pitchFamily="49" charset="0"/>
                <a:sym typeface="Wingdings" pitchFamily="2" charset="2"/>
              </a:rPr>
              <a:t> de </a:t>
            </a:r>
            <a:r>
              <a:rPr lang="pt-BR" kern="0" dirty="0" err="1">
                <a:cs typeface="Courier New" pitchFamily="49" charset="0"/>
                <a:sym typeface="Wingdings" pitchFamily="2" charset="2"/>
              </a:rPr>
              <a:t>Doubles</a:t>
            </a:r>
            <a:r>
              <a:rPr lang="pt-BR" kern="0" dirty="0">
                <a:cs typeface="Courier New" pitchFamily="49" charset="0"/>
                <a:sym typeface="Wingdings" pitchFamily="2" charset="2"/>
              </a:rPr>
              <a:t> e um </a:t>
            </a:r>
            <a:r>
              <a:rPr lang="pt-BR" kern="0" dirty="0" err="1">
                <a:cs typeface="Courier New" pitchFamily="49" charset="0"/>
                <a:sym typeface="Wingdings" pitchFamily="2" charset="2"/>
              </a:rPr>
              <a:t>array</a:t>
            </a:r>
            <a:r>
              <a:rPr lang="pt-BR" kern="0" dirty="0">
                <a:cs typeface="Courier New" pitchFamily="49" charset="0"/>
                <a:sym typeface="Wingdings" pitchFamily="2" charset="2"/>
              </a:rPr>
              <a:t> de </a:t>
            </a:r>
            <a:r>
              <a:rPr lang="pt-BR" kern="0" dirty="0" err="1">
                <a:cs typeface="Courier New" pitchFamily="49" charset="0"/>
                <a:sym typeface="Wingdings" pitchFamily="2" charset="2"/>
              </a:rPr>
              <a:t>Characters</a:t>
            </a:r>
            <a:r>
              <a:rPr lang="pt-BR" kern="0" dirty="0">
                <a:cs typeface="Courier New" pitchFamily="49" charset="0"/>
                <a:sym typeface="Wingdings" pitchFamily="2" charset="2"/>
              </a:rPr>
              <a:t>, respectivamente</a:t>
            </a:r>
            <a:endParaRPr lang="pt-BR" kern="0" dirty="0"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25009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Genéricos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26093" y="2786064"/>
            <a:ext cx="9498972" cy="397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pt-BR" b="1" dirty="0" err="1">
                <a:latin typeface="Courier New" pitchFamily="49" charset="0"/>
              </a:rPr>
              <a:t>public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printArray</a:t>
            </a:r>
            <a:r>
              <a:rPr lang="pt-BR" b="1" dirty="0">
                <a:latin typeface="Courier New" pitchFamily="49" charset="0"/>
              </a:rPr>
              <a:t>( </a:t>
            </a:r>
            <a:r>
              <a:rPr lang="pt-BR" b="1" dirty="0" err="1">
                <a:latin typeface="Courier New" pitchFamily="49" charset="0"/>
              </a:rPr>
              <a:t>Integer</a:t>
            </a:r>
            <a:r>
              <a:rPr lang="pt-BR" b="1" dirty="0">
                <a:latin typeface="Courier New" pitchFamily="49" charset="0"/>
              </a:rPr>
              <a:t>[] </a:t>
            </a:r>
            <a:r>
              <a:rPr lang="pt-BR" b="1" dirty="0" err="1">
                <a:latin typeface="Courier New" pitchFamily="49" charset="0"/>
              </a:rPr>
              <a:t>inputArray</a:t>
            </a:r>
            <a:r>
              <a:rPr lang="pt-BR" b="1" dirty="0">
                <a:latin typeface="Courier New" pitchFamily="49" charset="0"/>
              </a:rPr>
              <a:t>)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b="1" dirty="0">
                <a:latin typeface="Courier New" pitchFamily="49" charset="0"/>
              </a:rPr>
              <a:t>	for (</a:t>
            </a:r>
            <a:r>
              <a:rPr lang="pt-BR" b="1" dirty="0" err="1">
                <a:latin typeface="Courier New" pitchFamily="49" charset="0"/>
              </a:rPr>
              <a:t>Integer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element</a:t>
            </a:r>
            <a:r>
              <a:rPr lang="pt-BR" b="1" dirty="0">
                <a:latin typeface="Courier New" pitchFamily="49" charset="0"/>
              </a:rPr>
              <a:t> : </a:t>
            </a:r>
            <a:r>
              <a:rPr lang="pt-BR" b="1" dirty="0" err="1">
                <a:latin typeface="Courier New" pitchFamily="49" charset="0"/>
              </a:rPr>
              <a:t>inputArray</a:t>
            </a:r>
            <a:r>
              <a:rPr lang="pt-BR" b="1" dirty="0">
                <a:latin typeface="Courier New" pitchFamily="49" charset="0"/>
              </a:rPr>
              <a:t>)</a:t>
            </a:r>
          </a:p>
          <a:p>
            <a:pPr marL="536575">
              <a:defRPr/>
            </a:pPr>
            <a:r>
              <a:rPr lang="pt-BR" b="1" dirty="0">
                <a:latin typeface="Courier New" pitchFamily="49" charset="0"/>
              </a:rPr>
              <a:t>		</a:t>
            </a:r>
            <a:r>
              <a:rPr lang="pt-BR" b="1" dirty="0" err="1">
                <a:latin typeface="Courier New" pitchFamily="49" charset="0"/>
              </a:rPr>
              <a:t>System.out.print</a:t>
            </a:r>
            <a:r>
              <a:rPr lang="pt-BR" b="1" dirty="0">
                <a:latin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</a:rPr>
              <a:t>element</a:t>
            </a:r>
            <a:r>
              <a:rPr lang="pt-BR" b="1" dirty="0">
                <a:latin typeface="Courier New" pitchFamily="49" charset="0"/>
              </a:rPr>
              <a:t> + “ ”);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b="1" dirty="0">
                <a:latin typeface="Courier New" pitchFamily="49" charset="0"/>
              </a:rPr>
              <a:t>}</a:t>
            </a:r>
          </a:p>
          <a:p>
            <a:pPr eaLnBrk="1" hangingPunct="1">
              <a:defRPr/>
            </a:pPr>
            <a:endParaRPr lang="pt-BR" dirty="0">
              <a:latin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pt-BR" b="1" dirty="0" err="1">
                <a:latin typeface="Courier New" pitchFamily="49" charset="0"/>
              </a:rPr>
              <a:t>public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printArray</a:t>
            </a:r>
            <a:r>
              <a:rPr lang="pt-BR" b="1" dirty="0">
                <a:latin typeface="Courier New" pitchFamily="49" charset="0"/>
              </a:rPr>
              <a:t>( Double[] </a:t>
            </a:r>
            <a:r>
              <a:rPr lang="pt-BR" b="1" dirty="0" err="1">
                <a:latin typeface="Courier New" pitchFamily="49" charset="0"/>
              </a:rPr>
              <a:t>inputArray</a:t>
            </a:r>
            <a:r>
              <a:rPr lang="pt-BR" b="1" dirty="0">
                <a:latin typeface="Courier New" pitchFamily="49" charset="0"/>
              </a:rPr>
              <a:t>)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b="1" dirty="0">
                <a:latin typeface="Courier New" pitchFamily="49" charset="0"/>
              </a:rPr>
              <a:t>	for (Double </a:t>
            </a:r>
            <a:r>
              <a:rPr lang="pt-BR" b="1" dirty="0" err="1">
                <a:latin typeface="Courier New" pitchFamily="49" charset="0"/>
              </a:rPr>
              <a:t>element</a:t>
            </a:r>
            <a:r>
              <a:rPr lang="pt-BR" b="1" dirty="0">
                <a:latin typeface="Courier New" pitchFamily="49" charset="0"/>
              </a:rPr>
              <a:t> : </a:t>
            </a:r>
            <a:r>
              <a:rPr lang="pt-BR" b="1" dirty="0" err="1">
                <a:latin typeface="Courier New" pitchFamily="49" charset="0"/>
              </a:rPr>
              <a:t>inputArray</a:t>
            </a:r>
            <a:r>
              <a:rPr lang="pt-BR" b="1" dirty="0">
                <a:latin typeface="Courier New" pitchFamily="49" charset="0"/>
              </a:rPr>
              <a:t>)</a:t>
            </a:r>
          </a:p>
          <a:p>
            <a:pPr marL="536575">
              <a:defRPr/>
            </a:pPr>
            <a:r>
              <a:rPr lang="pt-BR" b="1" dirty="0">
                <a:latin typeface="Courier New" pitchFamily="49" charset="0"/>
              </a:rPr>
              <a:t>		System.</a:t>
            </a:r>
            <a:r>
              <a:rPr lang="pt-BR" b="1" dirty="0" err="1">
                <a:latin typeface="Courier New" pitchFamily="49" charset="0"/>
              </a:rPr>
              <a:t>out.print</a:t>
            </a:r>
            <a:r>
              <a:rPr lang="pt-BR" b="1" dirty="0">
                <a:latin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</a:rPr>
              <a:t>element</a:t>
            </a:r>
            <a:r>
              <a:rPr lang="pt-BR" b="1" dirty="0">
                <a:latin typeface="Courier New" pitchFamily="49" charset="0"/>
              </a:rPr>
              <a:t> + “ ”);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b="1" dirty="0">
                <a:latin typeface="Courier New" pitchFamily="49" charset="0"/>
              </a:rPr>
              <a:t>}</a:t>
            </a:r>
          </a:p>
          <a:p>
            <a:pPr eaLnBrk="1" hangingPunct="1">
              <a:defRPr/>
            </a:pPr>
            <a:endParaRPr lang="pt-BR" dirty="0">
              <a:latin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pt-BR" b="1" dirty="0" err="1">
                <a:latin typeface="Courier New" pitchFamily="49" charset="0"/>
              </a:rPr>
              <a:t>public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printArray</a:t>
            </a:r>
            <a:r>
              <a:rPr lang="pt-BR" b="1" dirty="0">
                <a:latin typeface="Courier New" pitchFamily="49" charset="0"/>
              </a:rPr>
              <a:t>( </a:t>
            </a:r>
            <a:r>
              <a:rPr lang="pt-BR" b="1" dirty="0" err="1">
                <a:latin typeface="Courier New" pitchFamily="49" charset="0"/>
              </a:rPr>
              <a:t>Character</a:t>
            </a:r>
            <a:r>
              <a:rPr lang="pt-BR" b="1" dirty="0">
                <a:latin typeface="Courier New" pitchFamily="49" charset="0"/>
              </a:rPr>
              <a:t>[] </a:t>
            </a:r>
            <a:r>
              <a:rPr lang="pt-BR" b="1" dirty="0" err="1">
                <a:latin typeface="Courier New" pitchFamily="49" charset="0"/>
              </a:rPr>
              <a:t>inputArray</a:t>
            </a:r>
            <a:r>
              <a:rPr lang="pt-BR" b="1" dirty="0">
                <a:latin typeface="Courier New" pitchFamily="49" charset="0"/>
              </a:rPr>
              <a:t>)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b="1" dirty="0">
                <a:latin typeface="Courier New" pitchFamily="49" charset="0"/>
              </a:rPr>
              <a:t>	for (</a:t>
            </a:r>
            <a:r>
              <a:rPr lang="pt-BR" b="1" dirty="0" err="1">
                <a:latin typeface="Courier New" pitchFamily="49" charset="0"/>
              </a:rPr>
              <a:t>Character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element</a:t>
            </a:r>
            <a:r>
              <a:rPr lang="pt-BR" b="1" dirty="0">
                <a:latin typeface="Courier New" pitchFamily="49" charset="0"/>
              </a:rPr>
              <a:t> : </a:t>
            </a:r>
            <a:r>
              <a:rPr lang="pt-BR" b="1" dirty="0" err="1">
                <a:latin typeface="Courier New" pitchFamily="49" charset="0"/>
              </a:rPr>
              <a:t>inputArray</a:t>
            </a:r>
            <a:r>
              <a:rPr lang="pt-BR" b="1" dirty="0">
                <a:latin typeface="Courier New" pitchFamily="49" charset="0"/>
              </a:rPr>
              <a:t>)</a:t>
            </a:r>
          </a:p>
          <a:p>
            <a:pPr marL="536575">
              <a:defRPr/>
            </a:pPr>
            <a:r>
              <a:rPr lang="pt-BR" b="1" dirty="0">
                <a:latin typeface="Courier New" pitchFamily="49" charset="0"/>
              </a:rPr>
              <a:t>		System.</a:t>
            </a:r>
            <a:r>
              <a:rPr lang="pt-BR" b="1" dirty="0" err="1">
                <a:latin typeface="Courier New" pitchFamily="49" charset="0"/>
              </a:rPr>
              <a:t>out.print</a:t>
            </a:r>
            <a:r>
              <a:rPr lang="pt-BR" b="1" dirty="0">
                <a:latin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</a:rPr>
              <a:t>element</a:t>
            </a:r>
            <a:r>
              <a:rPr lang="pt-BR" b="1" dirty="0">
                <a:latin typeface="Courier New" pitchFamily="49" charset="0"/>
              </a:rPr>
              <a:t> + “ ”);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b="1" dirty="0">
                <a:latin typeface="Courier New" pitchFamily="49" charset="0"/>
              </a:rPr>
              <a:t>}</a:t>
            </a:r>
            <a:r>
              <a:rPr lang="pt-BR" dirty="0">
                <a:latin typeface="Arial" charset="0"/>
              </a:rPr>
              <a:t>	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60963" y="1357314"/>
            <a:ext cx="7572375" cy="14287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Usamos </a:t>
            </a:r>
            <a:r>
              <a:rPr lang="pt-BR" dirty="0" err="1">
                <a:solidFill>
                  <a:schemeClr val="tx1"/>
                </a:solidFill>
              </a:rPr>
              <a:t>Integer</a:t>
            </a:r>
            <a:r>
              <a:rPr lang="pt-BR" dirty="0">
                <a:solidFill>
                  <a:schemeClr val="tx1"/>
                </a:solidFill>
              </a:rPr>
              <a:t>, Double e </a:t>
            </a:r>
            <a:r>
              <a:rPr lang="pt-BR" dirty="0" err="1">
                <a:solidFill>
                  <a:schemeClr val="tx1"/>
                </a:solidFill>
              </a:rPr>
              <a:t>Character</a:t>
            </a:r>
            <a:r>
              <a:rPr lang="pt-BR" dirty="0">
                <a:solidFill>
                  <a:schemeClr val="tx1"/>
                </a:solidFill>
              </a:rPr>
              <a:t> ao invés de </a:t>
            </a:r>
            <a:r>
              <a:rPr lang="pt-BR" dirty="0" err="1">
                <a:solidFill>
                  <a:schemeClr val="tx1"/>
                </a:solidFill>
              </a:rPr>
              <a:t>int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double</a:t>
            </a:r>
            <a:r>
              <a:rPr lang="pt-BR" dirty="0">
                <a:solidFill>
                  <a:schemeClr val="tx1"/>
                </a:solidFill>
              </a:rPr>
              <a:t> e char visto que somente tipos por referência podem ser utilizados com métodos e classes genéricas!</a:t>
            </a:r>
          </a:p>
        </p:txBody>
      </p:sp>
    </p:spTree>
    <p:extLst>
      <p:ext uri="{BB962C8B-B14F-4D97-AF65-F5344CB8AC3E}">
        <p14:creationId xmlns:p14="http://schemas.microsoft.com/office/powerpoint/2010/main" val="2561570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Genéricos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kern="0" dirty="0">
                <a:cs typeface="Courier New" pitchFamily="49" charset="0"/>
              </a:rPr>
              <a:t>método </a:t>
            </a:r>
            <a:r>
              <a:rPr lang="pt-BR" kern="0" dirty="0" err="1">
                <a:cs typeface="Courier New" pitchFamily="49" charset="0"/>
              </a:rPr>
              <a:t>printArray</a:t>
            </a:r>
            <a:r>
              <a:rPr lang="pt-BR" kern="0" dirty="0">
                <a:cs typeface="Courier New" pitchFamily="49" charset="0"/>
              </a:rPr>
              <a:t> genérico: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52751" y="4236537"/>
            <a:ext cx="7072313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pt-BR" b="1" dirty="0" err="1">
                <a:latin typeface="Courier New" pitchFamily="49" charset="0"/>
              </a:rPr>
              <a:t>public</a:t>
            </a:r>
            <a:r>
              <a:rPr lang="pt-BR" b="1" dirty="0">
                <a:latin typeface="Courier New" pitchFamily="49" charset="0"/>
              </a:rPr>
              <a:t> &lt;E&gt; </a:t>
            </a:r>
            <a:r>
              <a:rPr lang="pt-BR" b="1" dirty="0" err="1">
                <a:latin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printArray</a:t>
            </a:r>
            <a:r>
              <a:rPr lang="pt-BR" b="1" dirty="0">
                <a:latin typeface="Courier New" pitchFamily="49" charset="0"/>
              </a:rPr>
              <a:t>( E[] </a:t>
            </a:r>
            <a:r>
              <a:rPr lang="pt-BR" b="1" dirty="0" err="1">
                <a:latin typeface="Courier New" pitchFamily="49" charset="0"/>
              </a:rPr>
              <a:t>inputArray</a:t>
            </a:r>
            <a:r>
              <a:rPr lang="pt-BR" b="1" dirty="0">
                <a:latin typeface="Courier New" pitchFamily="49" charset="0"/>
              </a:rPr>
              <a:t> )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b="1" dirty="0">
                <a:latin typeface="Courier New" pitchFamily="49" charset="0"/>
              </a:rPr>
              <a:t>	for ( E </a:t>
            </a:r>
            <a:r>
              <a:rPr lang="pt-BR" b="1" dirty="0" err="1">
                <a:latin typeface="Courier New" pitchFamily="49" charset="0"/>
              </a:rPr>
              <a:t>element</a:t>
            </a:r>
            <a:r>
              <a:rPr lang="pt-BR" b="1" dirty="0">
                <a:latin typeface="Courier New" pitchFamily="49" charset="0"/>
              </a:rPr>
              <a:t> : </a:t>
            </a:r>
            <a:r>
              <a:rPr lang="pt-BR" b="1" dirty="0" err="1">
                <a:latin typeface="Courier New" pitchFamily="49" charset="0"/>
              </a:rPr>
              <a:t>inputArray</a:t>
            </a:r>
            <a:r>
              <a:rPr lang="pt-BR" b="1" dirty="0">
                <a:latin typeface="Courier New" pitchFamily="49" charset="0"/>
              </a:rPr>
              <a:t> ) </a:t>
            </a:r>
          </a:p>
          <a:p>
            <a:pPr marL="536575">
              <a:defRPr/>
            </a:pPr>
            <a:r>
              <a:rPr lang="pt-BR" b="1" dirty="0">
                <a:latin typeface="Courier New" pitchFamily="49" charset="0"/>
              </a:rPr>
              <a:t>		System.</a:t>
            </a:r>
            <a:r>
              <a:rPr lang="pt-BR" b="1" dirty="0" err="1">
                <a:latin typeface="Courier New" pitchFamily="49" charset="0"/>
              </a:rPr>
              <a:t>out.print</a:t>
            </a:r>
            <a:r>
              <a:rPr lang="pt-BR" b="1" dirty="0">
                <a:latin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</a:rPr>
              <a:t>element</a:t>
            </a:r>
            <a:r>
              <a:rPr lang="pt-BR" b="1" dirty="0">
                <a:latin typeface="Courier New" pitchFamily="49" charset="0"/>
              </a:rPr>
              <a:t> + “ ”);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Retângulo 7"/>
          <p:cNvSpPr/>
          <p:nvPr/>
        </p:nvSpPr>
        <p:spPr>
          <a:xfrm>
            <a:off x="5667376" y="2259579"/>
            <a:ext cx="5000625" cy="6429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Muito menos código, não?!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24125" y="3222126"/>
            <a:ext cx="2706688" cy="1000125"/>
            <a:chOff x="773" y="931"/>
            <a:chExt cx="1705" cy="630"/>
          </a:xfrm>
        </p:grpSpPr>
        <p:sp>
          <p:nvSpPr>
            <p:cNvPr id="115721" name="Text Box 5"/>
            <p:cNvSpPr txBox="1">
              <a:spLocks noChangeArrowheads="1"/>
            </p:cNvSpPr>
            <p:nvPr/>
          </p:nvSpPr>
          <p:spPr bwMode="auto">
            <a:xfrm>
              <a:off x="773" y="931"/>
              <a:ext cx="170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000" b="1">
                  <a:solidFill>
                    <a:srgbClr val="009999"/>
                  </a:solidFill>
                </a:rPr>
                <a:t>Seção de parâmetro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000" b="1">
                  <a:solidFill>
                    <a:srgbClr val="009999"/>
                  </a:solidFill>
                </a:rPr>
                <a:t>de tipo</a:t>
              </a:r>
              <a:endParaRPr lang="en-US" altLang="pt-BR" sz="1800" b="1">
                <a:solidFill>
                  <a:srgbClr val="009999"/>
                </a:solidFill>
              </a:endParaRPr>
            </a:p>
          </p:txBody>
        </p:sp>
        <p:sp>
          <p:nvSpPr>
            <p:cNvPr id="115722" name="Line 6"/>
            <p:cNvSpPr>
              <a:spLocks noChangeShapeType="1"/>
            </p:cNvSpPr>
            <p:nvPr/>
          </p:nvSpPr>
          <p:spPr bwMode="auto">
            <a:xfrm>
              <a:off x="1718" y="1381"/>
              <a:ext cx="45" cy="18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4" name="Retângulo 13"/>
          <p:cNvSpPr/>
          <p:nvPr/>
        </p:nvSpPr>
        <p:spPr>
          <a:xfrm>
            <a:off x="5667376" y="5579563"/>
            <a:ext cx="5000625" cy="10715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É recomendado que parâmetros de tipos sejam especificados como letras maiúsculas individuais.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667376" y="3045391"/>
            <a:ext cx="5000625" cy="10715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Cada seção de parâmetro de tipo pode conter um ou mais parâmetros de tipo separados por vírgulas.</a:t>
            </a:r>
          </a:p>
        </p:txBody>
      </p:sp>
    </p:spTree>
    <p:extLst>
      <p:ext uri="{BB962C8B-B14F-4D97-AF65-F5344CB8AC3E}">
        <p14:creationId xmlns:p14="http://schemas.microsoft.com/office/powerpoint/2010/main" val="3149611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Classe Genérica (ou Parametrizada)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863776" y="1603005"/>
            <a:ext cx="9399588" cy="49006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 err="1">
                <a:latin typeface="Courier New" panose="02070309020205020404" pitchFamily="49" charset="0"/>
              </a:rPr>
              <a:t>public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class</a:t>
            </a:r>
            <a:r>
              <a:rPr lang="pt-BR" altLang="pt-BR" sz="2000" b="1" dirty="0">
                <a:latin typeface="Courier New" panose="02070309020205020404" pitchFamily="49" charset="0"/>
              </a:rPr>
              <a:t> Registro&lt;K,V&gt;{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private</a:t>
            </a:r>
            <a:r>
              <a:rPr lang="pt-BR" altLang="pt-BR" sz="2000" b="1" dirty="0">
                <a:latin typeface="Courier New" panose="02070309020205020404" pitchFamily="49" charset="0"/>
              </a:rPr>
              <a:t> K chave;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private</a:t>
            </a:r>
            <a:r>
              <a:rPr lang="pt-BR" altLang="pt-BR" sz="2000" b="1" dirty="0">
                <a:latin typeface="Courier New" panose="02070309020205020404" pitchFamily="49" charset="0"/>
              </a:rPr>
              <a:t> V valor;</a:t>
            </a:r>
          </a:p>
          <a:p>
            <a:pPr>
              <a:lnSpc>
                <a:spcPct val="83000"/>
              </a:lnSpc>
              <a:buFontTx/>
              <a:buNone/>
            </a:pPr>
            <a:endParaRPr lang="pt-BR" altLang="pt-BR" sz="2000" b="1" dirty="0">
              <a:latin typeface="Courier New" panose="02070309020205020404" pitchFamily="49" charset="0"/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	Registro(K 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chave,V</a:t>
            </a:r>
            <a:r>
              <a:rPr lang="pt-BR" altLang="pt-BR" sz="2000" b="1" dirty="0">
                <a:latin typeface="Courier New" panose="02070309020205020404" pitchFamily="49" charset="0"/>
              </a:rPr>
              <a:t> valor){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			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this.chave</a:t>
            </a:r>
            <a:r>
              <a:rPr lang="pt-BR" altLang="pt-BR" sz="2000" b="1" dirty="0">
                <a:latin typeface="Courier New" panose="02070309020205020404" pitchFamily="49" charset="0"/>
              </a:rPr>
              <a:t> = chave;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			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this.valor</a:t>
            </a:r>
            <a:r>
              <a:rPr lang="pt-BR" altLang="pt-BR" sz="2000" b="1" dirty="0">
                <a:latin typeface="Courier New" panose="02070309020205020404" pitchFamily="49" charset="0"/>
              </a:rPr>
              <a:t> = valor;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3000"/>
              </a:lnSpc>
              <a:buFontTx/>
              <a:buNone/>
            </a:pPr>
            <a:endParaRPr lang="pt-BR" altLang="pt-BR" sz="2000" b="1" dirty="0">
              <a:latin typeface="Courier New" panose="02070309020205020404" pitchFamily="49" charset="0"/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3000"/>
              </a:lnSpc>
              <a:buFontTx/>
              <a:buNone/>
            </a:pPr>
            <a:endParaRPr lang="pt-BR" altLang="pt-BR" sz="2000" b="1" dirty="0">
              <a:latin typeface="Courier New" panose="02070309020205020404" pitchFamily="49" charset="0"/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...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Registro&lt;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000" b="1" dirty="0">
                <a:latin typeface="Courier New" panose="02070309020205020404" pitchFamily="49" charset="0"/>
              </a:rPr>
              <a:t>, 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2000" b="1" dirty="0">
                <a:latin typeface="Courier New" panose="02070309020205020404" pitchFamily="49" charset="0"/>
              </a:rPr>
              <a:t>&gt; registro =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		new Registro&lt;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000" b="1" dirty="0">
                <a:latin typeface="Courier New" panose="02070309020205020404" pitchFamily="49" charset="0"/>
              </a:rPr>
              <a:t>, 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2000" b="1" dirty="0">
                <a:latin typeface="Courier New" panose="02070309020205020404" pitchFamily="49" charset="0"/>
              </a:rPr>
              <a:t>&gt;(“um”, new 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2000" b="1" dirty="0">
                <a:latin typeface="Courier New" panose="02070309020205020404" pitchFamily="49" charset="0"/>
              </a:rPr>
              <a:t>(1));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...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055776" y="4353970"/>
            <a:ext cx="2066925" cy="1000125"/>
            <a:chOff x="4095751" y="4429126"/>
            <a:chExt cx="2066925" cy="100012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4095751" y="4429126"/>
              <a:ext cx="2066925" cy="1000125"/>
              <a:chOff x="773" y="931"/>
              <a:chExt cx="1302" cy="630"/>
            </a:xfrm>
          </p:grpSpPr>
          <p:sp>
            <p:nvSpPr>
              <p:cNvPr id="117766" name="Text Box 5"/>
              <p:cNvSpPr txBox="1">
                <a:spLocks noChangeArrowheads="1"/>
              </p:cNvSpPr>
              <p:nvPr/>
            </p:nvSpPr>
            <p:spPr bwMode="auto">
              <a:xfrm>
                <a:off x="773" y="931"/>
                <a:ext cx="1302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pt-BR" sz="2000" b="1" dirty="0" err="1">
                    <a:solidFill>
                      <a:srgbClr val="009999"/>
                    </a:solidFill>
                  </a:rPr>
                  <a:t>Argumentos</a:t>
                </a:r>
                <a:r>
                  <a:rPr lang="en-US" altLang="pt-BR" sz="2000" b="1" dirty="0">
                    <a:solidFill>
                      <a:srgbClr val="009999"/>
                    </a:solidFill>
                  </a:rPr>
                  <a:t> de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pt-BR" sz="2000" b="1" dirty="0" err="1">
                    <a:solidFill>
                      <a:srgbClr val="009999"/>
                    </a:solidFill>
                  </a:rPr>
                  <a:t>tipo</a:t>
                </a:r>
                <a:endParaRPr lang="en-US" altLang="pt-BR" sz="1800" b="1" dirty="0">
                  <a:solidFill>
                    <a:srgbClr val="009999"/>
                  </a:solidFill>
                </a:endParaRPr>
              </a:p>
            </p:txBody>
          </p:sp>
          <p:sp>
            <p:nvSpPr>
              <p:cNvPr id="117767" name="Line 6"/>
              <p:cNvSpPr>
                <a:spLocks noChangeShapeType="1"/>
              </p:cNvSpPr>
              <p:nvPr/>
            </p:nvSpPr>
            <p:spPr bwMode="auto">
              <a:xfrm>
                <a:off x="1538" y="1381"/>
                <a:ext cx="135" cy="18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 dirty="0"/>
              </a:p>
            </p:txBody>
          </p:sp>
        </p:grpSp>
        <p:sp>
          <p:nvSpPr>
            <p:cNvPr id="117765" name="Line 6"/>
            <p:cNvSpPr>
              <a:spLocks noChangeShapeType="1"/>
            </p:cNvSpPr>
            <p:nvPr/>
          </p:nvSpPr>
          <p:spPr bwMode="auto">
            <a:xfrm flipH="1">
              <a:off x="4810126" y="5143500"/>
              <a:ext cx="214313" cy="2857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509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Polimorfismo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Polimorfismo é um conceito de orientação objeto que nos permite criar versáteis designs de softwares</a:t>
            </a:r>
          </a:p>
          <a:p>
            <a:r>
              <a:rPr lang="pt-BR" altLang="pt-BR"/>
              <a:t>O termo polimorfismo significa “muitas formas”;</a:t>
            </a:r>
          </a:p>
          <a:p>
            <a:r>
              <a:rPr lang="pt-BR" altLang="pt-BR"/>
              <a:t>Uma referência polimórfica é uma variável que pode se referir a diferentes tipos de objetos em diferentes instantes;</a:t>
            </a:r>
          </a:p>
          <a:p>
            <a:r>
              <a:rPr lang="pt-BR" altLang="pt-BR"/>
              <a:t>Um método invocado através de uma referência polimórfica pode mudar de chamada para chamada;</a:t>
            </a:r>
          </a:p>
          <a:p>
            <a:r>
              <a:rPr lang="pt-BR" altLang="pt-BR"/>
              <a:t>Todas as chamadas de método em Java são potencialmente polimórfica;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1655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Limite Inferior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8932" y="2071689"/>
            <a:ext cx="10333972" cy="381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 err="1">
                <a:latin typeface="Courier New" panose="02070309020205020404" pitchFamily="49" charset="0"/>
              </a:rPr>
              <a:t>public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 err="1">
                <a:latin typeface="Courier New" panose="02070309020205020404" pitchFamily="49" charset="0"/>
              </a:rPr>
              <a:t>class</a:t>
            </a:r>
            <a:r>
              <a:rPr lang="pt-BR" altLang="pt-BR" b="1" dirty="0">
                <a:latin typeface="Courier New" panose="02070309020205020404" pitchFamily="49" charset="0"/>
              </a:rPr>
              <a:t> Registro&lt;K,V </a:t>
            </a:r>
            <a:r>
              <a:rPr lang="pt-BR" altLang="pt-BR" b="1" dirty="0" err="1">
                <a:latin typeface="Courier New" panose="02070309020205020404" pitchFamily="49" charset="0"/>
              </a:rPr>
              <a:t>extends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 err="1">
                <a:latin typeface="Courier New" panose="02070309020205020404" pitchFamily="49" charset="0"/>
              </a:rPr>
              <a:t>Number</a:t>
            </a:r>
            <a:r>
              <a:rPr lang="pt-BR" altLang="pt-BR" b="1" dirty="0">
                <a:latin typeface="Courier New" panose="02070309020205020404" pitchFamily="49" charset="0"/>
              </a:rPr>
              <a:t>&gt;{	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	</a:t>
            </a:r>
            <a:r>
              <a:rPr lang="pt-BR" altLang="pt-BR" b="1" dirty="0" err="1">
                <a:latin typeface="Courier New" panose="02070309020205020404" pitchFamily="49" charset="0"/>
              </a:rPr>
              <a:t>private</a:t>
            </a:r>
            <a:r>
              <a:rPr lang="pt-BR" altLang="pt-BR" b="1" dirty="0">
                <a:latin typeface="Courier New" panose="02070309020205020404" pitchFamily="49" charset="0"/>
              </a:rPr>
              <a:t> K chave;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	</a:t>
            </a:r>
            <a:r>
              <a:rPr lang="pt-BR" altLang="pt-BR" b="1" dirty="0" err="1">
                <a:latin typeface="Courier New" panose="02070309020205020404" pitchFamily="49" charset="0"/>
              </a:rPr>
              <a:t>private</a:t>
            </a:r>
            <a:r>
              <a:rPr lang="pt-BR" altLang="pt-BR" b="1" dirty="0">
                <a:latin typeface="Courier New" panose="02070309020205020404" pitchFamily="49" charset="0"/>
              </a:rPr>
              <a:t> V valor;</a:t>
            </a:r>
          </a:p>
          <a:p>
            <a:pPr>
              <a:lnSpc>
                <a:spcPct val="83000"/>
              </a:lnSpc>
              <a:buFontTx/>
              <a:buNone/>
            </a:pPr>
            <a:endParaRPr lang="pt-BR" altLang="pt-BR" b="1" dirty="0">
              <a:latin typeface="Courier New" panose="02070309020205020404" pitchFamily="49" charset="0"/>
            </a:endParaRP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	Registro(K </a:t>
            </a:r>
            <a:r>
              <a:rPr lang="pt-BR" altLang="pt-BR" b="1" dirty="0" err="1">
                <a:latin typeface="Courier New" panose="02070309020205020404" pitchFamily="49" charset="0"/>
              </a:rPr>
              <a:t>chave,V</a:t>
            </a:r>
            <a:r>
              <a:rPr lang="pt-BR" altLang="pt-BR" b="1" dirty="0">
                <a:latin typeface="Courier New" panose="02070309020205020404" pitchFamily="49" charset="0"/>
              </a:rPr>
              <a:t> valor){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			</a:t>
            </a:r>
            <a:r>
              <a:rPr lang="pt-BR" altLang="pt-BR" b="1" dirty="0" err="1">
                <a:latin typeface="Courier New" panose="02070309020205020404" pitchFamily="49" charset="0"/>
              </a:rPr>
              <a:t>this.chave</a:t>
            </a:r>
            <a:r>
              <a:rPr lang="pt-BR" altLang="pt-BR" b="1" dirty="0">
                <a:latin typeface="Courier New" panose="02070309020205020404" pitchFamily="49" charset="0"/>
              </a:rPr>
              <a:t> = chave;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			</a:t>
            </a:r>
            <a:r>
              <a:rPr lang="pt-BR" altLang="pt-BR" b="1" dirty="0" err="1">
                <a:latin typeface="Courier New" panose="02070309020205020404" pitchFamily="49" charset="0"/>
              </a:rPr>
              <a:t>this.valor</a:t>
            </a:r>
            <a:r>
              <a:rPr lang="pt-BR" altLang="pt-BR" b="1" dirty="0">
                <a:latin typeface="Courier New" panose="02070309020205020404" pitchFamily="49" charset="0"/>
              </a:rPr>
              <a:t> = valor;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solidFill>
                  <a:srgbClr val="00B050"/>
                </a:solidFill>
                <a:latin typeface="Courier New" panose="02070309020205020404" pitchFamily="49" charset="0"/>
              </a:rPr>
              <a:t>//OK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Registro&lt;</a:t>
            </a:r>
            <a:r>
              <a:rPr lang="pt-BR" altLang="pt-BR" b="1" dirty="0" err="1">
                <a:latin typeface="Courier New" panose="02070309020205020404" pitchFamily="49" charset="0"/>
              </a:rPr>
              <a:t>String</a:t>
            </a:r>
            <a:r>
              <a:rPr lang="pt-BR" altLang="pt-BR" b="1" dirty="0">
                <a:latin typeface="Courier New" panose="02070309020205020404" pitchFamily="49" charset="0"/>
              </a:rPr>
              <a:t>, Double&gt; registro =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			 new Registro&lt;</a:t>
            </a:r>
            <a:r>
              <a:rPr lang="pt-BR" altLang="pt-BR" b="1" dirty="0" err="1">
                <a:latin typeface="Courier New" panose="02070309020205020404" pitchFamily="49" charset="0"/>
              </a:rPr>
              <a:t>String</a:t>
            </a:r>
            <a:r>
              <a:rPr lang="pt-BR" altLang="pt-BR" b="1" dirty="0">
                <a:latin typeface="Courier New" panose="02070309020205020404" pitchFamily="49" charset="0"/>
              </a:rPr>
              <a:t>, Double &gt;(“</a:t>
            </a:r>
            <a:r>
              <a:rPr lang="pt-BR" altLang="pt-BR" b="1" dirty="0" err="1">
                <a:latin typeface="Courier New" panose="02070309020205020404" pitchFamily="49" charset="0"/>
              </a:rPr>
              <a:t>um”,new</a:t>
            </a:r>
            <a:r>
              <a:rPr lang="pt-BR" altLang="pt-BR" b="1" dirty="0">
                <a:latin typeface="Courier New" panose="02070309020205020404" pitchFamily="49" charset="0"/>
              </a:rPr>
              <a:t> Double(1.0));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solidFill>
                  <a:srgbClr val="00B050"/>
                </a:solidFill>
                <a:latin typeface="Courier New" panose="02070309020205020404" pitchFamily="49" charset="0"/>
              </a:rPr>
              <a:t>//Erro de compilação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Registro&lt;</a:t>
            </a:r>
            <a:r>
              <a:rPr lang="pt-BR" altLang="pt-BR" b="1" dirty="0" err="1">
                <a:latin typeface="Courier New" panose="02070309020205020404" pitchFamily="49" charset="0"/>
              </a:rPr>
              <a:t>String</a:t>
            </a:r>
            <a:r>
              <a:rPr lang="pt-BR" altLang="pt-BR" b="1" dirty="0">
                <a:latin typeface="Courier New" panose="02070309020205020404" pitchFamily="49" charset="0"/>
              </a:rPr>
              <a:t>, </a:t>
            </a:r>
            <a:r>
              <a:rPr lang="pt-BR" altLang="pt-BR" b="1" dirty="0" err="1">
                <a:latin typeface="Courier New" panose="02070309020205020404" pitchFamily="49" charset="0"/>
              </a:rPr>
              <a:t>Endereco</a:t>
            </a:r>
            <a:r>
              <a:rPr lang="pt-BR" altLang="pt-BR" b="1" dirty="0">
                <a:latin typeface="Courier New" panose="02070309020205020404" pitchFamily="49" charset="0"/>
              </a:rPr>
              <a:t>&gt; registro =</a:t>
            </a:r>
          </a:p>
          <a:p>
            <a:pPr>
              <a:lnSpc>
                <a:spcPct val="83000"/>
              </a:lnSpc>
              <a:buFontTx/>
              <a:buNone/>
            </a:pPr>
            <a:r>
              <a:rPr lang="pt-BR" altLang="pt-BR" b="1" dirty="0">
                <a:latin typeface="Courier New" panose="02070309020205020404" pitchFamily="49" charset="0"/>
              </a:rPr>
              <a:t>			 new Registro&lt;</a:t>
            </a:r>
            <a:r>
              <a:rPr lang="pt-BR" altLang="pt-BR" b="1" dirty="0" err="1">
                <a:latin typeface="Courier New" panose="02070309020205020404" pitchFamily="49" charset="0"/>
              </a:rPr>
              <a:t>String</a:t>
            </a:r>
            <a:r>
              <a:rPr lang="pt-BR" altLang="pt-BR" b="1" dirty="0">
                <a:latin typeface="Courier New" panose="02070309020205020404" pitchFamily="49" charset="0"/>
              </a:rPr>
              <a:t>, </a:t>
            </a:r>
            <a:r>
              <a:rPr lang="pt-BR" altLang="pt-BR" b="1" dirty="0" err="1">
                <a:latin typeface="Courier New" panose="02070309020205020404" pitchFamily="49" charset="0"/>
              </a:rPr>
              <a:t>Endereco</a:t>
            </a:r>
            <a:r>
              <a:rPr lang="pt-BR" altLang="pt-BR" b="1" dirty="0">
                <a:latin typeface="Courier New" panose="02070309020205020404" pitchFamily="49" charset="0"/>
              </a:rPr>
              <a:t> &gt;(“</a:t>
            </a:r>
            <a:r>
              <a:rPr lang="pt-BR" altLang="pt-BR" b="1" dirty="0" err="1">
                <a:latin typeface="Courier New" panose="02070309020205020404" pitchFamily="49" charset="0"/>
              </a:rPr>
              <a:t>um”,new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 err="1">
                <a:latin typeface="Courier New" panose="02070309020205020404" pitchFamily="49" charset="0"/>
              </a:rPr>
              <a:t>Endereco</a:t>
            </a:r>
            <a:r>
              <a:rPr lang="pt-BR" altLang="pt-BR" b="1" dirty="0">
                <a:latin typeface="Courier New" panose="02070309020205020404" pitchFamily="49" charset="0"/>
              </a:rPr>
              <a:t>());</a:t>
            </a:r>
          </a:p>
          <a:p>
            <a:endParaRPr lang="pt-BR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51231" y="2516167"/>
            <a:ext cx="2576512" cy="1681163"/>
            <a:chOff x="773" y="706"/>
            <a:chExt cx="1623" cy="1059"/>
          </a:xfrm>
        </p:grpSpPr>
        <p:sp>
          <p:nvSpPr>
            <p:cNvPr id="119813" name="Text Box 5"/>
            <p:cNvSpPr txBox="1">
              <a:spLocks noChangeArrowheads="1"/>
            </p:cNvSpPr>
            <p:nvPr/>
          </p:nvSpPr>
          <p:spPr bwMode="auto">
            <a:xfrm>
              <a:off x="773" y="931"/>
              <a:ext cx="1623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000" b="1" dirty="0"/>
                <a:t>Com </a:t>
              </a:r>
              <a:r>
                <a:rPr lang="en-US" altLang="pt-BR" sz="2000" b="1" dirty="0" err="1">
                  <a:solidFill>
                    <a:srgbClr val="009999"/>
                  </a:solidFill>
                </a:rPr>
                <a:t>classe</a:t>
              </a:r>
              <a:r>
                <a:rPr lang="en-US" altLang="pt-BR" sz="2000" b="1" dirty="0"/>
                <a:t> </a:t>
              </a:r>
              <a:r>
                <a:rPr lang="en-US" altLang="pt-BR" sz="2000" b="1" dirty="0" err="1"/>
                <a:t>ou</a:t>
              </a:r>
              <a:r>
                <a:rPr lang="en-US" altLang="pt-BR" sz="2000" b="1" dirty="0"/>
                <a:t>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000" b="1" dirty="0">
                  <a:solidFill>
                    <a:srgbClr val="009999"/>
                  </a:solidFill>
                </a:rPr>
                <a:t>interface</a:t>
              </a:r>
              <a:r>
                <a:rPr lang="en-US" altLang="pt-BR" sz="2000" b="1" dirty="0"/>
                <a:t> </a:t>
              </a:r>
              <a:r>
                <a:rPr lang="en-US" altLang="pt-BR" sz="2000" b="1" dirty="0" err="1"/>
                <a:t>usamos</a:t>
              </a:r>
              <a:r>
                <a:rPr lang="en-US" altLang="pt-BR" sz="2000" b="1" dirty="0"/>
                <a:t> a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000" b="1" dirty="0" err="1"/>
                <a:t>palavra</a:t>
              </a:r>
              <a:r>
                <a:rPr lang="en-US" altLang="pt-BR" sz="2000" b="1" dirty="0"/>
                <a:t> </a:t>
              </a:r>
              <a:r>
                <a:rPr lang="en-US" altLang="pt-BR" sz="2000" b="1" dirty="0" err="1"/>
                <a:t>reservada</a:t>
              </a:r>
              <a:endParaRPr lang="en-US" altLang="pt-BR" sz="2000" b="1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000" b="1" dirty="0">
                  <a:solidFill>
                    <a:srgbClr val="009999"/>
                  </a:solidFill>
                </a:rPr>
                <a:t>extends</a:t>
              </a:r>
              <a:endParaRPr lang="en-US" altLang="pt-BR" sz="1800" b="1" dirty="0">
                <a:solidFill>
                  <a:srgbClr val="009999"/>
                </a:solidFill>
              </a:endParaRPr>
            </a:p>
          </p:txBody>
        </p:sp>
        <p:sp>
          <p:nvSpPr>
            <p:cNvPr id="119814" name="Line 6"/>
            <p:cNvSpPr>
              <a:spLocks noChangeShapeType="1"/>
            </p:cNvSpPr>
            <p:nvPr/>
          </p:nvSpPr>
          <p:spPr bwMode="auto">
            <a:xfrm flipH="1" flipV="1">
              <a:off x="953" y="706"/>
              <a:ext cx="450" cy="22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62655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Genéricos e Coleções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pt-BR" kern="0" dirty="0"/>
              <a:t>Genéricos são muito utilizados com coleções;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pt-BR" kern="0" dirty="0"/>
              <a:t>Por exemplo, até o Java 1.4, um </a:t>
            </a:r>
            <a:r>
              <a:rPr lang="pt-BR" kern="0" dirty="0" err="1"/>
              <a:t>ArrayList</a:t>
            </a:r>
            <a:r>
              <a:rPr lang="pt-BR" kern="0" dirty="0"/>
              <a:t> era uma coleção de </a:t>
            </a:r>
            <a:r>
              <a:rPr lang="pt-BR" kern="0" dirty="0" err="1"/>
              <a:t>Object</a:t>
            </a:r>
            <a:r>
              <a:rPr lang="pt-BR" kern="0" dirty="0"/>
              <a:t>, mesmo que durante a execução, instâncias de vários tipos pudessem estar associados a ele:</a:t>
            </a:r>
            <a:endParaRPr lang="pt-BR" b="1" kern="0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930972" y="3868738"/>
            <a:ext cx="8588809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latin typeface="Courier New" panose="02070309020205020404" pitchFamily="49" charset="0"/>
              </a:rPr>
              <a:t>ArrayList</a:t>
            </a:r>
            <a:r>
              <a:rPr lang="pt-BR" altLang="pt-BR" sz="1800" b="1" dirty="0">
                <a:latin typeface="Courier New" panose="02070309020205020404" pitchFamily="49" charset="0"/>
              </a:rPr>
              <a:t>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listaInteiros</a:t>
            </a:r>
            <a:r>
              <a:rPr lang="pt-BR" altLang="pt-BR" sz="1800" b="1" dirty="0">
                <a:latin typeface="Courier New" panose="02070309020205020404" pitchFamily="49" charset="0"/>
              </a:rPr>
              <a:t> = new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ArrayList</a:t>
            </a:r>
            <a:r>
              <a:rPr lang="pt-BR" altLang="pt-BR" sz="18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//OK</a:t>
            </a:r>
            <a:endParaRPr lang="pt-BR" altLang="pt-BR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latin typeface="Courier New" panose="02070309020205020404" pitchFamily="49" charset="0"/>
              </a:rPr>
              <a:t>listaInteiros.add</a:t>
            </a:r>
            <a:r>
              <a:rPr lang="pt-BR" altLang="pt-BR" sz="1800" b="1" dirty="0">
                <a:latin typeface="Courier New" panose="02070309020205020404" pitchFamily="49" charset="0"/>
              </a:rPr>
              <a:t>(new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1800" b="1" dirty="0">
                <a:latin typeface="Courier New" panose="02070309020205020404" pitchFamily="49" charset="0"/>
              </a:rPr>
              <a:t>(2)); </a:t>
            </a:r>
            <a:endParaRPr lang="pt-BR" altLang="pt-BR" sz="18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latin typeface="Courier New" panose="02070309020205020404" pitchFamily="49" charset="0"/>
              </a:rPr>
              <a:t>listaInteiros.add</a:t>
            </a:r>
            <a:r>
              <a:rPr lang="pt-BR" altLang="pt-BR" sz="1800" b="1" dirty="0">
                <a:latin typeface="Courier New" panose="02070309020205020404" pitchFamily="49" charset="0"/>
              </a:rPr>
              <a:t>(new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1800" b="1" dirty="0">
                <a:latin typeface="Courier New" panose="02070309020205020404" pitchFamily="49" charset="0"/>
              </a:rPr>
              <a:t>(“2”));</a:t>
            </a:r>
            <a:endParaRPr lang="pt-BR" altLang="pt-BR" sz="18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//Erro execução</a:t>
            </a:r>
            <a:endParaRPr lang="pt-BR" altLang="pt-BR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1800" b="1" dirty="0">
                <a:latin typeface="Courier New" panose="02070309020205020404" pitchFamily="49" charset="0"/>
              </a:rPr>
              <a:t> i = (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1800" b="1" dirty="0">
                <a:latin typeface="Courier New" panose="02070309020205020404" pitchFamily="49" charset="0"/>
              </a:rPr>
              <a:t>)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listaInteiros.get</a:t>
            </a:r>
            <a:r>
              <a:rPr lang="pt-BR" altLang="pt-BR" sz="1800" b="1" dirty="0">
                <a:latin typeface="Courier New" panose="02070309020205020404" pitchFamily="49" charset="0"/>
              </a:rPr>
              <a:t>(1); </a:t>
            </a:r>
            <a:endParaRPr lang="en-US" altLang="pt-BR" sz="18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322359524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Genéricos e Coleções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kern="0" dirty="0"/>
              <a:t>Com genéricos:</a:t>
            </a:r>
            <a:endParaRPr lang="pt-BR" b="1" kern="0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838200" y="3038475"/>
            <a:ext cx="1030996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latin typeface="Courier New" panose="02070309020205020404" pitchFamily="49" charset="0"/>
              </a:rPr>
              <a:t>ArrayList</a:t>
            </a:r>
            <a:r>
              <a:rPr lang="pt-BR" altLang="pt-BR" sz="1800" b="1" dirty="0">
                <a:latin typeface="Courier New" panose="02070309020205020404" pitchFamily="49" charset="0"/>
              </a:rPr>
              <a:t>&lt;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1800" b="1" dirty="0">
                <a:latin typeface="Courier New" panose="02070309020205020404" pitchFamily="49" charset="0"/>
              </a:rPr>
              <a:t>&gt;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listaInteiros</a:t>
            </a:r>
            <a:r>
              <a:rPr lang="pt-BR" altLang="pt-BR" sz="1800" b="1" dirty="0">
                <a:latin typeface="Courier New" panose="02070309020205020404" pitchFamily="49" charset="0"/>
              </a:rPr>
              <a:t> = new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ArrayList</a:t>
            </a:r>
            <a:r>
              <a:rPr lang="pt-BR" altLang="pt-BR" sz="1800" b="1" dirty="0">
                <a:latin typeface="Courier New" panose="02070309020205020404" pitchFamily="49" charset="0"/>
              </a:rPr>
              <a:t> &lt;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1800" b="1" dirty="0">
                <a:latin typeface="Courier New" panose="02070309020205020404" pitchFamily="49" charset="0"/>
              </a:rPr>
              <a:t>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//OK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latin typeface="Courier New" panose="02070309020205020404" pitchFamily="49" charset="0"/>
              </a:rPr>
              <a:t>listaInteiros.add</a:t>
            </a:r>
            <a:r>
              <a:rPr lang="pt-BR" altLang="pt-BR" sz="1800" b="1" dirty="0">
                <a:latin typeface="Courier New" panose="02070309020205020404" pitchFamily="49" charset="0"/>
              </a:rPr>
              <a:t>(new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1800" b="1" dirty="0">
                <a:latin typeface="Courier New" panose="02070309020205020404" pitchFamily="49" charset="0"/>
              </a:rPr>
              <a:t>(2));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//Erro de compilação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latin typeface="Courier New" panose="02070309020205020404" pitchFamily="49" charset="0"/>
              </a:rPr>
              <a:t>listaInteiros.add</a:t>
            </a:r>
            <a:r>
              <a:rPr lang="pt-BR" altLang="pt-BR" sz="1800" b="1" dirty="0">
                <a:latin typeface="Courier New" panose="02070309020205020404" pitchFamily="49" charset="0"/>
              </a:rPr>
              <a:t>(new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1800" b="1" dirty="0">
                <a:latin typeface="Courier New" panose="02070309020205020404" pitchFamily="49" charset="0"/>
              </a:rPr>
              <a:t>(“2”));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//Não precisa de </a:t>
            </a:r>
            <a:r>
              <a:rPr lang="pt-BR" altLang="pt-BR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cast</a:t>
            </a:r>
            <a:endParaRPr lang="pt-BR" altLang="pt-BR" sz="18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1800" b="1" dirty="0">
                <a:latin typeface="Courier New" panose="02070309020205020404" pitchFamily="49" charset="0"/>
              </a:rPr>
              <a:t> i =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listaInteiros.get</a:t>
            </a:r>
            <a:r>
              <a:rPr lang="pt-BR" altLang="pt-BR" sz="1800" b="1" dirty="0">
                <a:latin typeface="Courier New" panose="02070309020205020404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94297370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Genéricos e Coleções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kern="0" dirty="0"/>
              <a:t>Usando o novo for:</a:t>
            </a:r>
            <a:endParaRPr lang="pt-BR" b="1" kern="0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143915" y="3077968"/>
            <a:ext cx="1020988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latin typeface="Courier New" panose="02070309020205020404" pitchFamily="49" charset="0"/>
              </a:rPr>
              <a:t>ArrayList</a:t>
            </a:r>
            <a:r>
              <a:rPr lang="pt-BR" altLang="pt-BR" sz="1800" b="1" dirty="0">
                <a:latin typeface="Courier New" panose="02070309020205020404" pitchFamily="49" charset="0"/>
              </a:rPr>
              <a:t>&lt;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1800" b="1" dirty="0">
                <a:latin typeface="Courier New" panose="02070309020205020404" pitchFamily="49" charset="0"/>
              </a:rPr>
              <a:t>&gt;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listaInteiros</a:t>
            </a:r>
            <a:r>
              <a:rPr lang="pt-BR" altLang="pt-BR" sz="1800" b="1" dirty="0">
                <a:latin typeface="Courier New" panose="02070309020205020404" pitchFamily="49" charset="0"/>
              </a:rPr>
              <a:t> = new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ArrayList</a:t>
            </a:r>
            <a:r>
              <a:rPr lang="pt-BR" altLang="pt-BR" sz="1800" b="1" dirty="0">
                <a:latin typeface="Courier New" panose="02070309020205020404" pitchFamily="49" charset="0"/>
              </a:rPr>
              <a:t> &lt;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1800" b="1" dirty="0">
                <a:latin typeface="Courier New" panose="02070309020205020404" pitchFamily="49" charset="0"/>
              </a:rPr>
              <a:t>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latin typeface="Courier New" panose="02070309020205020404" pitchFamily="49" charset="0"/>
              </a:rPr>
              <a:t>listaInteiros.add</a:t>
            </a:r>
            <a:r>
              <a:rPr lang="pt-BR" altLang="pt-BR" sz="1800" b="1" dirty="0">
                <a:latin typeface="Courier New" panose="02070309020205020404" pitchFamily="49" charset="0"/>
              </a:rPr>
              <a:t>(new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1800" b="1" dirty="0">
                <a:latin typeface="Courier New" panose="02070309020205020404" pitchFamily="49" charset="0"/>
              </a:rPr>
              <a:t>(1));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err="1">
                <a:latin typeface="Courier New" panose="02070309020205020404" pitchFamily="49" charset="0"/>
              </a:rPr>
              <a:t>listaInteiros.add</a:t>
            </a:r>
            <a:r>
              <a:rPr lang="pt-BR" altLang="pt-BR" sz="1800" b="1" dirty="0">
                <a:latin typeface="Courier New" panose="02070309020205020404" pitchFamily="49" charset="0"/>
              </a:rPr>
              <a:t>(new 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1800" b="1" dirty="0">
                <a:latin typeface="Courier New" panose="02070309020205020404" pitchFamily="49" charset="0"/>
              </a:rPr>
              <a:t>(2));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Courier New" panose="02070309020205020404" pitchFamily="49" charset="0"/>
              </a:rPr>
              <a:t>for(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1800" b="1" dirty="0">
                <a:latin typeface="Courier New" panose="02070309020205020404" pitchFamily="49" charset="0"/>
              </a:rPr>
              <a:t> i:listaInteiros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Courier New" panose="02070309020205020404" pitchFamily="49" charset="0"/>
              </a:rPr>
              <a:t>	</a:t>
            </a:r>
            <a:r>
              <a:rPr lang="pt-BR" altLang="pt-BR" sz="1800" b="1" dirty="0" err="1">
                <a:latin typeface="Courier New" panose="02070309020205020404" pitchFamily="49" charset="0"/>
              </a:rPr>
              <a:t>out.println</a:t>
            </a:r>
            <a:r>
              <a:rPr lang="pt-BR" altLang="pt-BR" sz="1800" b="1" dirty="0">
                <a:latin typeface="Courier New" panose="02070309020205020404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358707983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Curinga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cs typeface="Courier New" pitchFamily="49" charset="0"/>
              </a:rPr>
              <a:t>Suponha que você queira implementar um método genérico sum que some os número sem uma coleção, como o </a:t>
            </a:r>
            <a:r>
              <a:rPr lang="pt-BR" kern="0" dirty="0" err="1">
                <a:cs typeface="Courier New" pitchFamily="49" charset="0"/>
              </a:rPr>
              <a:t>ArrayList</a:t>
            </a:r>
            <a:r>
              <a:rPr lang="pt-BR" kern="0" dirty="0"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cs typeface="Courier New" pitchFamily="49" charset="0"/>
              </a:rPr>
              <a:t>Queremos ser capazes de somar todos os números na </a:t>
            </a:r>
            <a:r>
              <a:rPr lang="pt-BR" kern="0" dirty="0" err="1">
                <a:cs typeface="Courier New" pitchFamily="49" charset="0"/>
              </a:rPr>
              <a:t>ArrayList</a:t>
            </a:r>
            <a:r>
              <a:rPr lang="pt-BR" kern="0" dirty="0">
                <a:cs typeface="Courier New" pitchFamily="49" charset="0"/>
              </a:rPr>
              <a:t> independente dos seus tipos;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pt-BR" sz="2400" b="1" kern="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kern="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sum( </a:t>
            </a:r>
            <a:r>
              <a:rPr lang="pt-BR" sz="2400" b="1" kern="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pt-BR" sz="2400" b="1" kern="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pt-BR" sz="2400" b="1" kern="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kern="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	for ( </a:t>
            </a:r>
            <a:r>
              <a:rPr lang="pt-BR" sz="2400" b="1" kern="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kern="0" dirty="0" err="1">
                <a:latin typeface="Courier New" pitchFamily="49" charset="0"/>
                <a:cs typeface="Courier New" pitchFamily="49" charset="0"/>
              </a:rPr>
              <a:t>element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pt-BR" sz="2400" b="1" kern="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		total = total + </a:t>
            </a:r>
            <a:r>
              <a:rPr lang="pt-BR" sz="2400" b="1" kern="0" dirty="0" err="1">
                <a:latin typeface="Courier New" pitchFamily="49" charset="0"/>
                <a:cs typeface="Courier New" pitchFamily="49" charset="0"/>
              </a:rPr>
              <a:t>element.doubleValue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kern="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total;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667376" y="5500688"/>
            <a:ext cx="5000625" cy="10715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Será que esse método funcionaria se passássemos como parâmetro um </a:t>
            </a:r>
          </a:p>
          <a:p>
            <a:pPr algn="ctr" eaLnBrk="1" hangingPunct="1">
              <a:defRPr/>
            </a:pPr>
            <a:r>
              <a:rPr lang="pt-BR" dirty="0" err="1">
                <a:solidFill>
                  <a:schemeClr val="tx1"/>
                </a:solidFill>
              </a:rPr>
              <a:t>ArrayList</a:t>
            </a:r>
            <a:r>
              <a:rPr lang="pt-BR" dirty="0">
                <a:solidFill>
                  <a:schemeClr val="tx1"/>
                </a:solidFill>
              </a:rPr>
              <a:t>&lt; </a:t>
            </a:r>
            <a:r>
              <a:rPr lang="pt-BR" dirty="0" err="1">
                <a:solidFill>
                  <a:schemeClr val="tx1"/>
                </a:solidFill>
              </a:rPr>
              <a:t>Integer</a:t>
            </a:r>
            <a:r>
              <a:rPr lang="pt-BR" dirty="0">
                <a:solidFill>
                  <a:schemeClr val="tx1"/>
                </a:solidFill>
              </a:rPr>
              <a:t> &gt; ?</a:t>
            </a:r>
          </a:p>
        </p:txBody>
      </p:sp>
    </p:spTree>
    <p:extLst>
      <p:ext uri="{BB962C8B-B14F-4D97-AF65-F5344CB8AC3E}">
        <p14:creationId xmlns:p14="http://schemas.microsoft.com/office/powerpoint/2010/main" val="1171450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Curinga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pt-BR" sz="3200" kern="0" dirty="0">
                <a:cs typeface="Courier New" pitchFamily="49" charset="0"/>
              </a:rPr>
              <a:t>Ao compilar o programa, o compilador emitiria a seguinte mensagem de erro:</a:t>
            </a:r>
          </a:p>
          <a:p>
            <a:pPr marL="0" indent="0" algn="ctr">
              <a:spcBef>
                <a:spcPct val="20000"/>
              </a:spcBef>
              <a:buNone/>
              <a:defRPr/>
            </a:pPr>
            <a:r>
              <a:rPr lang="pt-BR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sum(</a:t>
            </a:r>
            <a:r>
              <a:rPr lang="pt-BR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pt-BR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java.lang.Number</a:t>
            </a:r>
            <a:r>
              <a:rPr lang="pt-BR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&gt;) in </a:t>
            </a:r>
            <a:r>
              <a:rPr lang="pt-BR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NomeDaClasse</a:t>
            </a:r>
            <a:r>
              <a:rPr lang="pt-BR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cannot</a:t>
            </a:r>
            <a:r>
              <a:rPr lang="pt-BR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pt-BR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applied</a:t>
            </a:r>
            <a:r>
              <a:rPr lang="pt-BR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pt-BR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java.util.ArrayList</a:t>
            </a:r>
            <a:r>
              <a:rPr lang="pt-BR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java.lang.Integer</a:t>
            </a:r>
            <a:r>
              <a:rPr lang="pt-BR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3200" kern="0" dirty="0">
                <a:cs typeface="Courier New" pitchFamily="49" charset="0"/>
              </a:rPr>
              <a:t>Embora </a:t>
            </a:r>
            <a:r>
              <a:rPr lang="pt-BR" sz="3200" kern="0" dirty="0" err="1">
                <a:cs typeface="Courier New" pitchFamily="49" charset="0"/>
              </a:rPr>
              <a:t>Number</a:t>
            </a:r>
            <a:r>
              <a:rPr lang="pt-BR" sz="3200" kern="0" dirty="0">
                <a:cs typeface="Courier New" pitchFamily="49" charset="0"/>
              </a:rPr>
              <a:t> seja superclasse de </a:t>
            </a:r>
            <a:r>
              <a:rPr lang="pt-BR" sz="3200" kern="0" dirty="0" err="1">
                <a:cs typeface="Courier New" pitchFamily="49" charset="0"/>
              </a:rPr>
              <a:t>Integer</a:t>
            </a:r>
            <a:r>
              <a:rPr lang="pt-BR" sz="3200" kern="0" dirty="0">
                <a:cs typeface="Courier New" pitchFamily="49" charset="0"/>
              </a:rPr>
              <a:t>, </a:t>
            </a:r>
            <a:r>
              <a:rPr lang="pt-BR" sz="3200" kern="0" dirty="0" err="1">
                <a:cs typeface="Courier New" pitchFamily="49" charset="0"/>
              </a:rPr>
              <a:t>ArrayList</a:t>
            </a:r>
            <a:r>
              <a:rPr lang="pt-BR" sz="3200" kern="0" dirty="0">
                <a:cs typeface="Courier New" pitchFamily="49" charset="0"/>
              </a:rPr>
              <a:t>&lt;</a:t>
            </a:r>
            <a:r>
              <a:rPr lang="pt-BR" sz="3200" kern="0" dirty="0" err="1">
                <a:cs typeface="Courier New" pitchFamily="49" charset="0"/>
              </a:rPr>
              <a:t>Number</a:t>
            </a:r>
            <a:r>
              <a:rPr lang="pt-BR" sz="3200" kern="0" dirty="0">
                <a:cs typeface="Courier New" pitchFamily="49" charset="0"/>
              </a:rPr>
              <a:t>&gt; não é superclasse de </a:t>
            </a:r>
            <a:r>
              <a:rPr lang="pt-BR" sz="3200" kern="0" dirty="0" err="1">
                <a:cs typeface="Courier New" pitchFamily="49" charset="0"/>
              </a:rPr>
              <a:t>ArrayList</a:t>
            </a:r>
            <a:r>
              <a:rPr lang="pt-BR" sz="3200" kern="0" dirty="0">
                <a:cs typeface="Courier New" pitchFamily="49" charset="0"/>
              </a:rPr>
              <a:t>&lt;</a:t>
            </a:r>
            <a:r>
              <a:rPr lang="pt-BR" sz="3200" kern="0" dirty="0" err="1">
                <a:cs typeface="Courier New" pitchFamily="49" charset="0"/>
              </a:rPr>
              <a:t>Integer</a:t>
            </a:r>
            <a:r>
              <a:rPr lang="pt-BR" sz="3200" kern="0" dirty="0">
                <a:cs typeface="Courier New" pitchFamily="49" charset="0"/>
              </a:rPr>
              <a:t>&gt;;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3200" kern="0" dirty="0">
                <a:cs typeface="Courier New" pitchFamily="49" charset="0"/>
              </a:rPr>
              <a:t>Como criar uma versão mais flexível? Usando os argumentos de tipo curinga;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92537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Curinga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kern="0" dirty="0">
                <a:cs typeface="Courier New" pitchFamily="49" charset="0"/>
              </a:rPr>
              <a:t>Os curingas permitem especificar parâmetros de método, valores de retorno, variáveis ou campos etc., que atuam como supertipos de tipos parametrizados;</a:t>
            </a:r>
          </a:p>
          <a:p>
            <a:endParaRPr lang="pt-BR" dirty="0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2452689" y="3629025"/>
            <a:ext cx="814387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6575" indent="-536575">
              <a:defRPr/>
            </a:pPr>
            <a:r>
              <a:rPr lang="pt-BR" b="1" dirty="0" err="1">
                <a:latin typeface="Courier New" pitchFamily="49" charset="0"/>
              </a:rPr>
              <a:t>public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double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sum</a:t>
            </a:r>
            <a:r>
              <a:rPr lang="pt-BR" b="1" dirty="0">
                <a:latin typeface="Courier New" pitchFamily="49" charset="0"/>
              </a:rPr>
              <a:t> ( </a:t>
            </a:r>
            <a:r>
              <a:rPr lang="pt-BR" b="1" dirty="0" err="1">
                <a:latin typeface="Courier New" pitchFamily="49" charset="0"/>
              </a:rPr>
              <a:t>ArrayList</a:t>
            </a:r>
            <a:r>
              <a:rPr lang="pt-BR" b="1" dirty="0">
                <a:latin typeface="Courier New" pitchFamily="49" charset="0"/>
              </a:rPr>
              <a:t>&lt; ? </a:t>
            </a:r>
            <a:r>
              <a:rPr lang="pt-BR" b="1" dirty="0" err="1">
                <a:latin typeface="Courier New" pitchFamily="49" charset="0"/>
              </a:rPr>
              <a:t>extends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Number</a:t>
            </a:r>
            <a:r>
              <a:rPr lang="pt-BR" b="1" dirty="0">
                <a:latin typeface="Courier New" pitchFamily="49" charset="0"/>
              </a:rPr>
              <a:t> &gt; </a:t>
            </a:r>
            <a:r>
              <a:rPr lang="pt-BR" b="1" dirty="0" err="1">
                <a:latin typeface="Courier New" pitchFamily="49" charset="0"/>
              </a:rPr>
              <a:t>list</a:t>
            </a:r>
            <a:r>
              <a:rPr lang="pt-BR" b="1" dirty="0">
                <a:latin typeface="Courier New" pitchFamily="49" charset="0"/>
              </a:rPr>
              <a:t> ) {</a:t>
            </a:r>
          </a:p>
          <a:p>
            <a:pPr marL="536575" indent="-536575">
              <a:defRPr/>
            </a:pPr>
            <a:r>
              <a:rPr lang="pt-BR" b="1" dirty="0">
                <a:latin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</a:rPr>
              <a:t>double</a:t>
            </a:r>
            <a:r>
              <a:rPr lang="pt-BR" b="1" dirty="0">
                <a:latin typeface="Courier New" pitchFamily="49" charset="0"/>
              </a:rPr>
              <a:t> total = 0;</a:t>
            </a:r>
          </a:p>
          <a:p>
            <a:pPr marL="536575" indent="-536575">
              <a:defRPr/>
            </a:pPr>
            <a:endParaRPr lang="pt-BR" b="1" dirty="0">
              <a:latin typeface="Courier New" pitchFamily="49" charset="0"/>
            </a:endParaRPr>
          </a:p>
          <a:p>
            <a:pPr marL="536575" indent="-536575">
              <a:defRPr/>
            </a:pPr>
            <a:r>
              <a:rPr lang="pt-BR" b="1" dirty="0">
                <a:latin typeface="Courier New" pitchFamily="49" charset="0"/>
              </a:rPr>
              <a:t>	for ( </a:t>
            </a:r>
            <a:r>
              <a:rPr lang="pt-BR" b="1" dirty="0" err="1">
                <a:latin typeface="Courier New" pitchFamily="49" charset="0"/>
              </a:rPr>
              <a:t>Number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</a:rPr>
              <a:t>element</a:t>
            </a:r>
            <a:r>
              <a:rPr lang="pt-BR" b="1" dirty="0">
                <a:latin typeface="Courier New" pitchFamily="49" charset="0"/>
              </a:rPr>
              <a:t> : </a:t>
            </a:r>
            <a:r>
              <a:rPr lang="pt-BR" b="1" dirty="0" err="1">
                <a:latin typeface="Courier New" pitchFamily="49" charset="0"/>
              </a:rPr>
              <a:t>list</a:t>
            </a:r>
            <a:r>
              <a:rPr lang="pt-BR" b="1" dirty="0">
                <a:latin typeface="Courier New" pitchFamily="49" charset="0"/>
              </a:rPr>
              <a:t> )</a:t>
            </a:r>
          </a:p>
          <a:p>
            <a:pPr marL="536575" indent="-536575">
              <a:defRPr/>
            </a:pPr>
            <a:r>
              <a:rPr lang="pt-BR" b="1" dirty="0">
                <a:latin typeface="Courier New" pitchFamily="49" charset="0"/>
              </a:rPr>
              <a:t>		total = total + </a:t>
            </a:r>
            <a:r>
              <a:rPr lang="pt-BR" b="1" dirty="0" err="1">
                <a:latin typeface="Courier New" pitchFamily="49" charset="0"/>
              </a:rPr>
              <a:t>element</a:t>
            </a:r>
            <a:r>
              <a:rPr lang="pt-BR" b="1" dirty="0">
                <a:latin typeface="Courier New" pitchFamily="49" charset="0"/>
              </a:rPr>
              <a:t>.</a:t>
            </a:r>
            <a:r>
              <a:rPr lang="pt-BR" b="1" dirty="0" err="1">
                <a:latin typeface="Courier New" pitchFamily="49" charset="0"/>
              </a:rPr>
              <a:t>doubleValue</a:t>
            </a:r>
            <a:r>
              <a:rPr lang="pt-BR" b="1" dirty="0">
                <a:latin typeface="Courier New" pitchFamily="49" charset="0"/>
              </a:rPr>
              <a:t>();</a:t>
            </a:r>
          </a:p>
          <a:p>
            <a:pPr marL="536575" indent="-536575">
              <a:defRPr/>
            </a:pPr>
            <a:endParaRPr lang="pt-BR" b="1" dirty="0">
              <a:latin typeface="Courier New" pitchFamily="49" charset="0"/>
            </a:endParaRPr>
          </a:p>
          <a:p>
            <a:pPr marL="536575" indent="-536575">
              <a:defRPr/>
            </a:pPr>
            <a:r>
              <a:rPr lang="pt-BR" b="1" dirty="0">
                <a:latin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</a:rPr>
              <a:t> total;</a:t>
            </a:r>
          </a:p>
          <a:p>
            <a:pPr marL="536575" indent="-536575">
              <a:defRPr/>
            </a:pPr>
            <a:r>
              <a:rPr lang="pt-BR" b="1" dirty="0">
                <a:latin typeface="Courier New" pitchFamily="49" charset="0"/>
              </a:rPr>
              <a:t>}</a:t>
            </a:r>
          </a:p>
          <a:p>
            <a:pPr eaLnBrk="1" hangingPunct="1">
              <a:defRPr/>
            </a:pPr>
            <a:endParaRPr lang="pt-BR" dirty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38876" y="2857501"/>
            <a:ext cx="2519363" cy="785813"/>
            <a:chOff x="8" y="1344"/>
            <a:chExt cx="1587" cy="757"/>
          </a:xfrm>
        </p:grpSpPr>
        <p:sp>
          <p:nvSpPr>
            <p:cNvPr id="132103" name="Text Box 5"/>
            <p:cNvSpPr txBox="1">
              <a:spLocks noChangeArrowheads="1"/>
            </p:cNvSpPr>
            <p:nvPr/>
          </p:nvSpPr>
          <p:spPr bwMode="auto">
            <a:xfrm>
              <a:off x="8" y="1344"/>
              <a:ext cx="1587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000" b="1">
                  <a:solidFill>
                    <a:srgbClr val="009999"/>
                  </a:solidFill>
                </a:rPr>
                <a:t>Tipo desconhecido</a:t>
              </a:r>
              <a:endParaRPr lang="en-US" altLang="pt-BR" sz="1800" b="1">
                <a:solidFill>
                  <a:srgbClr val="009999"/>
                </a:solidFill>
              </a:endParaRPr>
            </a:p>
          </p:txBody>
        </p:sp>
        <p:sp>
          <p:nvSpPr>
            <p:cNvPr id="132104" name="Line 6"/>
            <p:cNvSpPr>
              <a:spLocks noChangeShapeType="1"/>
            </p:cNvSpPr>
            <p:nvPr/>
          </p:nvSpPr>
          <p:spPr bwMode="auto">
            <a:xfrm flipH="1">
              <a:off x="413" y="1757"/>
              <a:ext cx="270" cy="3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2738438" y="5643563"/>
            <a:ext cx="7929562" cy="10715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Utilizar um curinga na seção de parâmetros de tipo de um método ou utilizar um curinga como um tipo explícito de uma variável no corpo do método é um erro de sintaxe.</a:t>
            </a:r>
          </a:p>
        </p:txBody>
      </p:sp>
    </p:spTree>
    <p:extLst>
      <p:ext uri="{BB962C8B-B14F-4D97-AF65-F5344CB8AC3E}">
        <p14:creationId xmlns:p14="http://schemas.microsoft.com/office/powerpoint/2010/main" val="3123103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Genéricos e Type Safety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pt-BR" dirty="0"/>
              <a:t>O </a:t>
            </a:r>
            <a:r>
              <a:rPr lang="pt-BR" altLang="pt-BR" dirty="0" err="1"/>
              <a:t>javac</a:t>
            </a:r>
            <a:r>
              <a:rPr lang="pt-BR" altLang="pt-BR" dirty="0"/>
              <a:t> (compilador de Java) 5.0 reclamará caso encontre alguma ação insegura quanto ao tipo:</a:t>
            </a:r>
          </a:p>
          <a:p>
            <a:endParaRPr lang="pt-BR" altLang="pt-BR" dirty="0"/>
          </a:p>
          <a:p>
            <a:pPr marL="0" indent="0">
              <a:buNone/>
            </a:pPr>
            <a:r>
              <a:rPr lang="en-US" altLang="pt-BR" dirty="0"/>
              <a:t>List </a:t>
            </a:r>
            <a:r>
              <a:rPr lang="en-US" altLang="pt-BR" dirty="0" err="1"/>
              <a:t>list</a:t>
            </a:r>
            <a:r>
              <a:rPr lang="en-US" altLang="pt-BR" dirty="0"/>
              <a:t> = new </a:t>
            </a:r>
            <a:r>
              <a:rPr lang="en-US" altLang="pt-BR" dirty="0" err="1"/>
              <a:t>ArrayList</a:t>
            </a:r>
            <a:r>
              <a:rPr lang="en-US" altLang="pt-BR" dirty="0"/>
              <a:t>();</a:t>
            </a:r>
          </a:p>
          <a:p>
            <a:pPr marL="0" indent="0">
              <a:buNone/>
            </a:pPr>
            <a:r>
              <a:rPr lang="en-US" altLang="pt-BR" dirty="0" err="1"/>
              <a:t>list.add</a:t>
            </a:r>
            <a:r>
              <a:rPr lang="en-US" altLang="pt-BR" dirty="0"/>
              <a:t>("teste");</a:t>
            </a:r>
          </a:p>
          <a:p>
            <a:endParaRPr lang="pt-BR" altLang="pt-BR" dirty="0"/>
          </a:p>
          <a:p>
            <a:r>
              <a:rPr lang="pt-BR" altLang="pt-BR" dirty="0"/>
              <a:t>Por exemplo, na segunda linha irá aparecer um </a:t>
            </a:r>
            <a:r>
              <a:rPr lang="pt-BR" altLang="pt-BR" dirty="0" err="1"/>
              <a:t>warning</a:t>
            </a:r>
            <a:r>
              <a:rPr lang="pt-BR" altLang="pt-BR" dirty="0"/>
              <a:t>:</a:t>
            </a:r>
          </a:p>
          <a:p>
            <a:pPr marL="0" indent="0">
              <a:buNone/>
            </a:pPr>
            <a:r>
              <a:rPr lang="pt-BR" altLang="pt-BR" dirty="0"/>
              <a:t>“</a:t>
            </a:r>
            <a:r>
              <a:rPr lang="en-US" altLang="pt-BR" dirty="0"/>
              <a:t>Type safety: The method add(Object) belongs to the raw type List. References to generic type List&lt;E&gt; should be parameterized</a:t>
            </a:r>
            <a:r>
              <a:rPr lang="pt-BR" altLang="pt-BR" dirty="0"/>
              <a:t>”</a:t>
            </a:r>
          </a:p>
          <a:p>
            <a:r>
              <a:rPr lang="pt-BR" altLang="pt-BR" dirty="0"/>
              <a:t>Como tirar o </a:t>
            </a:r>
            <a:r>
              <a:rPr lang="pt-BR" altLang="pt-BR" dirty="0" err="1"/>
              <a:t>warning</a:t>
            </a:r>
            <a:r>
              <a:rPr lang="pt-BR" altLang="pt-BR" dirty="0"/>
              <a:t>?!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442769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Genéricos e Herança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Uma classe genérica pode ser derivada de uma classe não-genérica; Por exemplo, a classe Object é uma superclasse direta ou indireta de cada classe genérica;</a:t>
            </a:r>
          </a:p>
          <a:p>
            <a:r>
              <a:rPr lang="pt-BR" altLang="pt-BR"/>
              <a:t>Uma classe genérica pode ser derivada de outra classe genérica; Por exemplo, a classe Stack (no pacote java.util) é uma subclasse da classe genérica Vector (no pacote java.util);</a:t>
            </a:r>
          </a:p>
        </p:txBody>
      </p:sp>
    </p:spTree>
    <p:extLst>
      <p:ext uri="{BB962C8B-B14F-4D97-AF65-F5344CB8AC3E}">
        <p14:creationId xmlns:p14="http://schemas.microsoft.com/office/powerpoint/2010/main" val="1344299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Genéricos e Herança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Uma classe não-genérica pode ser derivada de uma classe genérica; Por exemplo, a classe Properties (no pacote java.util) é uma subclasse da classe genérica Hashtable (no pacote java.util);</a:t>
            </a:r>
          </a:p>
          <a:p>
            <a:r>
              <a:rPr lang="pt-BR" altLang="pt-BR"/>
              <a:t>Um método genérico em uma subclasse pode sobrescrever um método genérico em uma superclasse se os dois métodos possuírem a mesma assinatura.</a:t>
            </a:r>
          </a:p>
        </p:txBody>
      </p:sp>
    </p:spTree>
    <p:extLst>
      <p:ext uri="{BB962C8B-B14F-4D97-AF65-F5344CB8AC3E}">
        <p14:creationId xmlns:p14="http://schemas.microsoft.com/office/powerpoint/2010/main" val="2439320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Polimorfismo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Suponha que criamos a seguinte variável:</a:t>
            </a:r>
          </a:p>
          <a:p>
            <a:r>
              <a:rPr lang="pt-BR" altLang="pt-BR"/>
              <a:t>Emprego emp;</a:t>
            </a:r>
          </a:p>
          <a:p>
            <a:r>
              <a:rPr lang="pt-BR" altLang="pt-BR"/>
              <a:t>Java permite a esta referência apontar a um objeto Emprego ou a qualquer outro objeto de tipo compatível;</a:t>
            </a:r>
          </a:p>
          <a:p>
            <a:r>
              <a:rPr lang="pt-BR" altLang="pt-BR"/>
              <a:t>Essa compatibilidade pode ser estabelecida usando herança ou interfaces;</a:t>
            </a:r>
          </a:p>
          <a:p>
            <a:r>
              <a:rPr lang="pt-BR" altLang="pt-BR"/>
              <a:t>Um uso cuidadoso de polimorfismo pode gerar elegantes e robustos softwares;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6144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Polimorfismo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/>
              <a:t>Capacidade de assumir formas diferentes. </a:t>
            </a:r>
          </a:p>
          <a:p>
            <a:r>
              <a:rPr lang="en-US" altLang="pt-BR"/>
              <a:t>Em termos de programação, polimorfismo representa a capacidade de uma única variável chamar métodos diferentes, dependendo do que a variável contém.</a:t>
            </a:r>
          </a:p>
          <a:p>
            <a:r>
              <a:rPr lang="pt-BR" altLang="pt-BR"/>
              <a:t>Polimorfismo libera o programador de ter que saber a classe específica do objeto que recebe uma mensagem</a:t>
            </a:r>
            <a:endParaRPr lang="en-US" altLang="pt-BR"/>
          </a:p>
          <a:p>
            <a:r>
              <a:rPr lang="en-US" altLang="pt-BR"/>
              <a:t>Forma de escrever programas de forma genérica que permite a manipulação de uma grande variedade de classes.</a:t>
            </a:r>
          </a:p>
        </p:txBody>
      </p:sp>
    </p:spTree>
    <p:extLst>
      <p:ext uri="{BB962C8B-B14F-4D97-AF65-F5344CB8AC3E}">
        <p14:creationId xmlns:p14="http://schemas.microsoft.com/office/powerpoint/2010/main" val="22164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Referências e Herança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Uma referência para um objeto pode apontar para um objeto de sua própria classe ou para um objeto relacionado a ele por herança;</a:t>
            </a:r>
          </a:p>
          <a:p>
            <a:r>
              <a:rPr lang="pt-BR" altLang="pt-BR"/>
              <a:t>Por exemplo, se a classe Feriado é usada para derivar a classe Natal, então uma referência de Feriado pode apontar para um objeto Natal:</a:t>
            </a:r>
          </a:p>
          <a:p>
            <a:endParaRPr lang="pt-BR" altLang="pt-B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38801" y="4572001"/>
            <a:ext cx="2665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Feriado dia;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dia = new Natal();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410745" y="4788409"/>
            <a:ext cx="1600200" cy="1704975"/>
            <a:chOff x="1344" y="2640"/>
            <a:chExt cx="1008" cy="1074"/>
          </a:xfrm>
        </p:grpSpPr>
        <p:sp>
          <p:nvSpPr>
            <p:cNvPr id="91142" name="Line 11"/>
            <p:cNvSpPr>
              <a:spLocks noChangeShapeType="1"/>
            </p:cNvSpPr>
            <p:nvPr/>
          </p:nvSpPr>
          <p:spPr bwMode="auto">
            <a:xfrm flipV="1">
              <a:off x="1872" y="306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pt-BR"/>
            </a:p>
          </p:txBody>
        </p:sp>
        <p:sp>
          <p:nvSpPr>
            <p:cNvPr id="91143" name="AutoShape 12"/>
            <p:cNvSpPr>
              <a:spLocks noChangeArrowheads="1"/>
            </p:cNvSpPr>
            <p:nvPr/>
          </p:nvSpPr>
          <p:spPr bwMode="auto">
            <a:xfrm>
              <a:off x="1776" y="2763"/>
              <a:ext cx="231" cy="46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91144" name="Rectangle 13"/>
            <p:cNvSpPr>
              <a:spLocks noChangeArrowheads="1"/>
            </p:cNvSpPr>
            <p:nvPr/>
          </p:nvSpPr>
          <p:spPr bwMode="auto">
            <a:xfrm>
              <a:off x="1344" y="2640"/>
              <a:ext cx="1008" cy="258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000" b="1">
                  <a:latin typeface="Arial Unicode MS" panose="020B0604020202020204" pitchFamily="34" charset="-128"/>
                </a:rPr>
                <a:t>Feriado</a:t>
              </a:r>
            </a:p>
          </p:txBody>
        </p:sp>
        <p:sp>
          <p:nvSpPr>
            <p:cNvPr id="91145" name="Rectangle 14"/>
            <p:cNvSpPr>
              <a:spLocks noChangeArrowheads="1"/>
            </p:cNvSpPr>
            <p:nvPr/>
          </p:nvSpPr>
          <p:spPr bwMode="auto">
            <a:xfrm>
              <a:off x="1344" y="3456"/>
              <a:ext cx="1008" cy="258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2000" b="1">
                  <a:latin typeface="Arial Unicode MS" panose="020B0604020202020204" pitchFamily="34" charset="-128"/>
                </a:rPr>
                <a:t>Natal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930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Polimorfismo via Herança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É o tipo do objeto que está sendo referenciado, não o tipo da referência, que determina qual método é chamado;</a:t>
            </a:r>
          </a:p>
          <a:p>
            <a:r>
              <a:rPr lang="pt-BR" altLang="pt-BR" dirty="0"/>
              <a:t>Suponha que o classe Feriado tenha um método chamado celebrar, e que a classe Natal sobrescreve-a;</a:t>
            </a:r>
          </a:p>
          <a:p>
            <a:r>
              <a:rPr lang="pt-BR" altLang="pt-BR" dirty="0"/>
              <a:t>Agora, considere a seguinte chamada:</a:t>
            </a:r>
          </a:p>
          <a:p>
            <a:pPr lvl="1"/>
            <a:r>
              <a:rPr lang="pt-BR" altLang="pt-BR" dirty="0" err="1"/>
              <a:t>dia.celebrar</a:t>
            </a:r>
            <a:r>
              <a:rPr lang="pt-BR" altLang="pt-BR" dirty="0"/>
              <a:t>();</a:t>
            </a:r>
          </a:p>
          <a:p>
            <a:r>
              <a:rPr lang="pt-BR" altLang="pt-BR" dirty="0"/>
              <a:t>Se dia refere-se a um objeto Feriado, então invoca-se a versão de celebrar de Feriado; Se dia refere-se a um objeto Natal, ele chama a versão de Natal</a:t>
            </a:r>
          </a:p>
        </p:txBody>
      </p:sp>
    </p:spTree>
    <p:extLst>
      <p:ext uri="{BB962C8B-B14F-4D97-AF65-F5344CB8AC3E}">
        <p14:creationId xmlns:p14="http://schemas.microsoft.com/office/powerpoint/2010/main" val="3845115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Polimorfismo via Interfaces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Um nome de uma interface pode ser usada como tipo de uma referência de uma variável de objeto:</a:t>
            </a:r>
          </a:p>
          <a:p>
            <a:pPr lvl="1"/>
            <a:r>
              <a:rPr lang="pt-BR" altLang="pt-BR"/>
              <a:t>Speaker atual;</a:t>
            </a:r>
          </a:p>
          <a:p>
            <a:r>
              <a:rPr lang="pt-BR" altLang="pt-BR"/>
              <a:t>A referência atual pode ser usada para apontar para qualquer objeto de qualquer classe que implemente a interface Speaker;</a:t>
            </a:r>
          </a:p>
          <a:p>
            <a:r>
              <a:rPr lang="pt-BR" altLang="pt-BR"/>
              <a:t>A versão do método speak que a seguinte linha chama depende do tipo de objeto que atual refere-se:</a:t>
            </a:r>
          </a:p>
          <a:p>
            <a:pPr lvl="1"/>
            <a:r>
              <a:rPr lang="pt-BR" altLang="pt-BR"/>
              <a:t>atual.speak();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31508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Polimorfismo via Interfaces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Suponha que duas classes, Filosofo e </a:t>
            </a:r>
            <a:r>
              <a:rPr lang="pt-BR" altLang="pt-BR" dirty="0" err="1"/>
              <a:t>Cao</a:t>
            </a:r>
            <a:r>
              <a:rPr lang="pt-BR" altLang="pt-BR" dirty="0"/>
              <a:t>, ambas implementam a interface Speaker, fornecendo versões distintas do método </a:t>
            </a:r>
            <a:r>
              <a:rPr lang="pt-BR" altLang="pt-BR" dirty="0" err="1"/>
              <a:t>speak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Analisemos o seguinte código:</a:t>
            </a:r>
          </a:p>
          <a:p>
            <a:pPr marL="0" indent="0">
              <a:buNone/>
            </a:pPr>
            <a:r>
              <a:rPr lang="en-US" altLang="pt-BR" dirty="0"/>
              <a:t>		Speaker s = new </a:t>
            </a:r>
            <a:r>
              <a:rPr lang="en-US" altLang="pt-BR" dirty="0" err="1"/>
              <a:t>Filosofo</a:t>
            </a:r>
            <a:r>
              <a:rPr lang="en-US" altLang="pt-BR" dirty="0"/>
              <a:t>();</a:t>
            </a:r>
          </a:p>
          <a:p>
            <a:pPr marL="0" indent="0">
              <a:buNone/>
            </a:pPr>
            <a:r>
              <a:rPr lang="en-US" altLang="pt-BR" dirty="0"/>
              <a:t>		</a:t>
            </a:r>
            <a:r>
              <a:rPr lang="en-US" altLang="pt-BR" dirty="0" err="1"/>
              <a:t>s.speak</a:t>
            </a:r>
            <a:r>
              <a:rPr lang="en-US" altLang="pt-BR" dirty="0"/>
              <a:t>();</a:t>
            </a:r>
          </a:p>
          <a:p>
            <a:pPr marL="0" indent="0">
              <a:buNone/>
            </a:pPr>
            <a:r>
              <a:rPr lang="en-US" altLang="pt-BR" dirty="0"/>
              <a:t>		s = new Dog();</a:t>
            </a:r>
          </a:p>
          <a:p>
            <a:pPr marL="0" indent="0">
              <a:buNone/>
            </a:pPr>
            <a:r>
              <a:rPr lang="en-US" altLang="pt-BR" dirty="0"/>
              <a:t>		</a:t>
            </a:r>
            <a:r>
              <a:rPr lang="en-US" altLang="pt-BR" dirty="0" err="1"/>
              <a:t>s.speak</a:t>
            </a:r>
            <a:r>
              <a:rPr lang="en-US" altLang="pt-B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71556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1558</Words>
  <Application>Microsoft Office PowerPoint</Application>
  <PresentationFormat>Widescreen</PresentationFormat>
  <Paragraphs>287</Paragraphs>
  <Slides>39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7" baseType="lpstr">
      <vt:lpstr>Arial</vt:lpstr>
      <vt:lpstr>Arial Narrow</vt:lpstr>
      <vt:lpstr>Arial Unicode MS</vt:lpstr>
      <vt:lpstr>Calibri</vt:lpstr>
      <vt:lpstr>Calibri Light</vt:lpstr>
      <vt:lpstr>Courier New</vt:lpstr>
      <vt:lpstr>Wingdings</vt:lpstr>
      <vt:lpstr>Tema do Office</vt:lpstr>
      <vt:lpstr>Polimorfismo</vt:lpstr>
      <vt:lpstr>Polimorfismo</vt:lpstr>
      <vt:lpstr>Polimorfismo</vt:lpstr>
      <vt:lpstr>Polimorfismo</vt:lpstr>
      <vt:lpstr>Polimorfismo</vt:lpstr>
      <vt:lpstr>Referências e Herança</vt:lpstr>
      <vt:lpstr>Polimorfismo via Herança</vt:lpstr>
      <vt:lpstr>Polimorfismo via Interfaces</vt:lpstr>
      <vt:lpstr>Polimorfismo via Interfaces</vt:lpstr>
      <vt:lpstr>Polimorfismo</vt:lpstr>
      <vt:lpstr>Polimorfismo</vt:lpstr>
      <vt:lpstr>Polimorfismo</vt:lpstr>
      <vt:lpstr>Polimorfismo</vt:lpstr>
      <vt:lpstr>Verificação Dinâmica de Tipo</vt:lpstr>
      <vt:lpstr>Verificação Dinâmica de Tipo</vt:lpstr>
      <vt:lpstr>Polimorfismo</vt:lpstr>
      <vt:lpstr>Banco</vt:lpstr>
      <vt:lpstr>Banco</vt:lpstr>
      <vt:lpstr>Banco</vt:lpstr>
      <vt:lpstr>Banco</vt:lpstr>
      <vt:lpstr>Faculdade</vt:lpstr>
      <vt:lpstr>Faculdade</vt:lpstr>
      <vt:lpstr>Faculdade</vt:lpstr>
      <vt:lpstr>Faculdade</vt:lpstr>
      <vt:lpstr>Genéricos</vt:lpstr>
      <vt:lpstr>Métodos Genéricos</vt:lpstr>
      <vt:lpstr>Métodos Genéricos</vt:lpstr>
      <vt:lpstr>Métodos Genéricos</vt:lpstr>
      <vt:lpstr>Classe Genérica (ou Parametrizada)</vt:lpstr>
      <vt:lpstr>Limite Inferior</vt:lpstr>
      <vt:lpstr>Genéricos e Coleções</vt:lpstr>
      <vt:lpstr>Genéricos e Coleções</vt:lpstr>
      <vt:lpstr>Genéricos e Coleções</vt:lpstr>
      <vt:lpstr>Curinga</vt:lpstr>
      <vt:lpstr>Curinga</vt:lpstr>
      <vt:lpstr>Curinga</vt:lpstr>
      <vt:lpstr>Genéricos e Type Safety</vt:lpstr>
      <vt:lpstr>Genéricos e Herança</vt:lpstr>
      <vt:lpstr>Genéricos e Herança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Polimorfismo</dc:title>
  <dc:creator>Paula Lessa</dc:creator>
  <cp:lastModifiedBy>Edson Lessa</cp:lastModifiedBy>
  <cp:revision>6</cp:revision>
  <dcterms:created xsi:type="dcterms:W3CDTF">2015-11-09T00:52:19Z</dcterms:created>
  <dcterms:modified xsi:type="dcterms:W3CDTF">2016-06-08T23:49:56Z</dcterms:modified>
</cp:coreProperties>
</file>