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260" r:id="rId3"/>
    <p:sldId id="262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3" r:id="rId16"/>
    <p:sldId id="269" r:id="rId17"/>
    <p:sldId id="281" r:id="rId18"/>
    <p:sldId id="282" r:id="rId19"/>
    <p:sldId id="274" r:id="rId20"/>
    <p:sldId id="271" r:id="rId21"/>
    <p:sldId id="275" r:id="rId22"/>
    <p:sldId id="276" r:id="rId23"/>
    <p:sldId id="277" r:id="rId24"/>
    <p:sldId id="278" r:id="rId25"/>
    <p:sldId id="279" r:id="rId26"/>
    <p:sldId id="280" r:id="rId27"/>
    <p:sldId id="284" r:id="rId28"/>
    <p:sldId id="292" r:id="rId29"/>
    <p:sldId id="293" r:id="rId30"/>
    <p:sldId id="294" r:id="rId31"/>
    <p:sldId id="283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98F7E73-F3D8-FB4D-863C-27F67ED02707}">
          <p14:sldIdLst>
            <p14:sldId id="257"/>
            <p14:sldId id="260"/>
            <p14:sldId id="262"/>
            <p14:sldId id="258"/>
            <p14:sldId id="259"/>
            <p14:sldId id="261"/>
            <p14:sldId id="263"/>
            <p14:sldId id="264"/>
            <p14:sldId id="265"/>
            <p14:sldId id="266"/>
            <p14:sldId id="267"/>
            <p14:sldId id="268"/>
            <p14:sldId id="270"/>
            <p14:sldId id="272"/>
            <p14:sldId id="273"/>
            <p14:sldId id="269"/>
            <p14:sldId id="281"/>
            <p14:sldId id="282"/>
            <p14:sldId id="274"/>
            <p14:sldId id="271"/>
            <p14:sldId id="275"/>
            <p14:sldId id="276"/>
            <p14:sldId id="277"/>
            <p14:sldId id="278"/>
            <p14:sldId id="279"/>
            <p14:sldId id="280"/>
            <p14:sldId id="284"/>
            <p14:sldId id="292"/>
            <p14:sldId id="293"/>
            <p14:sldId id="294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Untitled Section" id="{599DAF36-4A01-A748-8050-F10E7F04887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5FC398CC-E3A6-42B7-B837-A8B081C899AA}" type="datetimeFigureOut">
              <a:rPr lang="pt-BR"/>
              <a:pPr>
                <a:defRPr/>
              </a:pPr>
              <a:t>04/09/2016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2C525ED1-60DC-48D7-9E3C-E9439D2318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49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046C4-245A-004E-9944-BCDB8B708C7A}" type="datetimeFigureOut">
              <a:rPr lang="en-US" smtClean="0"/>
              <a:t>9/4/2016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DB421-83A1-DF47-95C6-273EF9DAA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31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14C0A-720F-4308-A22C-8DFA19181F5D}" type="datetimeFigureOut">
              <a:rPr lang="pt-BR"/>
              <a:pPr>
                <a:defRPr/>
              </a:pPr>
              <a:t>04/09/2016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9539E-59C1-4F4E-89CA-CFADEBEE0A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99051-B5E3-4CD9-8466-BA454CB04541}" type="datetimeFigureOut">
              <a:rPr lang="pt-BR"/>
              <a:pPr>
                <a:defRPr/>
              </a:pPr>
              <a:t>04/09/2016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59A0E-2B73-475C-BEE6-FB8A91E334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373B8-9263-432F-B98B-2261A69B51BA}" type="datetimeFigureOut">
              <a:rPr lang="pt-BR"/>
              <a:pPr>
                <a:defRPr/>
              </a:pPr>
              <a:t>04/09/2016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5A8F8-2960-4812-874A-79D221F643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F2C73-626A-4305-B3C0-E9B8748DC7D4}" type="datetimeFigureOut">
              <a:rPr lang="pt-BR"/>
              <a:pPr>
                <a:defRPr/>
              </a:pPr>
              <a:t>04/09/2016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F230C-BBE4-4F39-AE60-A96E7A33FA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EE950-F0BF-43BE-B3EE-B108916214EA}" type="datetimeFigureOut">
              <a:rPr lang="pt-BR"/>
              <a:pPr>
                <a:defRPr/>
              </a:pPr>
              <a:t>04/09/2016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CAF44-EBA6-4B0D-AD1C-821C86AA86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DB9F5-5B4B-4C77-9C01-0C4D326C619F}" type="datetimeFigureOut">
              <a:rPr lang="pt-BR"/>
              <a:pPr>
                <a:defRPr/>
              </a:pPr>
              <a:t>04/09/2016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7C91C-15AC-41C3-A614-7A6DC89F6D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89BF8-30DE-44AC-B083-9B6F6B17381A}" type="datetimeFigureOut">
              <a:rPr lang="pt-BR"/>
              <a:pPr>
                <a:defRPr/>
              </a:pPr>
              <a:t>04/09/2016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01284-D567-4FCE-898E-33EC7BE429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CAD17-1615-43C3-BFD5-AE65410577FF}" type="datetimeFigureOut">
              <a:rPr lang="pt-BR"/>
              <a:pPr>
                <a:defRPr/>
              </a:pPr>
              <a:t>04/09/2016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12766-5EFD-4D0F-924F-F98F8439E9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37598-9CA9-42D5-80A4-A4C4DB9424A8}" type="datetimeFigureOut">
              <a:rPr lang="pt-BR"/>
              <a:pPr>
                <a:defRPr/>
              </a:pPr>
              <a:t>04/09/2016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DE72F-40C2-4A52-BFD2-5777B1FA81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AC7E7-62B0-4F27-A7D2-86852E6965FB}" type="datetimeFigureOut">
              <a:rPr lang="pt-BR"/>
              <a:pPr>
                <a:defRPr/>
              </a:pPr>
              <a:t>04/09/2016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699CE-CD0E-47AD-94C3-B5F120C4AB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6C4B7-AD7F-442E-AC44-690E6BB9F5D7}" type="datetimeFigureOut">
              <a:rPr lang="pt-BR"/>
              <a:pPr>
                <a:defRPr/>
              </a:pPr>
              <a:t>04/09/2016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4CDD4-69C2-4426-AF9D-3EF36AECF5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B34A2FC-C552-4A58-AC45-759DA3EA7CB7}" type="datetimeFigureOut">
              <a:rPr lang="pt-BR"/>
              <a:pPr>
                <a:defRPr/>
              </a:pPr>
              <a:t>04/09/2016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95FF4E-74B5-4F54-81FA-73D1FFBC0F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ceci.flavio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l.dropbox.com/u/3025380/ES3/Aula1.pd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9QLde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6/docs/api/java/util/Collection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36838"/>
            <a:ext cx="7772400" cy="1470025"/>
          </a:xfrm>
        </p:spPr>
        <p:txBody>
          <a:bodyPr/>
          <a:lstStyle/>
          <a:p>
            <a:pPr eaLnBrk="1" hangingPunct="1"/>
            <a:r>
              <a:rPr lang="pt-BR" dirty="0"/>
              <a:t>Tópicos avançados em Programação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5857875"/>
            <a:ext cx="6400800" cy="7858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BR" sz="2400" dirty="0">
              <a:solidFill>
                <a:srgbClr val="898989"/>
              </a:solidFill>
              <a:hlinkClick r:id="rId2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2400" dirty="0">
                <a:solidFill>
                  <a:srgbClr val="898989"/>
                </a:solidFill>
                <a:hlinkClick r:id="rId2"/>
              </a:rPr>
              <a:t>flavio.ceci@unisul.br</a:t>
            </a:r>
            <a:endParaRPr lang="pt-BR" sz="2400" dirty="0">
              <a:solidFill>
                <a:srgbClr val="898989"/>
              </a:solidFill>
            </a:endParaRPr>
          </a:p>
        </p:txBody>
      </p:sp>
      <p:pic>
        <p:nvPicPr>
          <p:cNvPr id="2052" name="Picture 4" descr="logo_unisu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75" y="115888"/>
            <a:ext cx="2071688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CaixaDeTexto 4"/>
          <p:cNvSpPr txBox="1">
            <a:spLocks noChangeArrowheads="1"/>
          </p:cNvSpPr>
          <p:nvPr/>
        </p:nvSpPr>
        <p:spPr bwMode="auto">
          <a:xfrm>
            <a:off x="928662" y="4500563"/>
            <a:ext cx="7500989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dirty="0" err="1">
                <a:latin typeface="Calibri" pitchFamily="34" charset="0"/>
              </a:rPr>
              <a:t>Collections</a:t>
            </a:r>
            <a:r>
              <a:rPr lang="pt-BR" sz="2800" dirty="0">
                <a:latin typeface="Calibri" pitchFamily="34" charset="0"/>
              </a:rPr>
              <a:t> + Tratamento de exceções </a:t>
            </a:r>
          </a:p>
          <a:p>
            <a:pPr algn="ctr"/>
            <a:r>
              <a:rPr lang="pt-BR" sz="2600" dirty="0">
                <a:latin typeface="Calibri" pitchFamily="34" charset="0"/>
                <a:hlinkClick r:id="rId4"/>
              </a:rPr>
              <a:t>http://dl.dropbox.com/u/3025380/prog2/aula4.pdf</a:t>
            </a:r>
            <a:endParaRPr lang="pt-BR" sz="2600" dirty="0">
              <a:latin typeface="Calibri" pitchFamily="34" charset="0"/>
            </a:endParaRPr>
          </a:p>
          <a:p>
            <a:pPr algn="ctr"/>
            <a:endParaRPr lang="pt-BR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clientes em um </a:t>
            </a:r>
            <a:r>
              <a:rPr lang="pt-BR" dirty="0" err="1"/>
              <a:t>Hash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196752"/>
            <a:ext cx="6911887" cy="5472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5445224"/>
            <a:ext cx="3672408" cy="122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6" name="TextBox 5"/>
          <p:cNvSpPr txBox="1"/>
          <p:nvPr/>
        </p:nvSpPr>
        <p:spPr>
          <a:xfrm>
            <a:off x="5508104" y="5229200"/>
            <a:ext cx="13134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96529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clientes em um </a:t>
            </a:r>
            <a:r>
              <a:rPr lang="pt-BR" dirty="0" err="1"/>
              <a:t>Hash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mesmo comportamento deve ser implementado, quando deseja-se que um objeto complexo, seja chave de um Mapa.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Da mesma forma que um Mapa não pode possuir duas chaves iguais, também é necessário adicionar os métodos </a:t>
            </a:r>
            <a:r>
              <a:rPr lang="pt-BR" b="1" i="1" dirty="0" err="1"/>
              <a:t>equals</a:t>
            </a:r>
            <a:r>
              <a:rPr lang="pt-BR" dirty="0"/>
              <a:t> e </a:t>
            </a:r>
            <a:r>
              <a:rPr lang="pt-BR" b="1" i="1" dirty="0" err="1"/>
              <a:t>hashCode</a:t>
            </a:r>
            <a:r>
              <a:rPr lang="pt-BR" dirty="0"/>
              <a:t> ao objeto chave.</a:t>
            </a:r>
          </a:p>
        </p:txBody>
      </p:sp>
    </p:spTree>
    <p:extLst>
      <p:ext uri="{BB962C8B-B14F-4D97-AF65-F5344CB8AC3E}">
        <p14:creationId xmlns:p14="http://schemas.microsoft.com/office/powerpoint/2010/main" val="283936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8048"/>
            <a:ext cx="8229600" cy="1143000"/>
          </a:xfrm>
        </p:spPr>
        <p:txBody>
          <a:bodyPr/>
          <a:lstStyle/>
          <a:p>
            <a:r>
              <a:rPr lang="pt-BR" dirty="0"/>
              <a:t>Tratamento de exceções</a:t>
            </a:r>
          </a:p>
        </p:txBody>
      </p:sp>
    </p:spTree>
    <p:extLst>
      <p:ext uri="{BB962C8B-B14F-4D97-AF65-F5344CB8AC3E}">
        <p14:creationId xmlns:p14="http://schemas.microsoft.com/office/powerpoint/2010/main" val="345941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exceções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uma exceção?</a:t>
            </a:r>
          </a:p>
          <a:p>
            <a:pPr lvl="1"/>
            <a:r>
              <a:rPr lang="pt-BR" b="1" dirty="0"/>
              <a:t>Exceção</a:t>
            </a:r>
            <a:r>
              <a:rPr lang="pt-BR" dirty="0"/>
              <a:t> é um evento que ocorre fora do padrão de execução esperado;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São muito utilizadas pelos Sistemas Operacionais e demais sistemas;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Usar tratamento de exceções permite detectar erros e manipular esses erros, ou seja, tratá-los;</a:t>
            </a:r>
          </a:p>
        </p:txBody>
      </p:sp>
    </p:spTree>
    <p:extLst>
      <p:ext uri="{BB962C8B-B14F-4D97-AF65-F5344CB8AC3E}">
        <p14:creationId xmlns:p14="http://schemas.microsoft.com/office/powerpoint/2010/main" val="97578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para tratamento de exceções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algn="just"/>
            <a:r>
              <a:rPr lang="pt-BR" sz="2800" b="1" dirty="0" err="1"/>
              <a:t>try</a:t>
            </a:r>
            <a:r>
              <a:rPr lang="pt-BR" sz="2800" b="1" dirty="0"/>
              <a:t>:</a:t>
            </a:r>
            <a:r>
              <a:rPr lang="pt-BR" sz="2800" dirty="0"/>
              <a:t> </a:t>
            </a:r>
          </a:p>
          <a:p>
            <a:pPr lvl="1" algn="just"/>
            <a:r>
              <a:rPr lang="pt-BR" sz="2400" dirty="0"/>
              <a:t>É usado para indicar um bloco de código que possa ocorrer uma exceção.</a:t>
            </a:r>
          </a:p>
          <a:p>
            <a:pPr algn="just"/>
            <a:r>
              <a:rPr lang="pt-BR" sz="2800" b="1" dirty="0"/>
              <a:t>catch</a:t>
            </a:r>
            <a:r>
              <a:rPr lang="pt-BR" sz="2800" dirty="0"/>
              <a:t>:</a:t>
            </a:r>
          </a:p>
          <a:p>
            <a:pPr lvl="1" algn="just"/>
            <a:r>
              <a:rPr lang="pt-BR" sz="2400" dirty="0"/>
              <a:t>Serve para manipular as exceções, ou seja, tratar o erro.</a:t>
            </a:r>
          </a:p>
          <a:p>
            <a:pPr algn="just"/>
            <a:r>
              <a:rPr lang="pt-BR" sz="2800" b="1" dirty="0" err="1"/>
              <a:t>finally</a:t>
            </a:r>
            <a:r>
              <a:rPr lang="pt-BR" sz="2800" dirty="0"/>
              <a:t>:</a:t>
            </a:r>
          </a:p>
          <a:p>
            <a:pPr lvl="1" algn="just"/>
            <a:r>
              <a:rPr lang="pt-BR" sz="2400" dirty="0"/>
              <a:t>Sempre será executado depois do bloco </a:t>
            </a:r>
            <a:r>
              <a:rPr lang="pt-BR" sz="2400" dirty="0" err="1"/>
              <a:t>try</a:t>
            </a:r>
            <a:r>
              <a:rPr lang="pt-BR" sz="2400" dirty="0"/>
              <a:t>/catch;</a:t>
            </a:r>
          </a:p>
          <a:p>
            <a:pPr lvl="1" algn="just"/>
            <a:r>
              <a:rPr lang="pt-BR" sz="2400" dirty="0"/>
              <a:t>É importante saber que esse bloco sempre será executado;</a:t>
            </a:r>
          </a:p>
          <a:p>
            <a:pPr lvl="1" algn="just"/>
            <a:r>
              <a:rPr lang="pt-BR" sz="2400" dirty="0"/>
              <a:t>Sempre que se trabalhar com a abertura de um recurso (arquivo, conexão,...) deve-se fechar a mesma aqui.</a:t>
            </a:r>
          </a:p>
        </p:txBody>
      </p:sp>
    </p:spTree>
    <p:extLst>
      <p:ext uri="{BB962C8B-B14F-4D97-AF65-F5344CB8AC3E}">
        <p14:creationId xmlns:p14="http://schemas.microsoft.com/office/powerpoint/2010/main" val="1723921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78281"/>
            <a:ext cx="8712968" cy="5309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para tratamento de exceções - </a:t>
            </a:r>
            <a:r>
              <a:rPr lang="pt-BR" b="1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647357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hierárquica</a:t>
            </a:r>
          </a:p>
        </p:txBody>
      </p:sp>
      <p:sp>
        <p:nvSpPr>
          <p:cNvPr id="15" name="Retângulo 4"/>
          <p:cNvSpPr/>
          <p:nvPr/>
        </p:nvSpPr>
        <p:spPr>
          <a:xfrm>
            <a:off x="3286125" y="2275161"/>
            <a:ext cx="2143125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Throwable</a:t>
            </a:r>
            <a:endParaRPr lang="pt-BR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tângulo 5"/>
          <p:cNvSpPr/>
          <p:nvPr/>
        </p:nvSpPr>
        <p:spPr>
          <a:xfrm>
            <a:off x="1857375" y="3703911"/>
            <a:ext cx="2143125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</a:t>
            </a:r>
            <a:endParaRPr lang="pt-BR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tângulo 6"/>
          <p:cNvSpPr/>
          <p:nvPr/>
        </p:nvSpPr>
        <p:spPr>
          <a:xfrm>
            <a:off x="4786313" y="3703911"/>
            <a:ext cx="2143125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Exception</a:t>
            </a:r>
          </a:p>
        </p:txBody>
      </p:sp>
      <p:sp>
        <p:nvSpPr>
          <p:cNvPr id="18" name="Retângulo 7"/>
          <p:cNvSpPr/>
          <p:nvPr/>
        </p:nvSpPr>
        <p:spPr>
          <a:xfrm>
            <a:off x="4643438" y="5132661"/>
            <a:ext cx="3429000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RuntimeException</a:t>
            </a:r>
            <a:endParaRPr lang="pt-BR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" name="Conector de seta reta 9"/>
          <p:cNvCxnSpPr/>
          <p:nvPr/>
        </p:nvCxnSpPr>
        <p:spPr>
          <a:xfrm rot="5400000" flipH="1" flipV="1">
            <a:off x="2964657" y="3025254"/>
            <a:ext cx="857250" cy="500063"/>
          </a:xfrm>
          <a:prstGeom prst="straightConnector1">
            <a:avLst/>
          </a:prstGeom>
          <a:ln w="3810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3"/>
          <p:cNvCxnSpPr/>
          <p:nvPr/>
        </p:nvCxnSpPr>
        <p:spPr>
          <a:xfrm rot="16200000" flipV="1">
            <a:off x="4858544" y="3061767"/>
            <a:ext cx="857250" cy="427038"/>
          </a:xfrm>
          <a:prstGeom prst="straightConnector1">
            <a:avLst/>
          </a:prstGeom>
          <a:ln w="3810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16"/>
          <p:cNvCxnSpPr/>
          <p:nvPr/>
        </p:nvCxnSpPr>
        <p:spPr>
          <a:xfrm rot="16200000" flipV="1">
            <a:off x="5715001" y="4489723"/>
            <a:ext cx="857250" cy="428625"/>
          </a:xfrm>
          <a:prstGeom prst="straightConnector1">
            <a:avLst/>
          </a:prstGeom>
          <a:ln w="3810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6"/>
          <p:cNvGrpSpPr>
            <a:grpSpLocks/>
          </p:cNvGrpSpPr>
          <p:nvPr/>
        </p:nvGrpSpPr>
        <p:grpSpPr bwMode="auto">
          <a:xfrm>
            <a:off x="571500" y="4105548"/>
            <a:ext cx="4143375" cy="1927225"/>
            <a:chOff x="571472" y="4473608"/>
            <a:chExt cx="4143404" cy="1927213"/>
          </a:xfrm>
        </p:grpSpPr>
        <p:sp>
          <p:nvSpPr>
            <p:cNvPr id="23" name="Seta para a direita 20"/>
            <p:cNvSpPr/>
            <p:nvPr/>
          </p:nvSpPr>
          <p:spPr>
            <a:xfrm>
              <a:off x="2481248" y="5643589"/>
              <a:ext cx="2233628" cy="28574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4" name="Seta para a direita 21"/>
            <p:cNvSpPr/>
            <p:nvPr/>
          </p:nvSpPr>
          <p:spPr>
            <a:xfrm rot="17928261">
              <a:off x="1594632" y="5079234"/>
              <a:ext cx="1497004" cy="28575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Elipse 18"/>
            <p:cNvSpPr/>
            <p:nvPr/>
          </p:nvSpPr>
          <p:spPr>
            <a:xfrm>
              <a:off x="571472" y="5186392"/>
              <a:ext cx="2500331" cy="121442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800" dirty="0"/>
                <a:t>Não checada</a:t>
              </a:r>
            </a:p>
          </p:txBody>
        </p:sp>
      </p:grpSp>
      <p:grpSp>
        <p:nvGrpSpPr>
          <p:cNvPr id="26" name="Grupo 25"/>
          <p:cNvGrpSpPr>
            <a:grpSpLocks/>
          </p:cNvGrpSpPr>
          <p:nvPr/>
        </p:nvGrpSpPr>
        <p:grpSpPr bwMode="auto">
          <a:xfrm>
            <a:off x="5214938" y="2060848"/>
            <a:ext cx="3500437" cy="1838325"/>
            <a:chOff x="5214942" y="2428868"/>
            <a:chExt cx="3500462" cy="1837635"/>
          </a:xfrm>
        </p:grpSpPr>
        <p:sp>
          <p:nvSpPr>
            <p:cNvPr id="27" name="Seta para a direita 23"/>
            <p:cNvSpPr/>
            <p:nvPr/>
          </p:nvSpPr>
          <p:spPr>
            <a:xfrm rot="7430470">
              <a:off x="6277220" y="3514256"/>
              <a:ext cx="1218742" cy="28575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8" name="Seta para a direita 24"/>
            <p:cNvSpPr/>
            <p:nvPr/>
          </p:nvSpPr>
          <p:spPr>
            <a:xfrm rot="10800000">
              <a:off x="5214942" y="2714511"/>
              <a:ext cx="2143140" cy="28564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Elipse 17"/>
            <p:cNvSpPr/>
            <p:nvPr/>
          </p:nvSpPr>
          <p:spPr>
            <a:xfrm>
              <a:off x="6500826" y="2428868"/>
              <a:ext cx="2214578" cy="8569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800" dirty="0"/>
                <a:t>Checada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1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Exception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As classes que deveriam aqui lançar exceções e não erros de programação. </a:t>
            </a:r>
          </a:p>
          <a:p>
            <a:pPr marL="0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Exemplo: tentar abrir um arquivo que não existe. Então, é lançada uma exceção verificada, porque a classe de leitura de arquivos deriva de </a:t>
            </a:r>
            <a:r>
              <a:rPr lang="pt-BR" b="1" i="1" dirty="0" err="1"/>
              <a:t>Exception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269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Runtime</a:t>
            </a:r>
            <a:r>
              <a:rPr lang="pt-BR" dirty="0"/>
              <a:t> </a:t>
            </a:r>
            <a:r>
              <a:rPr lang="pt-BR" dirty="0" err="1"/>
              <a:t>Exception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São exceções que indicam erros de programas (não de lógica, pois senão não passaria pelo compilador).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Esse tipo de exceção é conhecida como não checada. Sendo assim, não é requisito declarar uma cláusula </a:t>
            </a:r>
            <a:r>
              <a:rPr lang="pt-BR" dirty="0" err="1"/>
              <a:t>try</a:t>
            </a:r>
            <a:r>
              <a:rPr lang="pt-BR" dirty="0"/>
              <a:t>{} e catch{}. Ex.: tentar converter "dois" em "2".</a:t>
            </a:r>
          </a:p>
        </p:txBody>
      </p:sp>
    </p:spTree>
    <p:extLst>
      <p:ext uri="{BB962C8B-B14F-4D97-AF65-F5344CB8AC3E}">
        <p14:creationId xmlns:p14="http://schemas.microsoft.com/office/powerpoint/2010/main" val="3200702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Error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Causadas por condições externas à aplicação, e normalmente a aplicação não tem como antecipar-se e tratar.</a:t>
            </a:r>
          </a:p>
          <a:p>
            <a:pPr lvl="1" algn="just"/>
            <a:r>
              <a:rPr lang="pt-BR" sz="2400" b="1" dirty="0"/>
              <a:t>Exemplo</a:t>
            </a:r>
            <a:r>
              <a:rPr lang="pt-BR" sz="2400" dirty="0"/>
              <a:t>: a aplicação abre um arquivo para leitura, mas não consegue gravar por uma falha de hardware ou mal funcionamento do sistema. Isso causará o lançamento de </a:t>
            </a:r>
            <a:r>
              <a:rPr lang="pt-BR" sz="2400" dirty="0" err="1"/>
              <a:t>java.io.IOError</a:t>
            </a:r>
            <a:r>
              <a:rPr lang="pt-BR" sz="2400" dirty="0"/>
              <a:t>.</a:t>
            </a:r>
          </a:p>
          <a:p>
            <a:pPr algn="just"/>
            <a:r>
              <a:rPr lang="pt-BR" sz="2800" dirty="0"/>
              <a:t>Não são exceções, e sim erros que jamais poderiam ter acontecido. </a:t>
            </a:r>
          </a:p>
          <a:p>
            <a:pPr lvl="1" algn="just"/>
            <a:r>
              <a:rPr lang="pt-BR" sz="2400" b="1" dirty="0"/>
              <a:t>Exemplo</a:t>
            </a:r>
            <a:r>
              <a:rPr lang="pt-BR" sz="2400" dirty="0"/>
              <a:t>: estouro da memória.</a:t>
            </a:r>
          </a:p>
        </p:txBody>
      </p:sp>
    </p:spTree>
    <p:extLst>
      <p:ext uri="{BB962C8B-B14F-4D97-AF65-F5344CB8AC3E}">
        <p14:creationId xmlns:p14="http://schemas.microsoft.com/office/powerpoint/2010/main" val="416574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Java </a:t>
            </a:r>
            <a:r>
              <a:rPr lang="pt-BR" dirty="0" err="1"/>
              <a:t>Collection</a:t>
            </a:r>
            <a:endParaRPr lang="pt-BR" dirty="0"/>
          </a:p>
          <a:p>
            <a:pPr lvl="1"/>
            <a:r>
              <a:rPr lang="pt-BR" dirty="0"/>
              <a:t>Classe utilitária </a:t>
            </a:r>
            <a:r>
              <a:rPr lang="pt-BR" b="1" i="1" dirty="0" err="1"/>
              <a:t>Collections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Hash</a:t>
            </a:r>
            <a:r>
              <a:rPr lang="pt-BR" dirty="0"/>
              <a:t> e Arvores de objetos complexos;</a:t>
            </a:r>
          </a:p>
          <a:p>
            <a:pPr lvl="2"/>
            <a:r>
              <a:rPr lang="pt-BR" dirty="0"/>
              <a:t>Implementação para conjuntos e mapas.</a:t>
            </a:r>
          </a:p>
          <a:p>
            <a:r>
              <a:rPr lang="pt-BR" dirty="0"/>
              <a:t>Tratamento de exceções</a:t>
            </a:r>
          </a:p>
          <a:p>
            <a:pPr lvl="1"/>
            <a:r>
              <a:rPr lang="pt-BR" dirty="0"/>
              <a:t>O que são exceções;</a:t>
            </a:r>
          </a:p>
          <a:p>
            <a:pPr lvl="1"/>
            <a:r>
              <a:rPr lang="pt-BR" dirty="0"/>
              <a:t>Hierarquia de classes;</a:t>
            </a:r>
          </a:p>
          <a:p>
            <a:pPr lvl="1"/>
            <a:r>
              <a:rPr lang="pt-BR" dirty="0"/>
              <a:t>Exceções checadas e não checadas.</a:t>
            </a:r>
          </a:p>
        </p:txBody>
      </p:sp>
    </p:spTree>
    <p:extLst>
      <p:ext uri="{BB962C8B-B14F-4D97-AF65-F5344CB8AC3E}">
        <p14:creationId xmlns:p14="http://schemas.microsoft.com/office/powerpoint/2010/main" val="3477721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checadas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Há situações excepcionais que uma aplicação bem escrita devem antecipar e tratar.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Exceções checadas estão sujeitas ao </a:t>
            </a:r>
            <a:r>
              <a:rPr lang="pt-BR" sz="2800" i="1" dirty="0"/>
              <a:t>Catch</a:t>
            </a:r>
            <a:r>
              <a:rPr lang="pt-BR" sz="2800" dirty="0"/>
              <a:t> </a:t>
            </a:r>
            <a:r>
              <a:rPr lang="pt-BR" sz="2800" dirty="0" err="1"/>
              <a:t>or</a:t>
            </a:r>
            <a:r>
              <a:rPr lang="pt-BR" sz="2800" dirty="0"/>
              <a:t> </a:t>
            </a:r>
            <a:r>
              <a:rPr lang="pt-BR" sz="2800" i="1" dirty="0" err="1"/>
              <a:t>Specify</a:t>
            </a:r>
            <a:r>
              <a:rPr lang="pt-BR" sz="2800" i="1" dirty="0"/>
              <a:t> </a:t>
            </a:r>
            <a:r>
              <a:rPr lang="pt-BR" sz="2800" i="1" dirty="0" err="1"/>
              <a:t>Requirement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Todas exceções são checadas, exceto aquelas indicadas por </a:t>
            </a:r>
            <a:r>
              <a:rPr lang="pt-BR" sz="2800" b="1" i="1" dirty="0" err="1"/>
              <a:t>Error</a:t>
            </a:r>
            <a:r>
              <a:rPr lang="pt-BR" sz="2800" dirty="0"/>
              <a:t> e </a:t>
            </a:r>
            <a:r>
              <a:rPr lang="pt-BR" sz="2800" b="1" i="1" dirty="0" err="1"/>
              <a:t>RuntimeException</a:t>
            </a:r>
            <a:r>
              <a:rPr lang="pt-BR" sz="2800" dirty="0"/>
              <a:t> e suas especializações.</a:t>
            </a:r>
          </a:p>
        </p:txBody>
      </p:sp>
    </p:spTree>
    <p:extLst>
      <p:ext uri="{BB962C8B-B14F-4D97-AF65-F5344CB8AC3E}">
        <p14:creationId xmlns:p14="http://schemas.microsoft.com/office/powerpoint/2010/main" val="1956291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não checadas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Causada por condições internas à aplicação e normalmente a aplicação não tem como recuperar-se ou tratar.</a:t>
            </a:r>
          </a:p>
          <a:p>
            <a:pPr lvl="1" algn="just"/>
            <a:r>
              <a:rPr lang="pt-BR" dirty="0"/>
              <a:t>Geralmente indica problema no desenvolvimento: se um erro de lógica permite, por exemplo, a chegada de uma referência nula ao construtor de </a:t>
            </a:r>
            <a:r>
              <a:rPr lang="pt-BR" b="1" i="1" dirty="0" err="1"/>
              <a:t>FileReader</a:t>
            </a:r>
            <a:r>
              <a:rPr lang="pt-BR" dirty="0"/>
              <a:t>, </a:t>
            </a:r>
            <a:r>
              <a:rPr lang="pt-BR" b="1" i="1" dirty="0" err="1"/>
              <a:t>NullPointerException</a:t>
            </a:r>
            <a:r>
              <a:rPr lang="pt-BR" dirty="0"/>
              <a:t> será lançada.</a:t>
            </a:r>
          </a:p>
          <a:p>
            <a:pPr algn="just"/>
            <a:r>
              <a:rPr lang="pt-BR" dirty="0"/>
              <a:t>O desenvolvedor pode capturar a exceção (catch), mas faz mais sentido corrigir o erro.</a:t>
            </a:r>
          </a:p>
        </p:txBody>
      </p:sp>
    </p:spTree>
    <p:extLst>
      <p:ext uri="{BB962C8B-B14F-4D97-AF65-F5344CB8AC3E}">
        <p14:creationId xmlns:p14="http://schemas.microsoft.com/office/powerpoint/2010/main" val="145330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/>
          <a:lstStyle/>
          <a:p>
            <a:r>
              <a:rPr lang="pt-BR" dirty="0"/>
              <a:t>Mas quando utilizar exceções checadas e não checadas?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" y="45988"/>
            <a:ext cx="2717800" cy="237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437112"/>
            <a:ext cx="2495603" cy="236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3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checada </a:t>
            </a:r>
            <a:r>
              <a:rPr lang="pt-BR" dirty="0" err="1"/>
              <a:t>X</a:t>
            </a:r>
            <a:r>
              <a:rPr lang="pt-BR" dirty="0"/>
              <a:t> não checada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Exceções não checadas representam o resultado de um problema de programação do qual não há como lidar ou recuperar de maneira alguma. </a:t>
            </a:r>
          </a:p>
          <a:p>
            <a:pPr algn="just"/>
            <a:endParaRPr lang="pt-BR" dirty="0"/>
          </a:p>
          <a:p>
            <a:pPr lvl="1" algn="just"/>
            <a:r>
              <a:rPr lang="pt-BR" dirty="0"/>
              <a:t>Exemplos: exceções aritméticas, referência nula e erro de indexação (tentativa de acessar um índice que não existe).</a:t>
            </a:r>
          </a:p>
        </p:txBody>
      </p:sp>
    </p:spTree>
    <p:extLst>
      <p:ext uri="{BB962C8B-B14F-4D97-AF65-F5344CB8AC3E}">
        <p14:creationId xmlns:p14="http://schemas.microsoft.com/office/powerpoint/2010/main" val="1487319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checada </a:t>
            </a:r>
            <a:r>
              <a:rPr lang="pt-BR" dirty="0" err="1"/>
              <a:t>X</a:t>
            </a:r>
            <a:r>
              <a:rPr lang="pt-BR" dirty="0"/>
              <a:t> não checada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Não lance </a:t>
            </a:r>
            <a:r>
              <a:rPr lang="pt-BR" b="1" i="1" dirty="0" err="1"/>
              <a:t>RuntimeException</a:t>
            </a:r>
            <a:r>
              <a:rPr lang="pt-BR" dirty="0"/>
              <a:t> ou uma especialização dela só porque não quer se incomodar com a especificação de exceções que podem ser lançadas.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 é razoável que um cliente receba a exceção para tratá-la, use exceção checada. </a:t>
            </a:r>
          </a:p>
          <a:p>
            <a:pPr lvl="1" algn="just"/>
            <a:r>
              <a:rPr lang="pt-BR" dirty="0"/>
              <a:t>Se, no entanto, não tiver o que fazer a respeito do erro, faça-a não checada.</a:t>
            </a:r>
          </a:p>
        </p:txBody>
      </p:sp>
    </p:spTree>
    <p:extLst>
      <p:ext uri="{BB962C8B-B14F-4D97-AF65-F5344CB8AC3E}">
        <p14:creationId xmlns:p14="http://schemas.microsoft.com/office/powerpoint/2010/main" val="3384838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comuns no uso da </a:t>
            </a:r>
            <a:r>
              <a:rPr lang="pt-BR" dirty="0" err="1"/>
              <a:t>Exceptions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catch (</a:t>
            </a:r>
            <a:r>
              <a:rPr lang="pt-BR" dirty="0" err="1"/>
              <a:t>Exception</a:t>
            </a:r>
            <a:r>
              <a:rPr lang="pt-BR" dirty="0"/>
              <a:t> e) {}</a:t>
            </a:r>
          </a:p>
          <a:p>
            <a:pPr lvl="1" algn="just"/>
            <a:r>
              <a:rPr lang="pt-BR" dirty="0"/>
              <a:t>Nunca deixe o bloco catch vazio!</a:t>
            </a:r>
          </a:p>
          <a:p>
            <a:pPr algn="just"/>
            <a:r>
              <a:rPr lang="pt-BR" dirty="0"/>
              <a:t>Continuação do fluxo de execução após erro</a:t>
            </a:r>
          </a:p>
          <a:p>
            <a:pPr lvl="1" algn="just"/>
            <a:r>
              <a:rPr lang="pt-BR" dirty="0"/>
              <a:t>Analise sempre até que ponto o fluxo deve ser interrompido quando ocorrer uma exceção.</a:t>
            </a:r>
          </a:p>
          <a:p>
            <a:pPr algn="just"/>
            <a:r>
              <a:rPr lang="pt-BR" dirty="0"/>
              <a:t>Falha relatada incorretamente</a:t>
            </a:r>
          </a:p>
          <a:p>
            <a:pPr lvl="1" algn="just"/>
            <a:r>
              <a:rPr lang="pt-BR" dirty="0"/>
              <a:t>Verifique com cautela a exceção capturada, tenha certeza do que será feito log.</a:t>
            </a:r>
          </a:p>
        </p:txBody>
      </p:sp>
    </p:spTree>
    <p:extLst>
      <p:ext uri="{BB962C8B-B14F-4D97-AF65-F5344CB8AC3E}">
        <p14:creationId xmlns:p14="http://schemas.microsoft.com/office/powerpoint/2010/main" val="1355064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práticas (</a:t>
            </a:r>
            <a:r>
              <a:rPr lang="pt-BR" dirty="0" err="1"/>
              <a:t>onjava.com</a:t>
            </a:r>
            <a:r>
              <a:rPr lang="pt-B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Sempre feche recursos após usá-los</a:t>
            </a:r>
          </a:p>
          <a:p>
            <a:pPr algn="just"/>
            <a:r>
              <a:rPr lang="pt-BR" dirty="0"/>
              <a:t>Não use exceções para controlar fluxo</a:t>
            </a:r>
          </a:p>
          <a:p>
            <a:pPr algn="just"/>
            <a:r>
              <a:rPr lang="pt-BR" dirty="0"/>
              <a:t>Não ignore ou “mate” a exceção</a:t>
            </a:r>
          </a:p>
          <a:p>
            <a:pPr algn="just"/>
            <a:r>
              <a:rPr lang="pt-BR" dirty="0"/>
              <a:t>Não capture exceções de primeiro nível: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Fazendo isso, capturam-se todas as exceções, inclusive </a:t>
            </a:r>
            <a:r>
              <a:rPr lang="pt-BR" sz="2400" b="1" i="1" dirty="0" err="1"/>
              <a:t>RuntimeExceptions</a:t>
            </a:r>
            <a:r>
              <a:rPr lang="pt-BR" sz="2400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2483768" y="4149080"/>
            <a:ext cx="3714750" cy="1323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000" b="1" dirty="0" err="1">
                <a:latin typeface="Courier New" charset="0"/>
                <a:cs typeface="Courier New" charset="0"/>
              </a:rPr>
              <a:t>try</a:t>
            </a:r>
            <a:r>
              <a:rPr lang="pt-BR" sz="2000" b="1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pt-BR" sz="2000" b="1" dirty="0">
                <a:latin typeface="Courier New" charset="0"/>
                <a:cs typeface="Courier New" charset="0"/>
              </a:rPr>
              <a:t>..</a:t>
            </a:r>
          </a:p>
          <a:p>
            <a:pPr eaLnBrk="1" hangingPunct="1"/>
            <a:r>
              <a:rPr lang="pt-BR" sz="2000" b="1" dirty="0">
                <a:latin typeface="Courier New" charset="0"/>
                <a:cs typeface="Courier New" charset="0"/>
              </a:rPr>
              <a:t>}catch(</a:t>
            </a:r>
            <a:r>
              <a:rPr lang="pt-BR" sz="2000" b="1" dirty="0" err="1">
                <a:latin typeface="Courier New" charset="0"/>
                <a:cs typeface="Courier New" charset="0"/>
              </a:rPr>
              <a:t>Exception</a:t>
            </a:r>
            <a:r>
              <a:rPr lang="pt-BR" sz="2000" b="1" dirty="0">
                <a:latin typeface="Courier New" charset="0"/>
                <a:cs typeface="Courier New" charset="0"/>
              </a:rPr>
              <a:t> </a:t>
            </a:r>
            <a:r>
              <a:rPr lang="pt-BR" sz="2000" b="1" dirty="0" err="1">
                <a:latin typeface="Courier New" charset="0"/>
                <a:cs typeface="Courier New" charset="0"/>
              </a:rPr>
              <a:t>ex</a:t>
            </a:r>
            <a:r>
              <a:rPr lang="pt-BR" sz="2000" b="1" dirty="0">
                <a:latin typeface="Courier New" charset="0"/>
                <a:cs typeface="Courier New" charset="0"/>
              </a:rPr>
              <a:t>){</a:t>
            </a:r>
          </a:p>
          <a:p>
            <a:pPr eaLnBrk="1" hangingPunct="1"/>
            <a:r>
              <a:rPr lang="pt-BR" sz="2000" b="1" dirty="0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5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8893"/>
            <a:ext cx="8229600" cy="1143000"/>
          </a:xfrm>
        </p:spPr>
        <p:txBody>
          <a:bodyPr/>
          <a:lstStyle/>
          <a:p>
            <a:r>
              <a:rPr lang="pt-BR" dirty="0"/>
              <a:t>Trabalho Integrador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04456"/>
            <a:ext cx="8229600" cy="604664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Biblioteca Universitária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44624"/>
            <a:ext cx="2598936" cy="2598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5181600"/>
            <a:ext cx="27051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13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Trabalho Integrador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>
                <a:solidFill>
                  <a:srgbClr val="FF0000"/>
                </a:solidFill>
              </a:rPr>
              <a:t>Deve ser feito em dupla;</a:t>
            </a:r>
          </a:p>
          <a:p>
            <a:pPr algn="just"/>
            <a:r>
              <a:rPr lang="pt-BR" sz="2800" dirty="0">
                <a:solidFill>
                  <a:srgbClr val="FF0000"/>
                </a:solidFill>
              </a:rPr>
              <a:t>O trabalho contempla:</a:t>
            </a:r>
          </a:p>
          <a:p>
            <a:pPr lvl="1" algn="just"/>
            <a:r>
              <a:rPr lang="pt-BR" sz="2400" dirty="0">
                <a:solidFill>
                  <a:srgbClr val="FF0000"/>
                </a:solidFill>
              </a:rPr>
              <a:t>Trabalho escrito com modelagem e demais artefatos solicitados na documentação; Scripts de criação da base de dados;</a:t>
            </a:r>
          </a:p>
          <a:p>
            <a:pPr lvl="1" algn="just"/>
            <a:r>
              <a:rPr lang="pt-BR" sz="2400" dirty="0">
                <a:solidFill>
                  <a:srgbClr val="FF0000"/>
                </a:solidFill>
              </a:rPr>
              <a:t>Desenvolvimento de uma aplicação Java conforme os requisitos passados;</a:t>
            </a:r>
          </a:p>
          <a:p>
            <a:pPr algn="just"/>
            <a:r>
              <a:rPr lang="pt-BR" sz="2800" dirty="0">
                <a:solidFill>
                  <a:srgbClr val="FF0000"/>
                </a:solidFill>
              </a:rPr>
              <a:t>Data limite para entrega: 28/11/2013;</a:t>
            </a:r>
          </a:p>
          <a:p>
            <a:pPr lvl="1" algn="just"/>
            <a:r>
              <a:rPr lang="pt-BR" sz="2400" dirty="0">
                <a:solidFill>
                  <a:srgbClr val="FF0000"/>
                </a:solidFill>
              </a:rPr>
              <a:t>Pode ser entregue a partir de: 14/11/2013;</a:t>
            </a:r>
          </a:p>
        </p:txBody>
      </p:sp>
    </p:spTree>
    <p:extLst>
      <p:ext uri="{BB962C8B-B14F-4D97-AF65-F5344CB8AC3E}">
        <p14:creationId xmlns:p14="http://schemas.microsoft.com/office/powerpoint/2010/main" val="4094607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Trabalho Integrador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O trabalho deve ser apresentado para o professor;</a:t>
            </a:r>
          </a:p>
          <a:p>
            <a:pPr lvl="1" algn="just"/>
            <a:r>
              <a:rPr lang="pt-BR" dirty="0">
                <a:solidFill>
                  <a:srgbClr val="FF0000"/>
                </a:solidFill>
              </a:rPr>
              <a:t>A apresentação vale 2 pontos;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Deve-se utilizar boas práticas de programa (e da orientação à objeto);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Para cada dia de atraso na entrega será decrementado 2 pontos da nota total.</a:t>
            </a:r>
          </a:p>
          <a:p>
            <a:pPr lvl="1" algn="just"/>
            <a:r>
              <a:rPr lang="pt-BR" dirty="0">
                <a:solidFill>
                  <a:srgbClr val="FF0000"/>
                </a:solidFill>
              </a:rPr>
              <a:t>Deve-se entregar o trabalho escrito + código fonte e mais os scripts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26172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96752"/>
            <a:ext cx="5966159" cy="54726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4168" y="6165304"/>
            <a:ext cx="3007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3"/>
              </a:rPr>
              <a:t>http://bit.ly/19QLdeU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4864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Trabalho Integrador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Existe uma entrega parcial que deve ser feita no dia: </a:t>
            </a:r>
            <a:r>
              <a:rPr lang="pt-BR" b="1" dirty="0">
                <a:solidFill>
                  <a:srgbClr val="FF0000"/>
                </a:solidFill>
              </a:rPr>
              <a:t>16/10/2014</a:t>
            </a:r>
            <a:r>
              <a:rPr lang="pt-BR" dirty="0">
                <a:solidFill>
                  <a:srgbClr val="FF0000"/>
                </a:solidFill>
              </a:rPr>
              <a:t>;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TODOS os requisitos apresentados nessa aula devem estar contemplados na entrega do dia </a:t>
            </a:r>
            <a:r>
              <a:rPr lang="pt-BR" b="1" dirty="0">
                <a:solidFill>
                  <a:srgbClr val="FF0000"/>
                </a:solidFill>
              </a:rPr>
              <a:t>16/10/2014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Nesse dia não teremos aula, o aluno tem até a meia noite dessa data para enviar o código com o estado atual do projeto.</a:t>
            </a:r>
          </a:p>
        </p:txBody>
      </p:sp>
    </p:spTree>
    <p:extLst>
      <p:ext uri="{BB962C8B-B14F-4D97-AF65-F5344CB8AC3E}">
        <p14:creationId xmlns:p14="http://schemas.microsoft.com/office/powerpoint/2010/main" val="225406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Integrador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biblioteca universitária solicitou que os alunos do curso de Sistemas de Informação da Unisul desenvolvessem um sistema para controle de empréstimo de livros.</a:t>
            </a:r>
          </a:p>
          <a:p>
            <a:pPr algn="just"/>
            <a:r>
              <a:rPr lang="pt-BR" dirty="0"/>
              <a:t>Como os alunos de Programação 2 conhecem tudo sobre </a:t>
            </a:r>
            <a:r>
              <a:rPr lang="pt-BR" dirty="0" err="1"/>
              <a:t>Collections</a:t>
            </a:r>
            <a:r>
              <a:rPr lang="pt-BR" dirty="0"/>
              <a:t> e Java, eles foram os incumbidos para esta tarefa!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254" y="4725144"/>
            <a:ext cx="2645202" cy="207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79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Integrador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Requisitos:</a:t>
            </a:r>
          </a:p>
          <a:p>
            <a:pPr lvl="1"/>
            <a:r>
              <a:rPr lang="pt-BR" dirty="0"/>
              <a:t>O sistema deve armazenar todas informações em memória de modo que seja utilizada a estrutura de dados mais adequada para as operações em questão;</a:t>
            </a:r>
          </a:p>
          <a:p>
            <a:pPr lvl="1"/>
            <a:r>
              <a:rPr lang="pt-BR" dirty="0"/>
              <a:t>O sistema deve permitir o cadastro de alunos;</a:t>
            </a:r>
          </a:p>
          <a:p>
            <a:pPr lvl="1"/>
            <a:r>
              <a:rPr lang="pt-BR" dirty="0"/>
              <a:t>O sistema deve permitir o cadastro de professores</a:t>
            </a:r>
          </a:p>
          <a:p>
            <a:pPr lvl="2"/>
            <a:r>
              <a:rPr lang="pt-BR" dirty="0"/>
              <a:t>Tanto alunos como professores devem ser mantidos na mesma estrutura;</a:t>
            </a:r>
          </a:p>
          <a:p>
            <a:pPr lvl="2"/>
            <a:r>
              <a:rPr lang="pt-BR" dirty="0"/>
              <a:t>A forma de consulta de ambos é via sua matricula;</a:t>
            </a:r>
          </a:p>
        </p:txBody>
      </p:sp>
    </p:spTree>
    <p:extLst>
      <p:ext uri="{BB962C8B-B14F-4D97-AF65-F5344CB8AC3E}">
        <p14:creationId xmlns:p14="http://schemas.microsoft.com/office/powerpoint/2010/main" val="593557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Integrador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Requisitos:</a:t>
            </a:r>
          </a:p>
          <a:p>
            <a:pPr lvl="1"/>
            <a:r>
              <a:rPr lang="pt-BR" dirty="0"/>
              <a:t>O sistema deve permitir o cadastro de livros;</a:t>
            </a:r>
          </a:p>
          <a:p>
            <a:pPr lvl="2"/>
            <a:r>
              <a:rPr lang="pt-BR" dirty="0"/>
              <a:t>Não são permitidos o cadastro de livros repetidos;</a:t>
            </a:r>
          </a:p>
          <a:p>
            <a:pPr lvl="2"/>
            <a:r>
              <a:rPr lang="pt-BR" dirty="0"/>
              <a:t>Um livro deve ter uma lista de exemplares;</a:t>
            </a:r>
          </a:p>
          <a:p>
            <a:pPr lvl="1"/>
            <a:r>
              <a:rPr lang="pt-BR" dirty="0"/>
              <a:t>O sistema deve permitir o vinculo de um exemplar com um usuário (aluno ou professor) da biblioteca</a:t>
            </a:r>
          </a:p>
          <a:p>
            <a:pPr lvl="2"/>
            <a:r>
              <a:rPr lang="pt-BR" dirty="0"/>
              <a:t>Cada usuário pode ter até 5 livros emprestados simultaneamente (não é permitido pegar mais de um exemplar do mesmo livro)</a:t>
            </a:r>
          </a:p>
        </p:txBody>
      </p:sp>
    </p:spTree>
    <p:extLst>
      <p:ext uri="{BB962C8B-B14F-4D97-AF65-F5344CB8AC3E}">
        <p14:creationId xmlns:p14="http://schemas.microsoft.com/office/powerpoint/2010/main" val="227541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Integrador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Característica do aluno:</a:t>
            </a:r>
          </a:p>
          <a:p>
            <a:pPr lvl="1"/>
            <a:r>
              <a:rPr lang="pt-BR" dirty="0"/>
              <a:t>Matricula;</a:t>
            </a:r>
          </a:p>
          <a:p>
            <a:pPr lvl="1"/>
            <a:r>
              <a:rPr lang="pt-BR" dirty="0"/>
              <a:t>Nome;</a:t>
            </a:r>
          </a:p>
          <a:p>
            <a:pPr lvl="1"/>
            <a:r>
              <a:rPr lang="pt-BR" dirty="0"/>
              <a:t>Nome do curso;</a:t>
            </a:r>
          </a:p>
          <a:p>
            <a:pPr lvl="1"/>
            <a:r>
              <a:rPr lang="pt-BR" dirty="0"/>
              <a:t>Exemplares pegos;</a:t>
            </a:r>
          </a:p>
          <a:p>
            <a:pPr lvl="1"/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924300"/>
            <a:ext cx="31242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22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Integrador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Característica do professor:</a:t>
            </a:r>
          </a:p>
          <a:p>
            <a:pPr lvl="1"/>
            <a:r>
              <a:rPr lang="pt-BR" dirty="0"/>
              <a:t>Matricula;</a:t>
            </a:r>
          </a:p>
          <a:p>
            <a:pPr lvl="1"/>
            <a:r>
              <a:rPr lang="pt-BR" dirty="0"/>
              <a:t>Nome;</a:t>
            </a:r>
          </a:p>
          <a:p>
            <a:pPr lvl="1"/>
            <a:r>
              <a:rPr lang="pt-BR" dirty="0"/>
              <a:t>Lista de cursos que participa;</a:t>
            </a:r>
          </a:p>
          <a:p>
            <a:pPr lvl="1"/>
            <a:r>
              <a:rPr lang="pt-BR" dirty="0"/>
              <a:t>Exemplares pegos;</a:t>
            </a:r>
          </a:p>
          <a:p>
            <a:pPr lvl="1"/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3649791"/>
            <a:ext cx="3203848" cy="320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02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Integrador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Característica do livro:</a:t>
            </a:r>
          </a:p>
          <a:p>
            <a:pPr lvl="1"/>
            <a:r>
              <a:rPr lang="pt-BR" dirty="0"/>
              <a:t>Titulo;</a:t>
            </a:r>
          </a:p>
          <a:p>
            <a:pPr lvl="1"/>
            <a:r>
              <a:rPr lang="pt-BR" dirty="0"/>
              <a:t>Autor;</a:t>
            </a:r>
          </a:p>
          <a:p>
            <a:pPr lvl="1"/>
            <a:r>
              <a:rPr lang="pt-BR" dirty="0"/>
              <a:t>Lista de exemplares;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4221088"/>
            <a:ext cx="33909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61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Integrador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Característica do exemplar:</a:t>
            </a:r>
          </a:p>
          <a:p>
            <a:pPr lvl="1"/>
            <a:r>
              <a:rPr lang="pt-BR" dirty="0"/>
              <a:t>Código;</a:t>
            </a:r>
          </a:p>
          <a:p>
            <a:pPr lvl="1"/>
            <a:r>
              <a:rPr lang="pt-BR" dirty="0"/>
              <a:t>Localização</a:t>
            </a:r>
          </a:p>
          <a:p>
            <a:pPr lvl="1"/>
            <a:r>
              <a:rPr lang="pt-BR" dirty="0"/>
              <a:t>Edição</a:t>
            </a:r>
          </a:p>
          <a:p>
            <a:pPr lvl="1"/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766" y="3717032"/>
            <a:ext cx="3807234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61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Trabalho Integrador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sistema deve possuir uma interface (menu) para navegar entre as opções de operações;</a:t>
            </a:r>
          </a:p>
          <a:p>
            <a:pPr algn="just"/>
            <a:r>
              <a:rPr lang="pt-BR" dirty="0"/>
              <a:t>Outras operações permitidas (além do cadastro):</a:t>
            </a:r>
          </a:p>
          <a:p>
            <a:pPr lvl="1" algn="just"/>
            <a:r>
              <a:rPr lang="pt-BR" dirty="0"/>
              <a:t>Fazer uma consulta por livro e/ou exemplar;</a:t>
            </a:r>
          </a:p>
          <a:p>
            <a:pPr lvl="1" algn="just"/>
            <a:r>
              <a:rPr lang="pt-BR" dirty="0"/>
              <a:t>A partir da visualização da consulta o usuário pode fazer as seguinte operações:</a:t>
            </a:r>
          </a:p>
          <a:p>
            <a:pPr lvl="2" algn="just"/>
            <a:r>
              <a:rPr lang="pt-BR" dirty="0"/>
              <a:t>Alterar os dados do objeto;</a:t>
            </a:r>
          </a:p>
          <a:p>
            <a:pPr lvl="2" algn="just"/>
            <a:r>
              <a:rPr lang="pt-BR" dirty="0"/>
              <a:t>Excluir o objeto da estrutura de dados.</a:t>
            </a:r>
          </a:p>
        </p:txBody>
      </p:sp>
    </p:spTree>
    <p:extLst>
      <p:ext uri="{BB962C8B-B14F-4D97-AF65-F5344CB8AC3E}">
        <p14:creationId xmlns:p14="http://schemas.microsoft.com/office/powerpoint/2010/main" val="101480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3140968"/>
            <a:ext cx="4708241" cy="3717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utilitária para </a:t>
            </a:r>
            <a:r>
              <a:rPr lang="pt-BR" dirty="0" err="1"/>
              <a:t>Collection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Collections</a:t>
            </a:r>
            <a:r>
              <a:rPr lang="pt-BR" dirty="0"/>
              <a:t> trás uma série de métodos para auxiliar no uso das estrutura escolhidas.</a:t>
            </a:r>
          </a:p>
          <a:p>
            <a:r>
              <a:rPr lang="pt-BR" dirty="0"/>
              <a:t>Exemplo de ordenação:</a:t>
            </a:r>
          </a:p>
          <a:p>
            <a:pPr lvl="1"/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056" y="3035920"/>
            <a:ext cx="3200400" cy="14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6" name="TextBox 5"/>
          <p:cNvSpPr txBox="1"/>
          <p:nvPr/>
        </p:nvSpPr>
        <p:spPr>
          <a:xfrm>
            <a:off x="5746764" y="2810604"/>
            <a:ext cx="13134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CONSOLE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059832" y="5373216"/>
            <a:ext cx="2520280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5652120" y="5230941"/>
            <a:ext cx="28803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Utilizando o método estático</a:t>
            </a:r>
          </a:p>
          <a:p>
            <a:r>
              <a:rPr lang="pt-BR" dirty="0"/>
              <a:t>Da classe </a:t>
            </a:r>
            <a:r>
              <a:rPr lang="pt-BR" b="1" i="1" dirty="0" err="1"/>
              <a:t>Collections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930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Collections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Mais informações sobre os métodos da classe utilitária </a:t>
            </a:r>
            <a:r>
              <a:rPr lang="pt-BR" b="1" i="1" dirty="0" err="1"/>
              <a:t>Collections</a:t>
            </a:r>
            <a:r>
              <a:rPr lang="pt-BR" dirty="0"/>
              <a:t>:</a:t>
            </a:r>
          </a:p>
          <a:p>
            <a:pPr marL="0" indent="0" algn="ctr">
              <a:buNone/>
            </a:pPr>
            <a:endParaRPr lang="pt-BR" dirty="0">
              <a:hlinkClick r:id="rId2"/>
            </a:endParaRPr>
          </a:p>
          <a:p>
            <a:pPr marL="0" indent="0" algn="ctr">
              <a:buNone/>
            </a:pPr>
            <a:endParaRPr lang="pt-BR" dirty="0">
              <a:hlinkClick r:id="rId2"/>
            </a:endParaRPr>
          </a:p>
          <a:p>
            <a:pPr marL="0" indent="0" algn="ctr">
              <a:buNone/>
            </a:pPr>
            <a:r>
              <a:rPr lang="pt-BR" dirty="0">
                <a:hlinkClick r:id="rId2"/>
              </a:rPr>
              <a:t>http://docs.oracle.com/javase/6/docs/api/java/util/Collections.html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63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642194"/>
          </a:xfrm>
        </p:spPr>
        <p:txBody>
          <a:bodyPr/>
          <a:lstStyle/>
          <a:p>
            <a:r>
              <a:rPr lang="pt-BR" dirty="0"/>
              <a:t>Como garantir que um conjunto não possua dois objetos complexo iguais?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624" y="5390"/>
            <a:ext cx="2362376" cy="1771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0"/>
            <a:ext cx="2276872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8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Igualdade em </a:t>
            </a:r>
            <a:r>
              <a:rPr lang="pt-BR" dirty="0" err="1"/>
              <a:t>Hash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r>
              <a:rPr lang="pt-BR" dirty="0"/>
              <a:t>Para entendermos como é possível identificar se dois elementos (objetos complexos) são iguais e devem ser ou não adicionados em um </a:t>
            </a:r>
            <a:r>
              <a:rPr lang="pt-BR" dirty="0" err="1"/>
              <a:t>Hash</a:t>
            </a:r>
            <a:r>
              <a:rPr lang="pt-BR" dirty="0"/>
              <a:t>, formulou-se a seguinte classe: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4005064"/>
            <a:ext cx="27581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7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clientes em um </a:t>
            </a:r>
            <a:r>
              <a:rPr lang="pt-BR" dirty="0" err="1"/>
              <a:t>Hash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80" y="1433227"/>
            <a:ext cx="6688392" cy="5092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884" y="3429000"/>
            <a:ext cx="4066596" cy="1584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6" name="TextBox 5"/>
          <p:cNvSpPr txBox="1"/>
          <p:nvPr/>
        </p:nvSpPr>
        <p:spPr>
          <a:xfrm>
            <a:off x="5168600" y="3203684"/>
            <a:ext cx="13134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CONSOLE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364088" y="4509120"/>
            <a:ext cx="288032" cy="4320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5652120" y="4725144"/>
            <a:ext cx="864096" cy="8640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20073" y="5661248"/>
            <a:ext cx="324035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Para objetos complexos o conjunto não retira duplicidade.</a:t>
            </a:r>
          </a:p>
        </p:txBody>
      </p:sp>
    </p:spTree>
    <p:extLst>
      <p:ext uri="{BB962C8B-B14F-4D97-AF65-F5344CB8AC3E}">
        <p14:creationId xmlns:p14="http://schemas.microsoft.com/office/powerpoint/2010/main" val="132110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clientes em um </a:t>
            </a:r>
            <a:r>
              <a:rPr lang="pt-BR" dirty="0" err="1"/>
              <a:t>Hash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Para adicionar um cliente (ou qualquer outro tipo de objeto complexo) em um </a:t>
            </a:r>
            <a:r>
              <a:rPr lang="pt-BR" dirty="0" err="1"/>
              <a:t>hash</a:t>
            </a:r>
            <a:r>
              <a:rPr lang="pt-BR" dirty="0"/>
              <a:t>, é necessário implementar dois métodos:</a:t>
            </a:r>
          </a:p>
          <a:p>
            <a:pPr lvl="1" algn="just"/>
            <a:r>
              <a:rPr lang="pt-BR" dirty="0" err="1"/>
              <a:t>hashCode</a:t>
            </a:r>
            <a:r>
              <a:rPr lang="pt-BR" dirty="0"/>
              <a:t>; e</a:t>
            </a:r>
          </a:p>
          <a:p>
            <a:pPr lvl="1" algn="just"/>
            <a:r>
              <a:rPr lang="pt-BR" dirty="0" err="1"/>
              <a:t>equals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Esses métodos devem ser implementados na classe do objeto complexo, no nosso caso na classe Cliente.</a:t>
            </a:r>
          </a:p>
        </p:txBody>
      </p:sp>
    </p:spTree>
    <p:extLst>
      <p:ext uri="{BB962C8B-B14F-4D97-AF65-F5344CB8AC3E}">
        <p14:creationId xmlns:p14="http://schemas.microsoft.com/office/powerpoint/2010/main" val="30964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1416</Words>
  <Application>Microsoft Office PowerPoint</Application>
  <PresentationFormat>Apresentação na tela (4:3)</PresentationFormat>
  <Paragraphs>187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ＭＳ Ｐゴシック</vt:lpstr>
      <vt:lpstr>Arial</vt:lpstr>
      <vt:lpstr>Calibri</vt:lpstr>
      <vt:lpstr>Courier New</vt:lpstr>
      <vt:lpstr>Tema do Office</vt:lpstr>
      <vt:lpstr>Tópicos avançados em Programação</vt:lpstr>
      <vt:lpstr>Agenda</vt:lpstr>
      <vt:lpstr>Relembrando...</vt:lpstr>
      <vt:lpstr>Classe utilitária para Collection</vt:lpstr>
      <vt:lpstr>Collections</vt:lpstr>
      <vt:lpstr>Como garantir que um conjunto não possua dois objetos complexo iguais?</vt:lpstr>
      <vt:lpstr>Igualdade em Hash</vt:lpstr>
      <vt:lpstr>Adicionando clientes em um Hash</vt:lpstr>
      <vt:lpstr>Adicionando clientes em um Hash</vt:lpstr>
      <vt:lpstr>Adicionando clientes em um Hash</vt:lpstr>
      <vt:lpstr>Adicionando clientes em um Hash</vt:lpstr>
      <vt:lpstr>Tratamento de exceções</vt:lpstr>
      <vt:lpstr>Tratamento de exceções</vt:lpstr>
      <vt:lpstr>Blocos para tratamento de exceções</vt:lpstr>
      <vt:lpstr>Blocos para tratamento de exceções - Exemplo</vt:lpstr>
      <vt:lpstr>Visão hierárquica</vt:lpstr>
      <vt:lpstr>Exception</vt:lpstr>
      <vt:lpstr>Runtime Exception</vt:lpstr>
      <vt:lpstr>Error</vt:lpstr>
      <vt:lpstr>Exceções checadas</vt:lpstr>
      <vt:lpstr>Exceções não checadas</vt:lpstr>
      <vt:lpstr>Mas quando utilizar exceções checadas e não checadas?</vt:lpstr>
      <vt:lpstr>Exceções checada X não checada</vt:lpstr>
      <vt:lpstr>Exceções checada X não checada</vt:lpstr>
      <vt:lpstr>Erros comuns no uso da Exceptions</vt:lpstr>
      <vt:lpstr>Boas práticas (onjava.com)</vt:lpstr>
      <vt:lpstr>Trabalho Integrador</vt:lpstr>
      <vt:lpstr>Trabalho Integrador</vt:lpstr>
      <vt:lpstr>Trabalho Integrador</vt:lpstr>
      <vt:lpstr>Trabalho Integrador</vt:lpstr>
      <vt:lpstr>Trabalho Integrador</vt:lpstr>
      <vt:lpstr>Trabalho Integrador</vt:lpstr>
      <vt:lpstr>Trabalho Integrador</vt:lpstr>
      <vt:lpstr>Trabalho Integrador</vt:lpstr>
      <vt:lpstr>Trabalho Integrador</vt:lpstr>
      <vt:lpstr>Trabalho Integrador</vt:lpstr>
      <vt:lpstr>Trabalho Integrador</vt:lpstr>
      <vt:lpstr>Trabalho Integrador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 WEB</dc:title>
  <dc:creator>Flávio Ceci</dc:creator>
  <cp:lastModifiedBy>Jean Barcellos</cp:lastModifiedBy>
  <cp:revision>326</cp:revision>
  <dcterms:created xsi:type="dcterms:W3CDTF">2010-05-15T12:50:05Z</dcterms:created>
  <dcterms:modified xsi:type="dcterms:W3CDTF">2016-09-04T19:35:10Z</dcterms:modified>
</cp:coreProperties>
</file>