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60" r:id="rId2"/>
    <p:sldId id="266" r:id="rId3"/>
    <p:sldId id="259" r:id="rId4"/>
    <p:sldId id="267" r:id="rId5"/>
    <p:sldId id="265" r:id="rId6"/>
    <p:sldId id="291" r:id="rId7"/>
    <p:sldId id="277" r:id="rId8"/>
    <p:sldId id="278" r:id="rId9"/>
    <p:sldId id="295" r:id="rId10"/>
    <p:sldId id="296" r:id="rId11"/>
    <p:sldId id="297" r:id="rId12"/>
    <p:sldId id="298" r:id="rId13"/>
    <p:sldId id="299" r:id="rId14"/>
    <p:sldId id="279" r:id="rId15"/>
    <p:sldId id="280" r:id="rId16"/>
    <p:sldId id="292" r:id="rId1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703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8" orient="horz" pos="1593" userDrawn="1">
          <p15:clr>
            <a:srgbClr val="A4A3A4"/>
          </p15:clr>
        </p15:guide>
        <p15:guide id="9" orient="horz" pos="2205" userDrawn="1">
          <p15:clr>
            <a:srgbClr val="A4A3A4"/>
          </p15:clr>
        </p15:guide>
        <p15:guide id="10" orient="horz" pos="2296" userDrawn="1">
          <p15:clr>
            <a:srgbClr val="A4A3A4"/>
          </p15:clr>
        </p15:guide>
        <p15:guide id="11" pos="3120">
          <p15:clr>
            <a:srgbClr val="A4A3A4"/>
          </p15:clr>
        </p15:guide>
        <p15:guide id="12" pos="172">
          <p15:clr>
            <a:srgbClr val="A4A3A4"/>
          </p15:clr>
        </p15:guide>
        <p15:guide id="13" pos="6068">
          <p15:clr>
            <a:srgbClr val="A4A3A4"/>
          </p15:clr>
        </p15:guide>
        <p15:guide id="14" pos="3033">
          <p15:clr>
            <a:srgbClr val="A4A3A4"/>
          </p15:clr>
        </p15:guide>
        <p15:guide id="15" pos="3207">
          <p15:clr>
            <a:srgbClr val="A4A3A4"/>
          </p15:clr>
        </p15:guide>
        <p15:guide id="17" pos="2649">
          <p15:clr>
            <a:srgbClr val="A4A3A4"/>
          </p15:clr>
        </p15:guide>
        <p15:guide id="18" pos="2325">
          <p15:clr>
            <a:srgbClr val="A4A3A4"/>
          </p15:clr>
        </p15:guide>
        <p15:guide id="19" pos="2031" userDrawn="1">
          <p15:clr>
            <a:srgbClr val="A4A3A4"/>
          </p15:clr>
        </p15:guide>
        <p15:guide id="20" pos="3415" userDrawn="1">
          <p15:clr>
            <a:srgbClr val="A4A3A4"/>
          </p15:clr>
        </p15:guide>
        <p15:guide id="21" pos="3921">
          <p15:clr>
            <a:srgbClr val="A4A3A4"/>
          </p15:clr>
        </p15:guide>
        <p15:guide id="22" pos="4491">
          <p15:clr>
            <a:srgbClr val="A4A3A4"/>
          </p15:clr>
        </p15:guide>
        <p15:guide id="23" pos="5361">
          <p15:clr>
            <a:srgbClr val="A4A3A4"/>
          </p15:clr>
        </p15:guide>
        <p15:guide id="24" pos="5691">
          <p15:clr>
            <a:srgbClr val="A4A3A4"/>
          </p15:clr>
        </p15:guide>
        <p15:guide id="25" pos="960">
          <p15:clr>
            <a:srgbClr val="A4A3A4"/>
          </p15:clr>
        </p15:guide>
        <p15:guide id="26" pos="353">
          <p15:clr>
            <a:srgbClr val="A4A3A4"/>
          </p15:clr>
        </p15:guide>
        <p15:guide id="28" pos="557">
          <p15:clr>
            <a:srgbClr val="A4A3A4"/>
          </p15:clr>
        </p15:guide>
        <p15:guide id="29" orient="horz" pos="709">
          <p15:clr>
            <a:srgbClr val="A4A3A4"/>
          </p15:clr>
        </p15:guide>
        <p15:guide id="32" pos="3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8B"/>
    <a:srgbClr val="0096AA"/>
    <a:srgbClr val="00A6B6"/>
    <a:srgbClr val="62B1BD"/>
    <a:srgbClr val="007581"/>
    <a:srgbClr val="007379"/>
    <a:srgbClr val="AAA9AB"/>
    <a:srgbClr val="10181F"/>
    <a:srgbClr val="03544D"/>
    <a:srgbClr val="6FC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 autoAdjust="0"/>
    <p:restoredTop sz="90998" autoAdjust="0"/>
  </p:normalViewPr>
  <p:slideViewPr>
    <p:cSldViewPr>
      <p:cViewPr>
        <p:scale>
          <a:sx n="66" d="100"/>
          <a:sy n="66" d="100"/>
        </p:scale>
        <p:origin x="360" y="178"/>
      </p:cViewPr>
      <p:guideLst>
        <p:guide orient="horz" pos="1162"/>
        <p:guide orient="horz" pos="164"/>
        <p:guide orient="horz" pos="703"/>
        <p:guide orient="horz" pos="482"/>
        <p:guide orient="horz" pos="4110"/>
        <p:guide orient="horz" pos="3974"/>
        <p:guide orient="horz" pos="1275"/>
        <p:guide orient="horz" pos="1593"/>
        <p:guide orient="horz" pos="2205"/>
        <p:guide orient="horz" pos="2296"/>
        <p:guide pos="3120"/>
        <p:guide pos="172"/>
        <p:guide pos="6068"/>
        <p:guide pos="3033"/>
        <p:guide pos="3207"/>
        <p:guide pos="2649"/>
        <p:guide pos="2325"/>
        <p:guide pos="2031"/>
        <p:guide pos="3415"/>
        <p:guide pos="3921"/>
        <p:guide pos="4491"/>
        <p:guide pos="5361"/>
        <p:guide pos="5691"/>
        <p:guide pos="960"/>
        <p:guide pos="353"/>
        <p:guide pos="557"/>
        <p:guide orient="horz" pos="709"/>
        <p:guide pos="321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0FAF8-E9C0-4F0B-8042-471A73A2B2D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44174-127E-4C06-A03C-45CC32FFD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9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99127-7682-4432-B696-48C9C30D446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BBF3B-A5C1-4B77-B2CF-453C941EC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1"/>
            <a:ext cx="9906000" cy="684483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296144" y="5487615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 b="1" dirty="0" err="1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en</a:t>
            </a: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-core </a:t>
            </a:r>
            <a:r>
              <a:rPr lang="en-US" altLang="ko-KR" sz="800" b="1" dirty="0" err="1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co.,ltd</a:t>
            </a: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.   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|   (06648) 42, </a:t>
            </a:r>
            <a:r>
              <a:rPr lang="en-US" altLang="ko-KR" sz="800" dirty="0" err="1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Seocho-daero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 46-gil, </a:t>
            </a:r>
            <a:r>
              <a:rPr lang="en-US" altLang="ko-KR" sz="800" dirty="0" err="1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Seocho-gu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, Seoul, Republic of Korea </a:t>
            </a:r>
            <a:b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</a:b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T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 02 754 7301     |    </a:t>
            </a: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 F 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02 754 7305     |     </a:t>
            </a: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W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 http://www.en-core.com</a:t>
            </a:r>
            <a:endParaRPr lang="ko-KR" altLang="en-US" sz="800" dirty="0">
              <a:ln w="19050">
                <a:noFill/>
              </a:ln>
              <a:solidFill>
                <a:schemeClr val="bg1"/>
              </a:solidFill>
              <a:latin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296144" y="5365821"/>
            <a:ext cx="4284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296144" y="4910887"/>
            <a:ext cx="4320344" cy="3438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/>
              <a:t>작성자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  0000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일</a:t>
            </a:r>
          </a:p>
          <a:p>
            <a:pPr lvl="0"/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296144" y="1792604"/>
            <a:ext cx="7473280" cy="2370674"/>
          </a:xfrm>
          <a:prstGeom prst="rect">
            <a:avLst/>
          </a:prstGeom>
        </p:spPr>
        <p:txBody>
          <a:bodyPr/>
          <a:lstStyle>
            <a:lvl1pPr algn="l">
              <a:defRPr lang="ko-KR" altLang="en-US" sz="4800" b="1" kern="1200" spc="-15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제목제목제목제목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8" y="1268760"/>
            <a:ext cx="1676636" cy="4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261E5E6-8D5D-4158-BDF2-B1BB379C12C1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9CE2141-1103-4008-AFBB-DDC46FAF3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2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1"/>
            <a:ext cx="9906000" cy="684483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296144" y="5487615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 b="1" dirty="0" err="1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en</a:t>
            </a: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-core </a:t>
            </a:r>
            <a:r>
              <a:rPr lang="en-US" altLang="ko-KR" sz="800" b="1" dirty="0" err="1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co.,ltd</a:t>
            </a: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.   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|   (06648) 42, </a:t>
            </a:r>
            <a:r>
              <a:rPr lang="en-US" altLang="ko-KR" sz="800" dirty="0" err="1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Seocho-daero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 46-gil, </a:t>
            </a:r>
            <a:r>
              <a:rPr lang="en-US" altLang="ko-KR" sz="800" dirty="0" err="1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Seocho-gu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, Seoul, Republic of Korea </a:t>
            </a:r>
            <a:b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</a:b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T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 02 754 7301     |    </a:t>
            </a: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 F 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02 754 7305     |     </a:t>
            </a:r>
            <a:r>
              <a:rPr lang="en-US" altLang="ko-KR" sz="800" b="1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W</a:t>
            </a:r>
            <a:r>
              <a:rPr lang="en-US" altLang="ko-KR" sz="800" dirty="0">
                <a:ln w="19050">
                  <a:noFill/>
                </a:ln>
                <a:solidFill>
                  <a:schemeClr val="bg1"/>
                </a:solidFill>
                <a:latin typeface="맑은 고딕" pitchFamily="50" charset="-127"/>
              </a:rPr>
              <a:t> http://www.en-core.com</a:t>
            </a:r>
            <a:endParaRPr lang="ko-KR" altLang="en-US" sz="800" dirty="0">
              <a:ln w="19050">
                <a:noFill/>
              </a:ln>
              <a:solidFill>
                <a:schemeClr val="bg1"/>
              </a:solidFill>
              <a:latin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296144" y="5365821"/>
            <a:ext cx="4284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296144" y="4910887"/>
            <a:ext cx="4320344" cy="3438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/>
              <a:t>작성자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  0000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일</a:t>
            </a:r>
          </a:p>
          <a:p>
            <a:pPr lvl="0"/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296144" y="1792604"/>
            <a:ext cx="7473280" cy="2370674"/>
          </a:xfrm>
          <a:prstGeom prst="rect">
            <a:avLst/>
          </a:prstGeom>
        </p:spPr>
        <p:txBody>
          <a:bodyPr/>
          <a:lstStyle>
            <a:lvl1pPr algn="l">
              <a:defRPr lang="ko-KR" altLang="en-US" sz="4800" b="1" kern="1200" spc="-15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제목제목제목제목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8" y="1268760"/>
            <a:ext cx="1676636" cy="4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4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1"/>
            <a:ext cx="9906000" cy="68448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61258" y="1288076"/>
            <a:ext cx="1643670" cy="25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12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181F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대제목대제목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680963" y="1543639"/>
            <a:ext cx="86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FC59D"/>
                </a:solidFill>
                <a:latin typeface="+mn-ea"/>
              </a:rPr>
              <a:t>Content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FC59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6131" y="1128141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181F"/>
                </a:solidFill>
                <a:latin typeface="+mn-ea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926222" y="2364781"/>
            <a:ext cx="3386818" cy="35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1600" b="1" kern="1200" dirty="0" smtClean="0">
                <a:ln>
                  <a:solidFill>
                    <a:schemeClr val="tx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10181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kumimoji="1" lang="ko-KR" altLang="en-US" sz="1600" b="1" kern="1200" dirty="0" smtClean="0">
                <a:solidFill>
                  <a:srgbClr val="0123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>
              <a:defRPr kumimoji="1" lang="ko-KR" altLang="en-US" sz="1600" b="1" kern="1200" dirty="0" smtClean="0">
                <a:solidFill>
                  <a:srgbClr val="0123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>
              <a:defRPr kumimoji="1" lang="ko-KR" altLang="en-US" sz="1600" b="1" kern="1200" dirty="0" smtClean="0">
                <a:solidFill>
                  <a:srgbClr val="0123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>
              <a:defRPr kumimoji="1" lang="ko-KR" altLang="en-US" sz="1600" b="1" kern="1200" dirty="0">
                <a:solidFill>
                  <a:srgbClr val="0123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 Box 28"/>
          <p:cNvSpPr txBox="1">
            <a:spLocks noChangeArrowheads="1"/>
          </p:cNvSpPr>
          <p:nvPr userDrawn="1"/>
        </p:nvSpPr>
        <p:spPr bwMode="auto">
          <a:xfrm>
            <a:off x="1460613" y="2354827"/>
            <a:ext cx="612068" cy="3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1600" b="1" dirty="0">
                <a:ln>
                  <a:solidFill>
                    <a:schemeClr val="tx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1018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600" b="1" dirty="0" smtClean="0">
                <a:ln>
                  <a:solidFill>
                    <a:schemeClr val="tx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1018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endParaRPr lang="ko-KR" altLang="en-US" sz="1600" b="1" dirty="0">
              <a:ln>
                <a:solidFill>
                  <a:schemeClr val="tx2">
                    <a:lumMod val="60000"/>
                    <a:lumOff val="40000"/>
                    <a:alpha val="0"/>
                  </a:schemeClr>
                </a:solidFill>
              </a:ln>
              <a:solidFill>
                <a:srgbClr val="1018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 userDrawn="1"/>
        </p:nvSpPr>
        <p:spPr bwMode="auto">
          <a:xfrm>
            <a:off x="1460612" y="2879296"/>
            <a:ext cx="612069" cy="3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600" b="1" dirty="0">
                <a:ln>
                  <a:solidFill>
                    <a:schemeClr val="tx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1018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600" b="1" dirty="0" smtClean="0">
                <a:ln>
                  <a:solidFill>
                    <a:schemeClr val="tx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1018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endParaRPr lang="ko-KR" altLang="en-US" sz="1600" b="1" dirty="0">
              <a:ln>
                <a:solidFill>
                  <a:schemeClr val="tx2">
                    <a:lumMod val="60000"/>
                    <a:lumOff val="40000"/>
                    <a:alpha val="0"/>
                  </a:schemeClr>
                </a:solidFill>
              </a:ln>
              <a:solidFill>
                <a:srgbClr val="1018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25638" y="2889250"/>
            <a:ext cx="3387402" cy="357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1600" b="1" kern="1200" dirty="0" smtClean="0">
                <a:ln>
                  <a:solidFill>
                    <a:schemeClr val="tx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rgbClr val="10181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kumimoji="1" lang="ko-KR" altLang="en-US" sz="1600" b="1" kern="1200" dirty="0" smtClean="0">
                <a:solidFill>
                  <a:srgbClr val="0123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>
              <a:buNone/>
              <a:defRPr kumimoji="1" lang="ko-KR" altLang="en-US" sz="1600" b="1" kern="1200" dirty="0" smtClean="0">
                <a:solidFill>
                  <a:srgbClr val="0123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>
              <a:buNone/>
              <a:defRPr kumimoji="1" lang="ko-KR" altLang="en-US" sz="1600" b="1" kern="1200" dirty="0" smtClean="0">
                <a:solidFill>
                  <a:srgbClr val="0123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>
              <a:buNone/>
              <a:defRPr kumimoji="1" lang="ko-KR" altLang="en-US" sz="1600" b="1" kern="1200" dirty="0">
                <a:solidFill>
                  <a:srgbClr val="0123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9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1"/>
            <a:ext cx="9906000" cy="6844837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8546" y="2392438"/>
            <a:ext cx="9913122" cy="1288590"/>
          </a:xfrm>
          <a:prstGeom prst="rect">
            <a:avLst/>
          </a:prstGeom>
          <a:solidFill>
            <a:srgbClr val="00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-8546" y="2419459"/>
            <a:ext cx="9913122" cy="1234548"/>
          </a:xfrm>
          <a:prstGeom prst="rect">
            <a:avLst/>
          </a:prstGeom>
          <a:solidFill>
            <a:srgbClr val="10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868194" y="3820588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0"/>
              </a:spcBef>
            </a:pP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181F"/>
                </a:solidFill>
                <a:latin typeface="+mn-ea"/>
              </a:rPr>
              <a:t>01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34364" y="3820588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0"/>
              </a:spcBef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0C342"/>
                </a:solidFill>
                <a:latin typeface="+mn-ea"/>
              </a:rPr>
              <a:t>|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8194" y="2911726"/>
            <a:ext cx="5641090" cy="575584"/>
          </a:xfrm>
          <a:prstGeom prst="rect">
            <a:avLst/>
          </a:prstGeom>
        </p:spPr>
        <p:txBody>
          <a:bodyPr anchor="ctr"/>
          <a:lstStyle>
            <a:lvl1pPr algn="l">
              <a:defRPr lang="ko-KR" altLang="en-US" sz="4400" b="1" kern="1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 err="1" smtClean="0"/>
              <a:t>제목제목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953794" y="2694835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FontTx/>
              <a:buNone/>
              <a:defRPr lang="ko-KR" altLang="en-US" sz="5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algn="ctr"/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Ⅱ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2423146" y="3820588"/>
            <a:ext cx="3763503" cy="3240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600" b="1" kern="1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181F"/>
                </a:solidFill>
                <a:latin typeface="+mn-ea"/>
                <a:ea typeface="+mn-ea"/>
                <a:cs typeface="+mn-cs"/>
              </a:defRPr>
            </a:lvl1pPr>
            <a:lvl2pPr>
              <a:defRPr lang="ko-KR" altLang="en-US" sz="16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353"/>
                </a:solidFill>
                <a:latin typeface="+mn-ea"/>
                <a:ea typeface="+mn-ea"/>
                <a:cs typeface="+mn-cs"/>
              </a:defRPr>
            </a:lvl2pPr>
            <a:lvl3pPr>
              <a:defRPr lang="ko-KR" altLang="en-US" sz="16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353"/>
                </a:solidFill>
                <a:latin typeface="+mn-ea"/>
                <a:ea typeface="+mn-ea"/>
                <a:cs typeface="+mn-cs"/>
              </a:defRPr>
            </a:lvl3pPr>
            <a:lvl4pPr>
              <a:defRPr lang="ko-KR" altLang="en-US" sz="16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353"/>
                </a:solidFill>
                <a:latin typeface="+mn-ea"/>
                <a:ea typeface="+mn-ea"/>
                <a:cs typeface="+mn-cs"/>
              </a:defRPr>
            </a:lvl4pPr>
            <a:lvl5pPr>
              <a:defRPr lang="ko-KR" altLang="en-US" sz="16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353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소제목소제목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 hasCustomPrompt="1"/>
          </p:nvPr>
        </p:nvSpPr>
        <p:spPr>
          <a:xfrm>
            <a:off x="1876740" y="2654358"/>
            <a:ext cx="2844950" cy="220187"/>
          </a:xfrm>
          <a:prstGeom prst="rect">
            <a:avLst/>
          </a:prstGeom>
        </p:spPr>
        <p:txBody>
          <a:bodyPr tIns="0" bIns="0" anchor="b" anchorCtr="0"/>
          <a:lstStyle>
            <a:lvl1pPr marL="0" indent="0">
              <a:buNone/>
              <a:defRPr lang="ko-KR" altLang="en-US" sz="13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FC59D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대제목대제목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25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X헤드메시지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 txBox="1">
            <a:spLocks/>
          </p:cNvSpPr>
          <p:nvPr userDrawn="1"/>
        </p:nvSpPr>
        <p:spPr>
          <a:xfrm>
            <a:off x="4832777" y="6574559"/>
            <a:ext cx="240450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fld id="{0BC0C0C0-7574-47A5-A886-5CF4E70A875B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/>
              <a:t>‹#›</a:t>
            </a:fld>
            <a:r>
              <a:rPr lang="ko-KR" altLang="en-US" sz="8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8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endParaRPr lang="ko-KR" altLang="en-US" sz="85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개체 틀 2"/>
          <p:cNvSpPr>
            <a:spLocks noGrp="1"/>
          </p:cNvSpPr>
          <p:nvPr>
            <p:ph type="title" hasCustomPrompt="1"/>
          </p:nvPr>
        </p:nvSpPr>
        <p:spPr>
          <a:xfrm>
            <a:off x="956556" y="281700"/>
            <a:ext cx="8059271" cy="410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24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err="1" smtClean="0"/>
              <a:t>제목제목</a:t>
            </a:r>
            <a:endParaRPr lang="ko-KR" altLang="en-US" dirty="0"/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0492" y="827187"/>
            <a:ext cx="9317566" cy="6360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ko-KR" altLang="en-US" sz="1400" b="1" kern="1200" spc="-150" dirty="0" smtClean="0">
                <a:solidFill>
                  <a:srgbClr val="333333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헤드라인헤드라인</a:t>
            </a:r>
          </a:p>
        </p:txBody>
      </p:sp>
      <p:pic>
        <p:nvPicPr>
          <p:cNvPr id="11" name="Picture 2" descr="D:\작업 파일\디자인앤피티\psd\발표용\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254" t="77224" r="79105" b="14812"/>
          <a:stretch>
            <a:fillRect/>
          </a:stretch>
        </p:blipFill>
        <p:spPr bwMode="auto">
          <a:xfrm>
            <a:off x="92460" y="788840"/>
            <a:ext cx="402522" cy="348772"/>
          </a:xfrm>
          <a:prstGeom prst="rect">
            <a:avLst/>
          </a:prstGeom>
          <a:noFill/>
        </p:spPr>
      </p:pic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92460" y="114111"/>
            <a:ext cx="914400" cy="578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36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>
              <a:defRPr lang="ko-KR" altLang="en-US" sz="39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83035" y="57056"/>
            <a:ext cx="3730501" cy="2246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00" b="1" kern="1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2pPr>
            <a:lvl3pPr marL="9144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3pPr>
            <a:lvl4pPr marL="13716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4pPr>
            <a:lvl5pPr marL="1828800" indent="0">
              <a:buNone/>
              <a:defRPr lang="ko-KR" altLang="en-US" sz="10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ko-KR" altLang="en-US" err="1" smtClean="0"/>
              <a:t>대제목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37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O헤드메시지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 txBox="1">
            <a:spLocks/>
          </p:cNvSpPr>
          <p:nvPr userDrawn="1"/>
        </p:nvSpPr>
        <p:spPr>
          <a:xfrm>
            <a:off x="4832777" y="6574559"/>
            <a:ext cx="240450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fld id="{0BC0C0C0-7574-47A5-A886-5CF4E70A875B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/>
              <a:t>‹#›</a:t>
            </a:fld>
            <a:r>
              <a:rPr lang="ko-KR" altLang="en-US" sz="8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8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endParaRPr lang="ko-KR" altLang="en-US" sz="85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개체 틀 2"/>
          <p:cNvSpPr>
            <a:spLocks noGrp="1"/>
          </p:cNvSpPr>
          <p:nvPr>
            <p:ph type="title" hasCustomPrompt="1"/>
          </p:nvPr>
        </p:nvSpPr>
        <p:spPr>
          <a:xfrm>
            <a:off x="956556" y="281700"/>
            <a:ext cx="8059271" cy="410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24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제목제목제목</a:t>
            </a:r>
            <a:endParaRPr lang="ko-KR" altLang="en-US" dirty="0"/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0492" y="1197447"/>
            <a:ext cx="9317566" cy="6360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ko-KR" altLang="en-US" sz="1400" b="1" kern="1200" spc="-150" dirty="0" smtClean="0">
                <a:solidFill>
                  <a:srgbClr val="333333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헤드라인헤드라인</a:t>
            </a:r>
          </a:p>
        </p:txBody>
      </p:sp>
      <p:pic>
        <p:nvPicPr>
          <p:cNvPr id="11" name="Picture 2" descr="D:\작업 파일\디자인앤피티\psd\발표용\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254" t="77224" r="79105" b="14812"/>
          <a:stretch>
            <a:fillRect/>
          </a:stretch>
        </p:blipFill>
        <p:spPr bwMode="auto">
          <a:xfrm>
            <a:off x="92460" y="1159100"/>
            <a:ext cx="402522" cy="348772"/>
          </a:xfrm>
          <a:prstGeom prst="rect">
            <a:avLst/>
          </a:prstGeom>
          <a:noFill/>
        </p:spPr>
      </p:pic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92460" y="114111"/>
            <a:ext cx="914400" cy="578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36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>
              <a:defRPr lang="ko-KR" altLang="en-US" sz="39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83035" y="57056"/>
            <a:ext cx="3730501" cy="2246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00" b="1" kern="1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2pPr>
            <a:lvl3pPr marL="9144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3pPr>
            <a:lvl4pPr marL="13716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4pPr>
            <a:lvl5pPr marL="1828800" indent="0">
              <a:buNone/>
              <a:defRPr lang="ko-KR" altLang="en-US" sz="10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ko-KR" altLang="en-US" err="1" smtClean="0"/>
              <a:t>대제목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대제목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498" y="816732"/>
            <a:ext cx="4205289" cy="364338"/>
            <a:chOff x="-1" y="1056198"/>
            <a:chExt cx="3689432" cy="364338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665101" y="-608904"/>
              <a:ext cx="359228" cy="36894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3333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6774" tIns="53387" rIns="106774" bIns="53387" rtlCol="0" anchor="ctr"/>
            <a:lstStyle/>
            <a:p>
              <a:pPr algn="ctr" defTabSz="1067745"/>
              <a:endParaRPr lang="ko-KR" altLang="en-US" sz="2100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7786"/>
            <a:stretch/>
          </p:blipFill>
          <p:spPr bwMode="auto">
            <a:xfrm>
              <a:off x="732050" y="1060173"/>
              <a:ext cx="2957381" cy="36036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5" name="직선 연결선 14"/>
          <p:cNvCxnSpPr/>
          <p:nvPr userDrawn="1"/>
        </p:nvCxnSpPr>
        <p:spPr>
          <a:xfrm flipV="1">
            <a:off x="300762" y="800708"/>
            <a:ext cx="0" cy="34316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0361" y="817266"/>
            <a:ext cx="3563888" cy="32034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ko-KR" altLang="en-US" sz="1700" b="1" kern="1200" spc="-150" dirty="0" smtClean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FontTx/>
              <a:buNone/>
              <a:defRPr lang="ko-KR" altLang="en-US" sz="1700" b="1" kern="1200" spc="-150" dirty="0" smtClean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914400" indent="0">
              <a:buFontTx/>
              <a:buNone/>
              <a:defRPr lang="ko-KR" altLang="en-US" sz="1700" b="1" kern="1200" spc="-150" dirty="0" smtClean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1371600" indent="0">
              <a:buFontTx/>
              <a:buNone/>
              <a:defRPr lang="ko-KR" altLang="en-US" sz="1700" b="1" kern="1200" spc="-150" dirty="0" smtClean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1828800" indent="0">
              <a:buFontTx/>
              <a:buNone/>
              <a:defRPr lang="ko-KR" altLang="en-US" sz="1700" b="1" kern="1200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소제목소제목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1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X헤드메시지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 txBox="1">
            <a:spLocks/>
          </p:cNvSpPr>
          <p:nvPr userDrawn="1"/>
        </p:nvSpPr>
        <p:spPr>
          <a:xfrm>
            <a:off x="4832777" y="6574559"/>
            <a:ext cx="240450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fld id="{0BC0C0C0-7574-47A5-A886-5CF4E70A875B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/>
              <a:t>‹#›</a:t>
            </a:fld>
            <a:r>
              <a:rPr lang="ko-KR" altLang="en-US" sz="8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8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endParaRPr lang="ko-KR" altLang="en-US" sz="85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개체 틀 2"/>
          <p:cNvSpPr>
            <a:spLocks noGrp="1"/>
          </p:cNvSpPr>
          <p:nvPr>
            <p:ph type="title" hasCustomPrompt="1"/>
          </p:nvPr>
        </p:nvSpPr>
        <p:spPr>
          <a:xfrm>
            <a:off x="956556" y="281700"/>
            <a:ext cx="8059271" cy="410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2400" b="1" spc="-150">
                <a:ln>
                  <a:solidFill>
                    <a:schemeClr val="tx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err="1" smtClean="0"/>
              <a:t>제목제목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92460" y="114111"/>
            <a:ext cx="914400" cy="578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36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>
              <a:defRPr lang="ko-KR" altLang="en-US" sz="39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83035" y="57056"/>
            <a:ext cx="3730501" cy="2246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00" b="1" kern="1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2pPr>
            <a:lvl3pPr marL="9144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3pPr>
            <a:lvl4pPr marL="13716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4pPr>
            <a:lvl5pPr marL="1828800" indent="0">
              <a:buNone/>
              <a:defRPr lang="ko-KR" altLang="en-US" sz="10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ko-KR" altLang="en-US" err="1" smtClean="0"/>
              <a:t>대제목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3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O헤드메시지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 txBox="1">
            <a:spLocks/>
          </p:cNvSpPr>
          <p:nvPr userDrawn="1"/>
        </p:nvSpPr>
        <p:spPr>
          <a:xfrm>
            <a:off x="4832777" y="6574559"/>
            <a:ext cx="240450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fld id="{0BC0C0C0-7574-47A5-A886-5CF4E70A875B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/>
              <a:t>‹#›</a:t>
            </a:fld>
            <a:r>
              <a:rPr lang="ko-KR" altLang="en-US" sz="8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8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endParaRPr lang="ko-KR" altLang="en-US" sz="85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개체 틀 2"/>
          <p:cNvSpPr>
            <a:spLocks noGrp="1"/>
          </p:cNvSpPr>
          <p:nvPr>
            <p:ph type="title" hasCustomPrompt="1"/>
          </p:nvPr>
        </p:nvSpPr>
        <p:spPr>
          <a:xfrm>
            <a:off x="956556" y="281700"/>
            <a:ext cx="8059271" cy="410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2400" b="1" spc="-150">
                <a:ln>
                  <a:solidFill>
                    <a:schemeClr val="tx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제목제목제목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92460" y="114111"/>
            <a:ext cx="914400" cy="578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36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>
              <a:defRPr lang="ko-KR" altLang="en-US" sz="39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>
              <a:defRPr lang="ko-KR" altLang="en-US" sz="39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83035" y="57056"/>
            <a:ext cx="3730501" cy="2246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00" b="1" kern="1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2pPr>
            <a:lvl3pPr marL="9144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3pPr>
            <a:lvl4pPr marL="1371600" indent="0">
              <a:buNone/>
              <a:defRPr lang="ko-KR" altLang="en-US" sz="1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4pPr>
            <a:lvl5pPr marL="1828800" indent="0">
              <a:buNone/>
              <a:defRPr lang="ko-KR" altLang="en-US" sz="10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ko-KR" altLang="en-US" err="1" smtClean="0"/>
              <a:t>대제목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대제목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498" y="816732"/>
            <a:ext cx="4205289" cy="364338"/>
            <a:chOff x="-1" y="1056198"/>
            <a:chExt cx="3689432" cy="364338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665101" y="-608904"/>
              <a:ext cx="359228" cy="36894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3333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6774" tIns="53387" rIns="106774" bIns="53387" rtlCol="0" anchor="ctr"/>
            <a:lstStyle/>
            <a:p>
              <a:pPr algn="ctr" defTabSz="1067745"/>
              <a:endParaRPr lang="ko-KR" altLang="en-US" sz="2100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7786"/>
            <a:stretch/>
          </p:blipFill>
          <p:spPr bwMode="auto">
            <a:xfrm>
              <a:off x="732050" y="1060173"/>
              <a:ext cx="2957381" cy="36036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5" name="직선 연결선 14"/>
          <p:cNvCxnSpPr/>
          <p:nvPr userDrawn="1"/>
        </p:nvCxnSpPr>
        <p:spPr>
          <a:xfrm flipV="1">
            <a:off x="300762" y="800708"/>
            <a:ext cx="0" cy="34316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0361" y="817266"/>
            <a:ext cx="3563888" cy="32034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ko-KR" altLang="en-US" sz="1700" b="1" kern="1200" spc="-150" dirty="0" smtClean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FontTx/>
              <a:buNone/>
              <a:defRPr lang="ko-KR" altLang="en-US" sz="1700" b="1" kern="1200" spc="-150" dirty="0" smtClean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914400" indent="0">
              <a:buFontTx/>
              <a:buNone/>
              <a:defRPr lang="ko-KR" altLang="en-US" sz="1700" b="1" kern="1200" spc="-150" dirty="0" smtClean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1371600" indent="0">
              <a:buFontTx/>
              <a:buNone/>
              <a:defRPr lang="ko-KR" altLang="en-US" sz="1700" b="1" kern="1200" spc="-150" dirty="0" smtClean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1828800" indent="0">
              <a:buFontTx/>
              <a:buNone/>
              <a:defRPr lang="ko-KR" altLang="en-US" sz="1700" b="1" kern="1200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소제목소제목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6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1"/>
            <a:ext cx="9906000" cy="6844837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681038" y="2348880"/>
            <a:ext cx="8543925" cy="1325563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4400" b="1" kern="1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j-ea"/>
                <a:cs typeface="+mj-cs"/>
              </a:defRPr>
            </a:lvl1pPr>
          </a:lstStyle>
          <a:p>
            <a:r>
              <a:rPr lang="ko-KR" altLang="en-US" sz="4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하고싶은말</a:t>
            </a:r>
            <a: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</a:br>
            <a: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감사합니다 등</a:t>
            </a:r>
            <a: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27FD0-B33C-4558-8823-3EB6A733C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6021288"/>
            <a:ext cx="1477450" cy="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71" y="6540424"/>
            <a:ext cx="987424" cy="236780"/>
          </a:xfrm>
          <a:prstGeom prst="rect">
            <a:avLst/>
          </a:prstGeom>
        </p:spPr>
      </p:pic>
      <p:sp>
        <p:nvSpPr>
          <p:cNvPr id="3" name="평행 사변형 2"/>
          <p:cNvSpPr/>
          <p:nvPr userDrawn="1"/>
        </p:nvSpPr>
        <p:spPr>
          <a:xfrm>
            <a:off x="0" y="-1478"/>
            <a:ext cx="1064880" cy="739477"/>
          </a:xfrm>
          <a:prstGeom prst="parallelogram">
            <a:avLst>
              <a:gd name="adj" fmla="val 74823"/>
            </a:avLst>
          </a:prstGeom>
          <a:solidFill>
            <a:srgbClr val="007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-1308" y="728700"/>
            <a:ext cx="9900000" cy="0"/>
            <a:chOff x="0" y="711013"/>
            <a:chExt cx="9104866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0" y="711013"/>
              <a:ext cx="9104866" cy="0"/>
            </a:xfrm>
            <a:prstGeom prst="line">
              <a:avLst/>
            </a:prstGeom>
            <a:ln w="28575">
              <a:solidFill>
                <a:srgbClr val="0072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1939136" y="711013"/>
              <a:ext cx="2448272" cy="0"/>
            </a:xfrm>
            <a:prstGeom prst="line">
              <a:avLst/>
            </a:prstGeom>
            <a:ln w="28575">
              <a:solidFill>
                <a:srgbClr val="3D94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각 삼각형 1"/>
          <p:cNvSpPr/>
          <p:nvPr userDrawn="1"/>
        </p:nvSpPr>
        <p:spPr>
          <a:xfrm flipV="1">
            <a:off x="0" y="0"/>
            <a:ext cx="562444" cy="738000"/>
          </a:xfrm>
          <a:prstGeom prst="rtTriangle">
            <a:avLst/>
          </a:prstGeom>
          <a:solidFill>
            <a:srgbClr val="00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166399" y="11281"/>
            <a:ext cx="166400" cy="982207"/>
            <a:chOff x="-166399" y="4832"/>
            <a:chExt cx="166400" cy="982207"/>
          </a:xfrm>
        </p:grpSpPr>
        <p:sp>
          <p:nvSpPr>
            <p:cNvPr id="34" name="직사각형 33"/>
            <p:cNvSpPr/>
            <p:nvPr/>
          </p:nvSpPr>
          <p:spPr>
            <a:xfrm rot="16200000" flipH="1">
              <a:off x="-182067" y="20500"/>
              <a:ext cx="197735" cy="166400"/>
            </a:xfrm>
            <a:prstGeom prst="rect">
              <a:avLst/>
            </a:prstGeom>
            <a:solidFill>
              <a:srgbClr val="007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16200000" flipH="1">
              <a:off x="-182067" y="216618"/>
              <a:ext cx="197735" cy="166400"/>
            </a:xfrm>
            <a:prstGeom prst="rect">
              <a:avLst/>
            </a:prstGeom>
            <a:solidFill>
              <a:srgbClr val="6FC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6200000" flipH="1">
              <a:off x="-182067" y="412736"/>
              <a:ext cx="197735" cy="166400"/>
            </a:xfrm>
            <a:prstGeom prst="rect">
              <a:avLst/>
            </a:prstGeom>
            <a:solidFill>
              <a:srgbClr val="035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 rot="16200000" flipH="1">
              <a:off x="-182067" y="608854"/>
              <a:ext cx="197735" cy="166400"/>
            </a:xfrm>
            <a:prstGeom prst="rect">
              <a:avLst/>
            </a:prstGeom>
            <a:solidFill>
              <a:srgbClr val="101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6200000" flipH="1">
              <a:off x="-182067" y="804972"/>
              <a:ext cx="197735" cy="166400"/>
            </a:xfrm>
            <a:prstGeom prst="rect">
              <a:avLst/>
            </a:prstGeom>
            <a:solidFill>
              <a:srgbClr val="AAA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-503743" y="11281"/>
            <a:ext cx="166400" cy="982207"/>
            <a:chOff x="-503743" y="-1479"/>
            <a:chExt cx="166400" cy="982207"/>
          </a:xfrm>
        </p:grpSpPr>
        <p:sp>
          <p:nvSpPr>
            <p:cNvPr id="29" name="직사각형 28"/>
            <p:cNvSpPr/>
            <p:nvPr/>
          </p:nvSpPr>
          <p:spPr>
            <a:xfrm rot="16200000" flipH="1">
              <a:off x="-519411" y="14189"/>
              <a:ext cx="197735" cy="166400"/>
            </a:xfrm>
            <a:prstGeom prst="rect">
              <a:avLst/>
            </a:prstGeom>
            <a:solidFill>
              <a:srgbClr val="007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6200000" flipH="1">
              <a:off x="-519411" y="210307"/>
              <a:ext cx="197735" cy="166400"/>
            </a:xfrm>
            <a:prstGeom prst="rect">
              <a:avLst/>
            </a:prstGeom>
            <a:solidFill>
              <a:srgbClr val="007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16200000" flipH="1">
              <a:off x="-519411" y="406425"/>
              <a:ext cx="197735" cy="166400"/>
            </a:xfrm>
            <a:prstGeom prst="rect">
              <a:avLst/>
            </a:prstGeom>
            <a:solidFill>
              <a:srgbClr val="009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rot="16200000" flipH="1">
              <a:off x="-519411" y="602543"/>
              <a:ext cx="197735" cy="166400"/>
            </a:xfrm>
            <a:prstGeom prst="rect">
              <a:avLst/>
            </a:prstGeom>
            <a:solidFill>
              <a:srgbClr val="00A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6200000" flipH="1">
              <a:off x="-519411" y="798661"/>
              <a:ext cx="197735" cy="166400"/>
            </a:xfrm>
            <a:prstGeom prst="rect">
              <a:avLst/>
            </a:prstGeom>
            <a:solidFill>
              <a:srgbClr val="62B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-332145" y="11281"/>
            <a:ext cx="166400" cy="982207"/>
            <a:chOff x="-332145" y="11281"/>
            <a:chExt cx="166400" cy="982207"/>
          </a:xfrm>
        </p:grpSpPr>
        <p:sp>
          <p:nvSpPr>
            <p:cNvPr id="22" name="직사각형 21"/>
            <p:cNvSpPr/>
            <p:nvPr userDrawn="1"/>
          </p:nvSpPr>
          <p:spPr>
            <a:xfrm rot="16200000" flipH="1">
              <a:off x="-347813" y="26949"/>
              <a:ext cx="197735" cy="166400"/>
            </a:xfrm>
            <a:prstGeom prst="rect">
              <a:avLst/>
            </a:prstGeom>
            <a:solidFill>
              <a:srgbClr val="00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 userDrawn="1"/>
          </p:nvSpPr>
          <p:spPr>
            <a:xfrm rot="16200000" flipH="1">
              <a:off x="-347813" y="223067"/>
              <a:ext cx="197735" cy="166400"/>
            </a:xfrm>
            <a:prstGeom prst="rect">
              <a:avLst/>
            </a:prstGeom>
            <a:solidFill>
              <a:srgbClr val="3D9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 userDrawn="1"/>
          </p:nvSpPr>
          <p:spPr>
            <a:xfrm rot="16200000" flipH="1">
              <a:off x="-347813" y="419185"/>
              <a:ext cx="197735" cy="166400"/>
            </a:xfrm>
            <a:prstGeom prst="rect">
              <a:avLst/>
            </a:prstGeom>
            <a:solidFill>
              <a:srgbClr val="00F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 userDrawn="1"/>
          </p:nvSpPr>
          <p:spPr>
            <a:xfrm rot="16200000" flipH="1">
              <a:off x="-347813" y="615303"/>
              <a:ext cx="197735" cy="166400"/>
            </a:xfrm>
            <a:prstGeom prst="rect">
              <a:avLst/>
            </a:prstGeom>
            <a:solidFill>
              <a:srgbClr val="FF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 userDrawn="1"/>
          </p:nvSpPr>
          <p:spPr>
            <a:xfrm rot="16200000" flipH="1">
              <a:off x="-347813" y="811421"/>
              <a:ext cx="197735" cy="166400"/>
            </a:xfrm>
            <a:prstGeom prst="rect">
              <a:avLst/>
            </a:prstGeom>
            <a:solidFill>
              <a:srgbClr val="CC1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66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56" r:id="rId3"/>
    <p:sldLayoutId id="2147483657" r:id="rId4"/>
    <p:sldLayoutId id="2147483652" r:id="rId5"/>
    <p:sldLayoutId id="2147483655" r:id="rId6"/>
    <p:sldLayoutId id="2147483660" r:id="rId7"/>
    <p:sldLayoutId id="2147483659" r:id="rId8"/>
    <p:sldLayoutId id="2147483658" r:id="rId9"/>
    <p:sldLayoutId id="2147483662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삼성전자 수요예측 </a:t>
            </a:r>
            <a:r>
              <a:rPr lang="en-US" altLang="ko-KR" dirty="0" err="1" smtClean="0"/>
              <a:t>PoC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04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000" y="1496538"/>
            <a:ext cx="934252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3. </a:t>
            </a:r>
            <a:r>
              <a:rPr lang="en-US" altLang="ko-KR" sz="20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ARIMA</a:t>
            </a:r>
          </a:p>
          <a:p>
            <a:endParaRPr lang="en-US" altLang="ko-KR" b="1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333333"/>
                </a:solidFill>
                <a:latin typeface="ArialMT"/>
              </a:rPr>
              <a:t>자기회귀누적이동평균</a:t>
            </a:r>
            <a:r>
              <a:rPr lang="en-US" altLang="ko-KR" dirty="0">
                <a:solidFill>
                  <a:srgbClr val="333333"/>
                </a:solidFill>
                <a:latin typeface="ArialMT"/>
              </a:rPr>
              <a:t> (Autoregressive </a:t>
            </a:r>
            <a:r>
              <a:rPr lang="en-US" altLang="ko-KR" dirty="0" err="1">
                <a:solidFill>
                  <a:srgbClr val="333333"/>
                </a:solidFill>
                <a:latin typeface="ArialMT"/>
              </a:rPr>
              <a:t>Intergrated</a:t>
            </a:r>
            <a:r>
              <a:rPr lang="en-US" altLang="ko-KR" dirty="0">
                <a:solidFill>
                  <a:srgbClr val="333333"/>
                </a:solidFill>
                <a:latin typeface="ArialMT"/>
              </a:rPr>
              <a:t> Moving Average)</a:t>
            </a:r>
            <a:r>
              <a:rPr lang="ko-KR" altLang="en-US" dirty="0">
                <a:solidFill>
                  <a:srgbClr val="333333"/>
                </a:solidFill>
                <a:latin typeface="ArialMT"/>
              </a:rPr>
              <a:t> 모형</a:t>
            </a:r>
            <a:endParaRPr lang="en-US" altLang="ko-KR" dirty="0">
              <a:solidFill>
                <a:srgbClr val="333333"/>
              </a:solidFill>
              <a:latin typeface="ArialMT"/>
            </a:endParaRPr>
          </a:p>
          <a:p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solidFill>
                  <a:srgbClr val="333333"/>
                </a:solidFill>
                <a:latin typeface="ArialMT"/>
              </a:rPr>
              <a:t>분해법은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 시계열의 변동요인이 각각 분해될 수 있다는 가정하에 </a:t>
            </a:r>
            <a:r>
              <a:rPr lang="ko-KR" altLang="en-US" sz="1600" dirty="0" err="1" smtClean="0">
                <a:solidFill>
                  <a:srgbClr val="333333"/>
                </a:solidFill>
                <a:latin typeface="ArialMT"/>
              </a:rPr>
              <a:t>시계열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 분석을 함</a:t>
            </a:r>
            <a:r>
              <a:rPr lang="en-US" altLang="ko-KR" sz="1600" dirty="0" smtClean="0">
                <a:solidFill>
                  <a:srgbClr val="333333"/>
                </a:solidFill>
                <a:latin typeface="ArialMT"/>
              </a:rPr>
              <a:t>. 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하지만 대부분의 </a:t>
            </a:r>
            <a:r>
              <a:rPr lang="ko-KR" altLang="en-US" sz="1600" dirty="0" err="1" smtClean="0">
                <a:solidFill>
                  <a:srgbClr val="333333"/>
                </a:solidFill>
                <a:latin typeface="ArialMT"/>
              </a:rPr>
              <a:t>시계열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 자료는 변동요인들이 복합적으로 얽혀 있어 쉽게 분해 될 수 없는 약점을 지님</a:t>
            </a:r>
            <a:endParaRPr lang="en-US" altLang="ko-KR" sz="1600" dirty="0" smtClean="0">
              <a:solidFill>
                <a:srgbClr val="333333"/>
              </a:solidFill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관찰된 </a:t>
            </a:r>
            <a:r>
              <a:rPr lang="ko-KR" altLang="en-US" sz="1600" dirty="0" err="1" smtClean="0">
                <a:solidFill>
                  <a:srgbClr val="333333"/>
                </a:solidFill>
                <a:latin typeface="ArialMT"/>
              </a:rPr>
              <a:t>시계열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 자료를 하나의 표본으로 간주하여 어떤 확률적 성질을 만족하는 가를 조사하고 통계적 추정 및 검정을 통해 적절한 </a:t>
            </a:r>
            <a:r>
              <a:rPr lang="ko-KR" altLang="en-US" sz="1600" dirty="0" err="1" smtClean="0">
                <a:solidFill>
                  <a:srgbClr val="333333"/>
                </a:solidFill>
                <a:latin typeface="ArialMT"/>
              </a:rPr>
              <a:t>시계열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 모델을 수립 </a:t>
            </a:r>
            <a:endParaRPr lang="en-US" altLang="ko-KR" sz="1600" dirty="0" smtClean="0">
              <a:latin typeface="ArialMT"/>
            </a:endParaRPr>
          </a:p>
          <a:p>
            <a:pPr lvl="2"/>
            <a:endParaRPr lang="ko-KR" altLang="en-US" sz="16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38954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000" y="1496538"/>
            <a:ext cx="934252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4. TBATS</a:t>
            </a:r>
          </a:p>
          <a:p>
            <a:endParaRPr lang="en-US" altLang="ko-KR" b="1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Trigonometric</a:t>
            </a:r>
            <a:r>
              <a:rPr lang="en-US" altLang="ko-KR" dirty="0">
                <a:solidFill>
                  <a:srgbClr val="333333"/>
                </a:solidFill>
                <a:latin typeface="ArialMT"/>
              </a:rPr>
              <a:t>, Box-Cox, ARMA Error, Trend &amp; Seasonal 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components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의 약자</a:t>
            </a:r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하나의 모형으로 다양한 모형을 자동으로 담아내는 장점이 있는 반면에 강력한 컴퓨팅 파워가 뒷받침되어야 함</a:t>
            </a:r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계절성을 잡아내기 위해 삼각함수항을 사용</a:t>
            </a:r>
            <a:endParaRPr lang="en-US" altLang="ko-KR" sz="1600" dirty="0" smtClean="0">
              <a:solidFill>
                <a:srgbClr val="333333"/>
              </a:solidFill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이질성</a:t>
            </a:r>
            <a:r>
              <a:rPr lang="en-US" altLang="ko-KR" sz="1600" dirty="0" smtClean="0">
                <a:solidFill>
                  <a:srgbClr val="333333"/>
                </a:solidFill>
                <a:latin typeface="ArialMT"/>
              </a:rPr>
              <a:t>(heterogeneity)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을 잡아내는데 </a:t>
            </a:r>
            <a:r>
              <a:rPr lang="en-US" altLang="ko-KR" sz="1600" dirty="0" smtClean="0">
                <a:solidFill>
                  <a:srgbClr val="333333"/>
                </a:solidFill>
                <a:latin typeface="ArialMT"/>
              </a:rPr>
              <a:t>Box-Cox 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변환을 사용</a:t>
            </a:r>
            <a:endParaRPr lang="en-US" altLang="ko-KR" sz="1600" dirty="0" smtClean="0">
              <a:solidFill>
                <a:srgbClr val="333333"/>
              </a:solidFill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단기 동적 움직임을 잡아내는데 </a:t>
            </a:r>
            <a:r>
              <a:rPr lang="en-US" altLang="ko-KR" sz="1600" dirty="0" smtClean="0">
                <a:solidFill>
                  <a:srgbClr val="333333"/>
                </a:solidFill>
                <a:latin typeface="ArialMT"/>
              </a:rPr>
              <a:t>ARMA 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모형 사용 </a:t>
            </a:r>
            <a:endParaRPr lang="en-US" altLang="ko-KR" sz="1600" dirty="0" smtClean="0">
              <a:solidFill>
                <a:srgbClr val="333333"/>
              </a:solidFill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추세를 잡아내는데 </a:t>
            </a:r>
            <a:r>
              <a:rPr lang="ko-KR" altLang="en-US" sz="1600" dirty="0" err="1" smtClean="0">
                <a:solidFill>
                  <a:srgbClr val="333333"/>
                </a:solidFill>
                <a:latin typeface="ArialMT"/>
              </a:rPr>
              <a:t>추세항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 사용</a:t>
            </a:r>
            <a:endParaRPr lang="en-US" altLang="ko-KR" sz="1600" dirty="0" smtClean="0">
              <a:solidFill>
                <a:srgbClr val="333333"/>
              </a:solidFill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계절성을 잡아내는데 </a:t>
            </a:r>
            <a:r>
              <a:rPr lang="ko-KR" altLang="en-US" sz="1600" dirty="0" err="1" smtClean="0">
                <a:solidFill>
                  <a:srgbClr val="333333"/>
                </a:solidFill>
                <a:latin typeface="ArialMT"/>
              </a:rPr>
              <a:t>계절항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 사용</a:t>
            </a:r>
            <a:endParaRPr lang="ko-KR" altLang="en-US" sz="16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86420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000" y="1297208"/>
            <a:ext cx="93425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5. NNETAR</a:t>
            </a:r>
          </a:p>
          <a:p>
            <a:endParaRPr lang="en-US" altLang="ko-KR" b="1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Neural Network </a:t>
            </a:r>
            <a:r>
              <a:rPr lang="en-US" altLang="ko-KR" dirty="0" err="1" smtClean="0">
                <a:solidFill>
                  <a:srgbClr val="333333"/>
                </a:solidFill>
                <a:latin typeface="ArialMT"/>
              </a:rPr>
              <a:t>AutoRegression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의 약자</a:t>
            </a:r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solidFill>
                  <a:srgbClr val="333333"/>
                </a:solidFill>
                <a:latin typeface="ArialMT"/>
              </a:rPr>
              <a:t>과거시차의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 값이 </a:t>
            </a:r>
            <a:r>
              <a:rPr lang="ko-KR" altLang="en-US" dirty="0" err="1" smtClean="0">
                <a:solidFill>
                  <a:srgbClr val="333333"/>
                </a:solidFill>
                <a:latin typeface="ArialMT"/>
              </a:rPr>
              <a:t>뉴럴네트워크의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 인풋으로 사용됨</a:t>
            </a:r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Input layer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와 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Output layer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에서는 </a:t>
            </a:r>
            <a:r>
              <a:rPr lang="ko-KR" altLang="en-US" dirty="0" err="1" smtClean="0">
                <a:solidFill>
                  <a:srgbClr val="333333"/>
                </a:solidFill>
                <a:latin typeface="ArialMT"/>
              </a:rPr>
              <a:t>선형함수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, Hidden layer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에서는 </a:t>
            </a:r>
            <a:r>
              <a:rPr lang="ko-KR" altLang="en-US" dirty="0" err="1" smtClean="0">
                <a:solidFill>
                  <a:srgbClr val="333333"/>
                </a:solidFill>
                <a:latin typeface="ArialMT"/>
              </a:rPr>
              <a:t>비선형함수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(sigmoid, </a:t>
            </a:r>
            <a:r>
              <a:rPr lang="en-US" altLang="ko-KR" dirty="0" err="1" smtClean="0">
                <a:solidFill>
                  <a:srgbClr val="333333"/>
                </a:solidFill>
                <a:latin typeface="ArialMT"/>
              </a:rPr>
              <a:t>tanh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, </a:t>
            </a:r>
            <a:r>
              <a:rPr lang="en-US" altLang="ko-KR" dirty="0" err="1" smtClean="0">
                <a:solidFill>
                  <a:srgbClr val="333333"/>
                </a:solidFill>
                <a:latin typeface="ArialMT"/>
              </a:rPr>
              <a:t>etc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)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 </a:t>
            </a:r>
            <a:endParaRPr lang="ko-KR" altLang="en-US" sz="1600" dirty="0">
              <a:latin typeface="ArialM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20" y="3013646"/>
            <a:ext cx="3888432" cy="2002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04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52" y="1232756"/>
            <a:ext cx="8792732" cy="631148"/>
          </a:xfrm>
          <a:prstGeom prst="roundRect">
            <a:avLst>
              <a:gd name="adj" fmla="val 9612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0492" y="944724"/>
            <a:ext cx="3270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333333"/>
                </a:solidFill>
                <a:latin typeface="ArialMT"/>
              </a:rPr>
              <a:t>1. STL by LOESS 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가 잘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적합된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제품군</a:t>
            </a:r>
            <a:endParaRPr lang="en-US" altLang="ko-KR" sz="1400" b="1" dirty="0">
              <a:solidFill>
                <a:srgbClr val="333333"/>
              </a:solidFill>
              <a:latin typeface="Arial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520" y="1279129"/>
            <a:ext cx="8608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MT"/>
              </a:rPr>
              <a:t>LOESS(</a:t>
            </a:r>
            <a:r>
              <a:rPr lang="ko-KR" altLang="en-US" sz="1600" dirty="0" err="1" smtClean="0">
                <a:latin typeface="ArialMT"/>
              </a:rPr>
              <a:t>국소회귀</a:t>
            </a:r>
            <a:r>
              <a:rPr lang="en-US" altLang="ko-KR" sz="1600" dirty="0" smtClean="0">
                <a:latin typeface="ArialMT"/>
              </a:rPr>
              <a:t>)</a:t>
            </a:r>
            <a:r>
              <a:rPr lang="ko-KR" altLang="en-US" sz="1600" dirty="0" smtClean="0">
                <a:latin typeface="ArialMT"/>
              </a:rPr>
              <a:t>에 의해 </a:t>
            </a:r>
            <a:r>
              <a:rPr lang="ko-KR" altLang="en-US" sz="1600" dirty="0" err="1" smtClean="0">
                <a:latin typeface="ArialMT"/>
              </a:rPr>
              <a:t>이상치에</a:t>
            </a:r>
            <a:r>
              <a:rPr lang="ko-KR" altLang="en-US" sz="1600" dirty="0" smtClean="0">
                <a:latin typeface="ArialMT"/>
              </a:rPr>
              <a:t> 민감하지 않으므로</a:t>
            </a:r>
            <a:r>
              <a:rPr lang="en-US" altLang="ko-KR" sz="1600" dirty="0" smtClean="0">
                <a:latin typeface="ArialMT"/>
              </a:rPr>
              <a:t>, </a:t>
            </a:r>
            <a:r>
              <a:rPr lang="ko-KR" altLang="en-US" sz="1600" dirty="0" smtClean="0">
                <a:latin typeface="ArialMT"/>
              </a:rPr>
              <a:t>정상적인 패턴과는 다른 </a:t>
            </a:r>
            <a:r>
              <a:rPr lang="ko-KR" altLang="en-US" sz="1600" dirty="0" err="1" smtClean="0">
                <a:latin typeface="ArialMT"/>
              </a:rPr>
              <a:t>갑작스렇게</a:t>
            </a:r>
            <a:r>
              <a:rPr lang="ko-KR" altLang="en-US" sz="1600" dirty="0" smtClean="0">
                <a:latin typeface="ArialMT"/>
              </a:rPr>
              <a:t> 튀는 </a:t>
            </a:r>
            <a:r>
              <a:rPr lang="ko-KR" altLang="en-US" sz="1600" dirty="0" err="1" smtClean="0">
                <a:latin typeface="ArialMT"/>
              </a:rPr>
              <a:t>이상치가</a:t>
            </a:r>
            <a:r>
              <a:rPr lang="ko-KR" altLang="en-US" sz="1600" dirty="0" smtClean="0">
                <a:latin typeface="ArialMT"/>
              </a:rPr>
              <a:t> 있음에도 민감하게 반응하지 않고 모델을 잘 적합해 나갈 것이라 판단됨</a:t>
            </a:r>
            <a:endParaRPr lang="ko-KR" altLang="en-US" sz="1600" dirty="0">
              <a:latin typeface="ArialM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0492" y="198884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333333"/>
                </a:solidFill>
                <a:latin typeface="ArialMT"/>
              </a:rPr>
              <a:t>2. HW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가 잘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적합된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제품군</a:t>
            </a:r>
            <a:endParaRPr lang="en-US" altLang="ko-KR" sz="1400" b="1" dirty="0">
              <a:solidFill>
                <a:srgbClr val="333333"/>
              </a:solidFill>
              <a:latin typeface="ArialM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6752" y="2276872"/>
            <a:ext cx="8792732" cy="617861"/>
          </a:xfrm>
          <a:prstGeom prst="roundRect">
            <a:avLst>
              <a:gd name="adj" fmla="val 9612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2309958"/>
            <a:ext cx="8608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MT"/>
              </a:rPr>
              <a:t>처음부터 끝까지 증가하는 </a:t>
            </a:r>
            <a:r>
              <a:rPr lang="ko-KR" altLang="en-US" sz="1600" dirty="0" err="1" smtClean="0">
                <a:latin typeface="ArialMT"/>
              </a:rPr>
              <a:t>우상향</a:t>
            </a:r>
            <a:r>
              <a:rPr lang="ko-KR" altLang="en-US" sz="1600" dirty="0" smtClean="0">
                <a:latin typeface="ArialMT"/>
              </a:rPr>
              <a:t> </a:t>
            </a:r>
            <a:r>
              <a:rPr lang="ko-KR" altLang="en-US" sz="1600" dirty="0" err="1" smtClean="0">
                <a:latin typeface="ArialMT"/>
              </a:rPr>
              <a:t>추세거나</a:t>
            </a:r>
            <a:r>
              <a:rPr lang="en-US" altLang="ko-KR" sz="1600" dirty="0" smtClean="0">
                <a:latin typeface="ArialMT"/>
              </a:rPr>
              <a:t>, </a:t>
            </a:r>
            <a:r>
              <a:rPr lang="ko-KR" altLang="en-US" sz="1600" dirty="0" err="1" smtClean="0">
                <a:latin typeface="ArialMT"/>
              </a:rPr>
              <a:t>우하향하는</a:t>
            </a:r>
            <a:r>
              <a:rPr lang="ko-KR" altLang="en-US" sz="1600" dirty="0" smtClean="0">
                <a:latin typeface="ArialMT"/>
              </a:rPr>
              <a:t> 추세를 가진 </a:t>
            </a:r>
            <a:r>
              <a:rPr lang="ko-KR" altLang="en-US" sz="1600" dirty="0" err="1" smtClean="0">
                <a:latin typeface="ArialMT"/>
              </a:rPr>
              <a:t>제품군에</a:t>
            </a:r>
            <a:r>
              <a:rPr lang="ko-KR" altLang="en-US" sz="1600" dirty="0" smtClean="0">
                <a:latin typeface="ArialMT"/>
              </a:rPr>
              <a:t> 잘 </a:t>
            </a:r>
            <a:r>
              <a:rPr lang="ko-KR" altLang="en-US" sz="1600" dirty="0" err="1" smtClean="0">
                <a:latin typeface="ArialMT"/>
              </a:rPr>
              <a:t>적합될</a:t>
            </a:r>
            <a:r>
              <a:rPr lang="ko-KR" altLang="en-US" sz="1600" dirty="0" smtClean="0">
                <a:latin typeface="ArialMT"/>
              </a:rPr>
              <a:t> 것이라 판단됨 </a:t>
            </a:r>
            <a:endParaRPr lang="ko-KR" altLang="en-US" sz="1600" dirty="0">
              <a:latin typeface="ArialM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0492" y="3135175"/>
            <a:ext cx="2553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333333"/>
                </a:solidFill>
                <a:latin typeface="ArialMT"/>
              </a:rPr>
              <a:t>3. ARIMA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가 잘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적합된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제품군</a:t>
            </a:r>
            <a:endParaRPr lang="en-US" altLang="ko-KR" sz="1400" b="1" dirty="0">
              <a:solidFill>
                <a:srgbClr val="333333"/>
              </a:solidFill>
              <a:latin typeface="ArialM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6752" y="3423207"/>
            <a:ext cx="8792732" cy="617861"/>
          </a:xfrm>
          <a:prstGeom prst="roundRect">
            <a:avLst>
              <a:gd name="adj" fmla="val 9612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2520" y="3456293"/>
            <a:ext cx="8608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MT"/>
              </a:rPr>
              <a:t>변동요인들이 복합적으로 얽혀있어 분해가 쉽지 않고 통제되지 않은 외부요인들로부터 많은 영향을 받는 </a:t>
            </a:r>
            <a:r>
              <a:rPr lang="ko-KR" altLang="en-US" sz="1600" dirty="0" err="1" smtClean="0">
                <a:latin typeface="ArialMT"/>
              </a:rPr>
              <a:t>제품군에</a:t>
            </a:r>
            <a:r>
              <a:rPr lang="ko-KR" altLang="en-US" sz="1600" dirty="0" smtClean="0">
                <a:latin typeface="ArialMT"/>
              </a:rPr>
              <a:t> 잘 </a:t>
            </a:r>
            <a:r>
              <a:rPr lang="ko-KR" altLang="en-US" sz="1600" dirty="0" err="1" smtClean="0">
                <a:latin typeface="ArialMT"/>
              </a:rPr>
              <a:t>적합될</a:t>
            </a:r>
            <a:r>
              <a:rPr lang="ko-KR" altLang="en-US" sz="1600" dirty="0" smtClean="0">
                <a:latin typeface="ArialMT"/>
              </a:rPr>
              <a:t> 것이라 판단됨  </a:t>
            </a:r>
            <a:endParaRPr lang="ko-KR" altLang="en-US" sz="1600" dirty="0">
              <a:latin typeface="ArialM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492" y="4254011"/>
            <a:ext cx="2568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333333"/>
                </a:solidFill>
                <a:latin typeface="ArialMT"/>
              </a:rPr>
              <a:t>4. TBATS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가 잘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적합된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제품군</a:t>
            </a:r>
            <a:endParaRPr lang="en-US" altLang="ko-KR" sz="1400" b="1" dirty="0">
              <a:solidFill>
                <a:srgbClr val="333333"/>
              </a:solidFill>
              <a:latin typeface="ArialMT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6752" y="4509133"/>
            <a:ext cx="8792732" cy="864083"/>
          </a:xfrm>
          <a:prstGeom prst="roundRect">
            <a:avLst>
              <a:gd name="adj" fmla="val 9612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4542219"/>
            <a:ext cx="860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ArialMT"/>
              </a:rPr>
              <a:t>분산안정화</a:t>
            </a:r>
            <a:r>
              <a:rPr lang="ko-KR" altLang="en-US" sz="1600" dirty="0" smtClean="0">
                <a:latin typeface="ArialMT"/>
              </a:rPr>
              <a:t> 변환을 통해 분산의 이질성을 고려하여 모델링 하기 </a:t>
            </a:r>
            <a:r>
              <a:rPr lang="ko-KR" altLang="en-US" sz="1600" dirty="0" err="1" smtClean="0">
                <a:latin typeface="ArialMT"/>
              </a:rPr>
              <a:t>떄문에</a:t>
            </a:r>
            <a:r>
              <a:rPr lang="ko-KR" altLang="en-US" sz="1600" dirty="0" smtClean="0">
                <a:latin typeface="ArialMT"/>
              </a:rPr>
              <a:t> 제품의 수요의 변화가 들쭉날쭉하는 경우와 하나의 계절성이 아닌 여러 개의 계절성을 지니는 </a:t>
            </a:r>
            <a:r>
              <a:rPr lang="ko-KR" altLang="en-US" sz="1600" dirty="0" err="1" smtClean="0">
                <a:latin typeface="ArialMT"/>
              </a:rPr>
              <a:t>제품군에</a:t>
            </a:r>
            <a:r>
              <a:rPr lang="ko-KR" altLang="en-US" sz="1600" dirty="0" smtClean="0">
                <a:latin typeface="ArialMT"/>
              </a:rPr>
              <a:t> 잘 </a:t>
            </a:r>
            <a:r>
              <a:rPr lang="ko-KR" altLang="en-US" sz="1600" dirty="0" err="1" smtClean="0">
                <a:latin typeface="ArialMT"/>
              </a:rPr>
              <a:t>적합될</a:t>
            </a:r>
            <a:r>
              <a:rPr lang="ko-KR" altLang="en-US" sz="1600" dirty="0" smtClean="0">
                <a:latin typeface="ArialMT"/>
              </a:rPr>
              <a:t> 것이라 판단됨 </a:t>
            </a:r>
            <a:endParaRPr lang="ko-KR" altLang="en-US" sz="1600" dirty="0">
              <a:latin typeface="ArialM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0492" y="5600098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333333"/>
                </a:solidFill>
                <a:latin typeface="ArialMT"/>
              </a:rPr>
              <a:t>5. NNETAR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가 잘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적합된</a:t>
            </a:r>
            <a:r>
              <a:rPr lang="ko-KR" altLang="en-US" sz="1400" b="1" dirty="0" smtClean="0">
                <a:solidFill>
                  <a:srgbClr val="333333"/>
                </a:solidFill>
                <a:latin typeface="ArialMT"/>
              </a:rPr>
              <a:t> </a:t>
            </a:r>
            <a:r>
              <a:rPr lang="ko-KR" altLang="en-US" sz="1400" b="1" dirty="0" err="1" smtClean="0">
                <a:solidFill>
                  <a:srgbClr val="333333"/>
                </a:solidFill>
                <a:latin typeface="ArialMT"/>
              </a:rPr>
              <a:t>제품군</a:t>
            </a:r>
            <a:endParaRPr lang="en-US" altLang="ko-KR" sz="1400" b="1" dirty="0">
              <a:solidFill>
                <a:srgbClr val="333333"/>
              </a:solidFill>
              <a:latin typeface="ArialMT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6752" y="5871479"/>
            <a:ext cx="8792732" cy="617861"/>
          </a:xfrm>
          <a:prstGeom prst="roundRect">
            <a:avLst>
              <a:gd name="adj" fmla="val 9612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2520" y="5904565"/>
            <a:ext cx="8608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ArialMT"/>
              </a:rPr>
              <a:t>비선형성</a:t>
            </a:r>
            <a:r>
              <a:rPr lang="en-US" altLang="ko-KR" sz="1600" dirty="0" smtClean="0">
                <a:latin typeface="ArialMT"/>
              </a:rPr>
              <a:t>(nonlinearities)</a:t>
            </a:r>
            <a:r>
              <a:rPr lang="ko-KR" altLang="en-US" sz="1600" dirty="0" smtClean="0">
                <a:latin typeface="ArialMT"/>
              </a:rPr>
              <a:t>를 잡을 수 있기에</a:t>
            </a:r>
            <a:r>
              <a:rPr lang="en-US" altLang="ko-KR" sz="1600" dirty="0" smtClean="0">
                <a:latin typeface="ArialMT"/>
              </a:rPr>
              <a:t>, </a:t>
            </a:r>
            <a:r>
              <a:rPr lang="ko-KR" altLang="en-US" sz="1600" dirty="0" smtClean="0">
                <a:latin typeface="ArialMT"/>
              </a:rPr>
              <a:t>비선형성을 가지는 일부 </a:t>
            </a:r>
            <a:r>
              <a:rPr lang="ko-KR" altLang="en-US" sz="1600" dirty="0" err="1" smtClean="0">
                <a:latin typeface="ArialMT"/>
              </a:rPr>
              <a:t>제품군의</a:t>
            </a:r>
            <a:r>
              <a:rPr lang="en-US" altLang="ko-KR" sz="1600" dirty="0">
                <a:latin typeface="ArialMT"/>
              </a:rPr>
              <a:t> </a:t>
            </a:r>
            <a:r>
              <a:rPr lang="ko-KR" altLang="en-US" sz="1600" dirty="0" smtClean="0">
                <a:latin typeface="ArialMT"/>
              </a:rPr>
              <a:t>경우에 </a:t>
            </a:r>
            <a:r>
              <a:rPr lang="ko-KR" altLang="en-US" sz="1600" dirty="0" err="1" smtClean="0">
                <a:latin typeface="ArialMT"/>
              </a:rPr>
              <a:t>인공신경망</a:t>
            </a:r>
            <a:r>
              <a:rPr lang="ko-KR" altLang="en-US" sz="1600" dirty="0" smtClean="0">
                <a:latin typeface="ArialMT"/>
              </a:rPr>
              <a:t> 모델이 잘 </a:t>
            </a:r>
            <a:r>
              <a:rPr lang="ko-KR" altLang="en-US" sz="1600" dirty="0" err="1" smtClean="0">
                <a:latin typeface="ArialMT"/>
              </a:rPr>
              <a:t>적합될</a:t>
            </a:r>
            <a:r>
              <a:rPr lang="ko-KR" altLang="en-US" sz="1600" dirty="0" smtClean="0">
                <a:latin typeface="ArialMT"/>
              </a:rPr>
              <a:t> 것이라 판단됨</a:t>
            </a:r>
            <a:endParaRPr lang="ko-KR" altLang="en-US" sz="16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67943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6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6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기관 </a:t>
            </a:r>
            <a:r>
              <a:rPr lang="ko-KR" altLang="en-US" dirty="0"/>
              <a:t>및 상위기관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주요 사업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8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20411896">
            <a:off x="10379562" y="5449703"/>
            <a:ext cx="1255472" cy="372410"/>
            <a:chOff x="-1878020" y="730794"/>
            <a:chExt cx="1255472" cy="372410"/>
          </a:xfrm>
        </p:grpSpPr>
        <p:sp>
          <p:nvSpPr>
            <p:cNvPr id="8" name="직사각형 7"/>
            <p:cNvSpPr/>
            <p:nvPr/>
          </p:nvSpPr>
          <p:spPr>
            <a:xfrm>
              <a:off x="-1843756" y="817380"/>
              <a:ext cx="1188000" cy="216000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878020" y="730794"/>
              <a:ext cx="125547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ko-KR" sz="1400" b="1" i="1" dirty="0" smtClean="0">
                  <a:solidFill>
                    <a:srgbClr val="FF0000"/>
                  </a:solidFill>
                  <a:latin typeface="Century Gothic" panose="020B0502020202020204" pitchFamily="34" charset="0"/>
                </a:rPr>
                <a:t>ILLUSTRATIVE</a:t>
              </a:r>
              <a:endParaRPr lang="ko-KR" altLang="en-US" sz="1400" b="1" i="1" dirty="0" smtClean="0">
                <a:solidFill>
                  <a:srgbClr val="FF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1841216" y="819554"/>
              <a:ext cx="118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-1843121" y="1029545"/>
              <a:ext cx="118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842070" y="2708920"/>
            <a:ext cx="48331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사업명</a:t>
            </a:r>
            <a:endParaRPr lang="en-US" altLang="ko-KR" sz="3200" dirty="0" smtClean="0"/>
          </a:p>
          <a:p>
            <a:r>
              <a:rPr lang="ko-KR" altLang="en-US" sz="3200" dirty="0" smtClean="0"/>
              <a:t>사업기간</a:t>
            </a:r>
            <a:endParaRPr lang="en-US" altLang="ko-KR" sz="3200" dirty="0" smtClean="0"/>
          </a:p>
          <a:p>
            <a:r>
              <a:rPr lang="ko-KR" altLang="en-US" sz="3200" dirty="0" smtClean="0"/>
              <a:t>사업내용</a:t>
            </a:r>
            <a:endParaRPr lang="en-US" altLang="ko-KR" sz="3200" dirty="0" smtClean="0"/>
          </a:p>
          <a:p>
            <a:r>
              <a:rPr lang="ko-KR" altLang="en-US" sz="3200" dirty="0" smtClean="0"/>
              <a:t>참여인력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13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현황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현황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64668" y="1592796"/>
            <a:ext cx="4953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3천만건</a:t>
            </a:r>
          </a:p>
          <a:p>
            <a:endParaRPr lang="ko-KR" altLang="en-US" sz="1400" dirty="0"/>
          </a:p>
          <a:p>
            <a:r>
              <a:rPr lang="ko-KR" altLang="en-US" sz="1400" dirty="0"/>
              <a:t>PLANID 201501 ~ 201818</a:t>
            </a:r>
          </a:p>
          <a:p>
            <a:r>
              <a:rPr lang="ko-KR" altLang="en-US" sz="1400" dirty="0"/>
              <a:t>FMONTH 201401 ~ 201812</a:t>
            </a:r>
          </a:p>
          <a:p>
            <a:r>
              <a:rPr lang="ko-KR" altLang="en-US" sz="1400" dirty="0"/>
              <a:t>PRODCD </a:t>
            </a:r>
          </a:p>
          <a:p>
            <a:r>
              <a:rPr lang="ko-KR" altLang="en-US" sz="1400" dirty="0"/>
              <a:t>ITEMCD </a:t>
            </a:r>
          </a:p>
          <a:p>
            <a:r>
              <a:rPr lang="ko-KR" altLang="en-US" sz="1400" dirty="0"/>
              <a:t>SITEID </a:t>
            </a:r>
            <a:r>
              <a:rPr lang="ko-KR" altLang="en-US" sz="1400" dirty="0" err="1"/>
              <a:t>고객사</a:t>
            </a:r>
            <a:r>
              <a:rPr lang="ko-KR" altLang="en-US" sz="1400" dirty="0"/>
              <a:t> 아이디</a:t>
            </a:r>
          </a:p>
          <a:p>
            <a:r>
              <a:rPr lang="ko-KR" altLang="en-US" sz="1400" dirty="0"/>
              <a:t>ID  법인아이디</a:t>
            </a:r>
          </a:p>
          <a:p>
            <a:endParaRPr lang="ko-KR" altLang="en-US" sz="1400" dirty="0"/>
          </a:p>
          <a:p>
            <a:r>
              <a:rPr lang="ko-KR" altLang="en-US" sz="1400" dirty="0"/>
              <a:t>--</a:t>
            </a:r>
          </a:p>
          <a:p>
            <a:r>
              <a:rPr lang="ko-KR" altLang="en-US" sz="1400" dirty="0"/>
              <a:t>GCID 지역코드 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PRODLEVEL1</a:t>
            </a:r>
          </a:p>
          <a:p>
            <a:r>
              <a:rPr lang="ko-KR" altLang="en-US" sz="1400" dirty="0"/>
              <a:t>PRODLEVEL2</a:t>
            </a:r>
          </a:p>
          <a:p>
            <a:r>
              <a:rPr lang="ko-KR" altLang="en-US" sz="1400" dirty="0"/>
              <a:t>PRODLEVEL3</a:t>
            </a:r>
          </a:p>
          <a:p>
            <a:r>
              <a:rPr lang="ko-KR" altLang="en-US" sz="1400" dirty="0"/>
              <a:t>PRODLEVEL4</a:t>
            </a:r>
          </a:p>
          <a:p>
            <a:r>
              <a:rPr lang="ko-KR" altLang="en-US" sz="1400" dirty="0"/>
              <a:t>PRODLEVEL5</a:t>
            </a:r>
          </a:p>
          <a:p>
            <a:endParaRPr lang="ko-KR" altLang="en-US" sz="1400" dirty="0"/>
          </a:p>
          <a:p>
            <a:r>
              <a:rPr lang="ko-KR" altLang="en-US" sz="1400" dirty="0"/>
              <a:t>ORGLEVEL1</a:t>
            </a:r>
          </a:p>
          <a:p>
            <a:r>
              <a:rPr lang="ko-KR" altLang="en-US" sz="1400" dirty="0"/>
              <a:t>ORGLEVEL2</a:t>
            </a:r>
          </a:p>
          <a:p>
            <a:r>
              <a:rPr lang="ko-KR" altLang="en-US" sz="1400" dirty="0"/>
              <a:t>ORGLEVEL3</a:t>
            </a:r>
          </a:p>
        </p:txBody>
      </p:sp>
    </p:spTree>
    <p:extLst>
      <p:ext uri="{BB962C8B-B14F-4D97-AF65-F5344CB8AC3E}">
        <p14:creationId xmlns:p14="http://schemas.microsoft.com/office/powerpoint/2010/main" val="6426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28664" y="1268760"/>
            <a:ext cx="57966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가공 절차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24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모델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ㅁㅁㅁ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08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1000" y="1159584"/>
            <a:ext cx="9342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STL by LOESS</a:t>
            </a:r>
          </a:p>
          <a:p>
            <a:endParaRPr lang="en-US" altLang="ko-KR" b="1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STL</a:t>
            </a:r>
            <a:r>
              <a:rPr lang="ko-KR" altLang="en-US" dirty="0">
                <a:solidFill>
                  <a:srgbClr val="333333"/>
                </a:solidFill>
                <a:latin typeface="ArialUnicodeMS"/>
              </a:rPr>
              <a:t>은 </a:t>
            </a:r>
            <a:r>
              <a:rPr lang="en-US" altLang="ko-KR" dirty="0">
                <a:solidFill>
                  <a:srgbClr val="333333"/>
                </a:solidFill>
                <a:latin typeface="ArialMT"/>
              </a:rPr>
              <a:t>"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Seasonal and </a:t>
            </a:r>
            <a:r>
              <a:rPr lang="en-US" altLang="ko-KR" dirty="0">
                <a:solidFill>
                  <a:srgbClr val="333333"/>
                </a:solidFill>
                <a:latin typeface="ArialMT"/>
              </a:rPr>
              <a:t>Trend 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decomposition using LOESS"</a:t>
            </a:r>
            <a:r>
              <a:rPr lang="ko-KR" altLang="en-US" dirty="0">
                <a:solidFill>
                  <a:srgbClr val="333333"/>
                </a:solidFill>
                <a:latin typeface="ArialUnicodeMS"/>
              </a:rPr>
              <a:t>의 약자이다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LOESS(Local Regression: </a:t>
            </a:r>
            <a:r>
              <a:rPr lang="ko-KR" altLang="en-US" dirty="0" err="1" smtClean="0">
                <a:solidFill>
                  <a:srgbClr val="333333"/>
                </a:solidFill>
                <a:latin typeface="ArialMT"/>
              </a:rPr>
              <a:t>국소회귀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) 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는 비선형 관계를 추정하기 위한 기법</a:t>
            </a:r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가까운 곳에 있는 훈련용 관측치들만을 이용하여 적합을 계산한다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24" y="2822257"/>
            <a:ext cx="4212468" cy="2046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8898" y="5050921"/>
            <a:ext cx="9342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333333"/>
                </a:solidFill>
                <a:latin typeface="ArialMT"/>
              </a:rPr>
              <a:t>이상한 측정값</a:t>
            </a:r>
            <a:r>
              <a:rPr lang="en-US" altLang="ko-KR" b="1" dirty="0" smtClean="0">
                <a:solidFill>
                  <a:srgbClr val="333333"/>
                </a:solidFill>
                <a:latin typeface="ArialMT"/>
              </a:rPr>
              <a:t>(</a:t>
            </a:r>
            <a:r>
              <a:rPr lang="ko-KR" altLang="en-US" b="1" dirty="0" smtClean="0">
                <a:solidFill>
                  <a:srgbClr val="333333"/>
                </a:solidFill>
                <a:latin typeface="ArialMT"/>
              </a:rPr>
              <a:t>이상치</a:t>
            </a:r>
            <a:r>
              <a:rPr lang="en-US" altLang="ko-KR" b="1" dirty="0" smtClean="0">
                <a:solidFill>
                  <a:srgbClr val="333333"/>
                </a:solidFill>
                <a:latin typeface="ArialMT"/>
              </a:rPr>
              <a:t>)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가 있을 때 사용해도 안전하다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. 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가끔 있는 특이한 </a:t>
            </a:r>
            <a:r>
              <a:rPr lang="ko-KR" altLang="en-US" dirty="0" err="1" smtClean="0">
                <a:solidFill>
                  <a:srgbClr val="333333"/>
                </a:solidFill>
                <a:latin typeface="ArialMT"/>
              </a:rPr>
              <a:t>관측값은</a:t>
            </a:r>
            <a:r>
              <a:rPr lang="ko-KR" altLang="en-US" dirty="0" smtClean="0">
                <a:solidFill>
                  <a:srgbClr val="333333"/>
                </a:solidFill>
                <a:latin typeface="ArialMT"/>
              </a:rPr>
              <a:t> 추세 및 주기와 계절적인 성분에 영향을 주지 않는다</a:t>
            </a:r>
            <a:r>
              <a:rPr lang="en-US" altLang="ko-KR" dirty="0" smtClean="0">
                <a:solidFill>
                  <a:srgbClr val="333333"/>
                </a:solidFill>
                <a:latin typeface="ArialM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44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4931" y="1088740"/>
            <a:ext cx="934252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2. Holt-Winters </a:t>
            </a:r>
            <a:r>
              <a:rPr lang="ko-KR" altLang="en-US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가법</a:t>
            </a:r>
            <a:r>
              <a:rPr lang="en-US" altLang="ko-KR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/</a:t>
            </a:r>
            <a:r>
              <a:rPr lang="ko-KR" altLang="en-US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 </a:t>
            </a:r>
            <a:r>
              <a:rPr lang="ko-KR" altLang="en-US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승법 모형</a:t>
            </a:r>
            <a:endParaRPr lang="en-US" altLang="ko-KR" sz="20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MT"/>
            </a:endParaRP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solidFill>
                  <a:srgbClr val="333333"/>
                </a:solidFill>
                <a:latin typeface="ArialMT"/>
              </a:rPr>
              <a:t>지수평활법</a:t>
            </a:r>
            <a:endParaRPr lang="en-US" altLang="ko-KR" dirty="0" smtClean="0">
              <a:solidFill>
                <a:srgbClr val="333333"/>
              </a:solidFill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최근의 자료에 더 큰 비중을 두는 </a:t>
            </a:r>
            <a:r>
              <a:rPr lang="ko-KR" altLang="en-US" sz="1600" dirty="0" err="1" smtClean="0">
                <a:solidFill>
                  <a:srgbClr val="333333"/>
                </a:solidFill>
                <a:latin typeface="ArialMT"/>
              </a:rPr>
              <a:t>예측법으로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 </a:t>
            </a:r>
            <a:r>
              <a:rPr lang="ko-KR" altLang="en-US" sz="1600" dirty="0" err="1" smtClean="0">
                <a:solidFill>
                  <a:srgbClr val="333333"/>
                </a:solidFill>
                <a:latin typeface="ArialMT"/>
              </a:rPr>
              <a:t>시계열이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</a:rPr>
              <a:t> 생성되는 특성에 변화가 있을 경우 이 변화를 쉽게 반영 가능 </a:t>
            </a:r>
            <a:r>
              <a:rPr lang="en-US" altLang="ko-KR" sz="1600" dirty="0" smtClean="0">
                <a:solidFill>
                  <a:srgbClr val="333333"/>
                </a:solidFill>
                <a:latin typeface="ArialMT"/>
                <a:sym typeface="Wingdings" panose="05000000000000000000" pitchFamily="2" charset="2"/>
              </a:rPr>
              <a:t> </a:t>
            </a:r>
            <a:r>
              <a:rPr lang="ko-KR" altLang="en-US" sz="1600" dirty="0" err="1" smtClean="0">
                <a:solidFill>
                  <a:srgbClr val="333333"/>
                </a:solidFill>
                <a:latin typeface="ArialMT"/>
                <a:sym typeface="Wingdings" panose="05000000000000000000" pitchFamily="2" charset="2"/>
              </a:rPr>
              <a:t>이상치에</a:t>
            </a:r>
            <a:r>
              <a:rPr lang="ko-KR" altLang="en-US" sz="1600" dirty="0" smtClean="0">
                <a:solidFill>
                  <a:srgbClr val="333333"/>
                </a:solidFill>
                <a:latin typeface="ArialMT"/>
                <a:sym typeface="Wingdings" panose="05000000000000000000" pitchFamily="2" charset="2"/>
              </a:rPr>
              <a:t> 받는 영향력이 큼 </a:t>
            </a:r>
            <a:endParaRPr lang="en-US" altLang="ko-KR" sz="1600" dirty="0" smtClean="0">
              <a:solidFill>
                <a:srgbClr val="333333"/>
              </a:solidFill>
              <a:latin typeface="ArialMT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300" dirty="0">
              <a:solidFill>
                <a:srgbClr val="333333"/>
              </a:solidFill>
              <a:latin typeface="ArialMT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ArialMT"/>
              </a:rPr>
              <a:t>선형지수평활법</a:t>
            </a:r>
            <a:endParaRPr lang="en-US" altLang="ko-KR" sz="2000" dirty="0" smtClean="0"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MT"/>
              </a:rPr>
              <a:t>선형지수평활법은 </a:t>
            </a:r>
            <a:r>
              <a:rPr lang="ko-KR" altLang="en-US" sz="1600" dirty="0" err="1" smtClean="0">
                <a:latin typeface="ArialMT"/>
              </a:rPr>
              <a:t>추세성을</a:t>
            </a:r>
            <a:r>
              <a:rPr lang="ko-KR" altLang="en-US" sz="1600" dirty="0" smtClean="0">
                <a:latin typeface="ArialMT"/>
              </a:rPr>
              <a:t> 갖는 시계열의 예측을 위한 </a:t>
            </a:r>
            <a:r>
              <a:rPr lang="ko-KR" altLang="en-US" sz="1600" dirty="0" err="1" smtClean="0">
                <a:latin typeface="ArialMT"/>
              </a:rPr>
              <a:t>지수평활법</a:t>
            </a:r>
            <a:endParaRPr lang="en-US" altLang="ko-KR" sz="1600" dirty="0" smtClean="0"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MT"/>
              </a:rPr>
              <a:t>미래의 값에 대해 동일한 크기의 영향을 미친다는 선형이동평균법의 문제점을 개선시킨 방법</a:t>
            </a:r>
            <a:endParaRPr lang="en-US" altLang="ko-KR" sz="1600" dirty="0" smtClean="0"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ArialMT"/>
              </a:rPr>
              <a:t>시계열</a:t>
            </a:r>
            <a:r>
              <a:rPr lang="ko-KR" altLang="en-US" sz="1600" dirty="0" smtClean="0">
                <a:latin typeface="ArialMT"/>
              </a:rPr>
              <a:t> 그림을 그려보았을 때 </a:t>
            </a:r>
            <a:r>
              <a:rPr lang="ko-KR" altLang="en-US" sz="1600" dirty="0" err="1" smtClean="0">
                <a:latin typeface="ArialMT"/>
              </a:rPr>
              <a:t>추세성을</a:t>
            </a:r>
            <a:r>
              <a:rPr lang="ko-KR" altLang="en-US" sz="1600" dirty="0" smtClean="0">
                <a:latin typeface="ArialMT"/>
              </a:rPr>
              <a:t> 가짐을 확인할 수 있다면 적용</a:t>
            </a:r>
            <a:endParaRPr lang="en-US" altLang="ko-KR" sz="1600" dirty="0" smtClean="0">
              <a:latin typeface="ArialM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ArialMT"/>
              </a:rPr>
              <a:t>추세성</a:t>
            </a:r>
            <a:r>
              <a:rPr lang="en-US" altLang="ko-KR" sz="1600" dirty="0" smtClean="0">
                <a:latin typeface="ArialMT"/>
              </a:rPr>
              <a:t>: </a:t>
            </a:r>
            <a:r>
              <a:rPr lang="ko-KR" altLang="en-US" sz="1600" dirty="0" err="1" smtClean="0">
                <a:latin typeface="ArialMT"/>
              </a:rPr>
              <a:t>우상향</a:t>
            </a:r>
            <a:r>
              <a:rPr lang="en-US" altLang="ko-KR" sz="1600" dirty="0" smtClean="0">
                <a:latin typeface="ArialMT"/>
              </a:rPr>
              <a:t>(</a:t>
            </a:r>
            <a:r>
              <a:rPr lang="ko-KR" altLang="en-US" sz="1600" dirty="0" smtClean="0">
                <a:latin typeface="ArialMT"/>
              </a:rPr>
              <a:t>증가하는 추세</a:t>
            </a:r>
            <a:r>
              <a:rPr lang="en-US" altLang="ko-KR" sz="1600" dirty="0" smtClean="0">
                <a:latin typeface="ArialMT"/>
              </a:rPr>
              <a:t>), </a:t>
            </a:r>
            <a:r>
              <a:rPr lang="ko-KR" altLang="en-US" sz="1600" dirty="0" err="1" smtClean="0">
                <a:latin typeface="ArialMT"/>
              </a:rPr>
              <a:t>우하향</a:t>
            </a:r>
            <a:r>
              <a:rPr lang="en-US" altLang="ko-KR" sz="1600" dirty="0" smtClean="0">
                <a:latin typeface="ArialMT"/>
              </a:rPr>
              <a:t>(</a:t>
            </a:r>
            <a:r>
              <a:rPr lang="ko-KR" altLang="en-US" sz="1600" dirty="0" smtClean="0">
                <a:latin typeface="ArialMT"/>
              </a:rPr>
              <a:t>감소하는 추세</a:t>
            </a:r>
            <a:r>
              <a:rPr lang="en-US" altLang="ko-KR" sz="1600" dirty="0" smtClean="0">
                <a:latin typeface="ArialMT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300" dirty="0" smtClean="0">
              <a:latin typeface="ArialM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rialMT"/>
              </a:rPr>
              <a:t>계절지수평활법</a:t>
            </a:r>
            <a:endParaRPr lang="en-US" altLang="ko-KR" dirty="0" smtClean="0">
              <a:latin typeface="ArialM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MT"/>
              </a:rPr>
              <a:t>대부분의 월별 자료들은 </a:t>
            </a:r>
            <a:r>
              <a:rPr lang="ko-KR" altLang="en-US" sz="1600" dirty="0" err="1" smtClean="0">
                <a:latin typeface="ArialMT"/>
              </a:rPr>
              <a:t>계절변동을</a:t>
            </a:r>
            <a:r>
              <a:rPr lang="ko-KR" altLang="en-US" sz="1600" dirty="0" smtClean="0">
                <a:latin typeface="ArialMT"/>
              </a:rPr>
              <a:t> 포함하게 되므로</a:t>
            </a:r>
            <a:r>
              <a:rPr lang="en-US" altLang="ko-KR" sz="1600" dirty="0" smtClean="0">
                <a:latin typeface="ArialMT"/>
              </a:rPr>
              <a:t>, </a:t>
            </a:r>
            <a:r>
              <a:rPr lang="ko-KR" altLang="en-US" sz="1600" dirty="0" err="1" smtClean="0">
                <a:latin typeface="ArialMT"/>
              </a:rPr>
              <a:t>계절변동을</a:t>
            </a:r>
            <a:r>
              <a:rPr lang="ko-KR" altLang="en-US" sz="1600" dirty="0" smtClean="0">
                <a:latin typeface="ArialMT"/>
              </a:rPr>
              <a:t> 고려할 수 있는 계절지수평활법을 사용</a:t>
            </a:r>
            <a:endParaRPr lang="en-US" altLang="ko-KR" sz="1600" dirty="0" smtClean="0">
              <a:latin typeface="ArialM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635928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278"/>
      </a:accent1>
      <a:accent2>
        <a:srgbClr val="3D9499"/>
      </a:accent2>
      <a:accent3>
        <a:srgbClr val="00FF7C"/>
      </a:accent3>
      <a:accent4>
        <a:srgbClr val="FF405A"/>
      </a:accent4>
      <a:accent5>
        <a:srgbClr val="003D40"/>
      </a:accent5>
      <a:accent6>
        <a:srgbClr val="CC148A"/>
      </a:accent6>
      <a:hlink>
        <a:srgbClr val="0000FF"/>
      </a:hlink>
      <a:folHlink>
        <a:srgbClr val="800080"/>
      </a:folHlink>
    </a:clrScheme>
    <a:fontScheme name="한글맑고영어탐뉴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15149</TotalTime>
  <Words>501</Words>
  <Application>Microsoft Office PowerPoint</Application>
  <PresentationFormat>A4 용지(210x297mm)</PresentationFormat>
  <Paragraphs>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ArialMT</vt:lpstr>
      <vt:lpstr>ArialUnicodeMS</vt:lpstr>
      <vt:lpstr>맑은 고딕</vt:lpstr>
      <vt:lpstr>Arial</vt:lpstr>
      <vt:lpstr>Century Gothic</vt:lpstr>
      <vt:lpstr>Times New Roman</vt:lpstr>
      <vt:lpstr>Wingdings</vt:lpstr>
      <vt:lpstr>1_Office 테마</vt:lpstr>
      <vt:lpstr>삼성전자 수요예측 PoC</vt:lpstr>
      <vt:lpstr>프로젝트 개요</vt:lpstr>
      <vt:lpstr>프로젝트 소개</vt:lpstr>
      <vt:lpstr>데이터 현황</vt:lpstr>
      <vt:lpstr>데이터 현황</vt:lpstr>
      <vt:lpstr>데이터 가공</vt:lpstr>
      <vt:lpstr>분석 모델 (시계열)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well-0310;EK</dc:creator>
  <cp:lastModifiedBy>Windows User</cp:lastModifiedBy>
  <cp:revision>1052</cp:revision>
  <cp:lastPrinted>2017-08-15T09:29:55Z</cp:lastPrinted>
  <dcterms:created xsi:type="dcterms:W3CDTF">2017-02-17T02:06:54Z</dcterms:created>
  <dcterms:modified xsi:type="dcterms:W3CDTF">2018-06-07T05:13:20Z</dcterms:modified>
</cp:coreProperties>
</file>