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This analysis was carried out to provide insights into the behavior of current annual memberships. Understanding why member types of annual memberships were favored will inform Cyclistic's marketing strategy that aligns with the company goal to maximize the number of annual memberships.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c850db52de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c850db52de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4292F"/>
                </a:solidFill>
                <a:highlight>
                  <a:srgbClr val="FFFFFF"/>
                </a:highlight>
              </a:rPr>
              <a:t>Connecting pass purchases to credit card numbers to determine if casual riders live in the Cyclistic service area, or if they have purchased multiple single passes was not available for analysis in line with PII privacy standards.</a:t>
            </a:r>
            <a:endParaRPr sz="1200">
              <a:solidFill>
                <a:srgbClr val="24292F"/>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F"/>
                </a:solidFill>
                <a:highlight>
                  <a:srgbClr val="FFFFFF"/>
                </a:highlight>
              </a:rPr>
              <a:t>Further analysis of trip length needs to be carried out. Query with Cyclistic: do the docking stations fault sometimes? This could explain ride times of 0 seconds, and higher ride length time over days in length.</a:t>
            </a:r>
            <a:endParaRPr sz="1200">
              <a:solidFill>
                <a:srgbClr val="24292F"/>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c850db52de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c850db52de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c850db52de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c850db52de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c850db52de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c850db52de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c850db52de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c850db52de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that weekdays are more </a:t>
            </a:r>
            <a:r>
              <a:rPr lang="en"/>
              <a:t>popular</a:t>
            </a:r>
            <a:r>
              <a:rPr lang="en"/>
              <a:t> for members, and weekends more popular for casual users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c850db52de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c850db52de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c850db52de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c850db52de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c850db52de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c850db52de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Roboto"/>
                <a:ea typeface="Roboto"/>
                <a:cs typeface="Roboto"/>
                <a:sym typeface="Roboto"/>
              </a:rPr>
              <a:t>Start looking at historical data to compare attrition rate YoY. Is annual </a:t>
            </a:r>
            <a:r>
              <a:rPr lang="en" sz="1000">
                <a:solidFill>
                  <a:schemeClr val="dk1"/>
                </a:solidFill>
                <a:latin typeface="Roboto"/>
                <a:ea typeface="Roboto"/>
                <a:cs typeface="Roboto"/>
                <a:sym typeface="Roboto"/>
              </a:rPr>
              <a:t>membership</a:t>
            </a:r>
            <a:r>
              <a:rPr lang="en" sz="1000">
                <a:solidFill>
                  <a:schemeClr val="dk1"/>
                </a:solidFill>
                <a:latin typeface="Roboto"/>
                <a:ea typeface="Roboto"/>
                <a:cs typeface="Roboto"/>
                <a:sym typeface="Roboto"/>
              </a:rPr>
              <a:t> growing? Have any conversion campaigns been carried out in the past? Have they been a </a:t>
            </a:r>
            <a:r>
              <a:rPr lang="en" sz="1000">
                <a:solidFill>
                  <a:schemeClr val="dk1"/>
                </a:solidFill>
                <a:latin typeface="Roboto"/>
                <a:ea typeface="Roboto"/>
                <a:cs typeface="Roboto"/>
                <a:sym typeface="Roboto"/>
              </a:rPr>
              <a:t>successful</a:t>
            </a:r>
            <a:r>
              <a:rPr lang="en" sz="1000">
                <a:solidFill>
                  <a:schemeClr val="dk1"/>
                </a:solidFill>
                <a:latin typeface="Roboto"/>
                <a:ea typeface="Roboto"/>
                <a:cs typeface="Roboto"/>
                <a:sym typeface="Roboto"/>
              </a:rPr>
              <a:t>, a failure? </a:t>
            </a:r>
            <a:endParaRPr sz="10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 sz="1000">
                <a:solidFill>
                  <a:schemeClr val="dk1"/>
                </a:solidFill>
                <a:latin typeface="Roboto"/>
                <a:ea typeface="Roboto"/>
                <a:cs typeface="Roboto"/>
                <a:sym typeface="Roboto"/>
              </a:rPr>
              <a:t>Run a pilot by offering discounted </a:t>
            </a:r>
            <a:r>
              <a:rPr lang="en" sz="1000">
                <a:solidFill>
                  <a:schemeClr val="dk1"/>
                </a:solidFill>
                <a:latin typeface="Roboto"/>
                <a:ea typeface="Roboto"/>
                <a:cs typeface="Roboto"/>
                <a:sym typeface="Roboto"/>
              </a:rPr>
              <a:t>electric</a:t>
            </a:r>
            <a:r>
              <a:rPr lang="en" sz="1000">
                <a:solidFill>
                  <a:schemeClr val="dk1"/>
                </a:solidFill>
                <a:latin typeface="Roboto"/>
                <a:ea typeface="Roboto"/>
                <a:cs typeface="Roboto"/>
                <a:sym typeface="Roboto"/>
              </a:rPr>
              <a:t> bike </a:t>
            </a:r>
            <a:r>
              <a:rPr lang="en" sz="1000">
                <a:solidFill>
                  <a:schemeClr val="dk1"/>
                </a:solidFill>
                <a:latin typeface="Roboto"/>
                <a:ea typeface="Roboto"/>
                <a:cs typeface="Roboto"/>
                <a:sym typeface="Roboto"/>
              </a:rPr>
              <a:t>memberships</a:t>
            </a:r>
            <a:r>
              <a:rPr lang="en" sz="1000">
                <a:solidFill>
                  <a:schemeClr val="dk1"/>
                </a:solidFill>
                <a:latin typeface="Roboto"/>
                <a:ea typeface="Roboto"/>
                <a:cs typeface="Roboto"/>
                <a:sym typeface="Roboto"/>
              </a:rPr>
              <a:t> at the same price of classic bike memberships for the first year. Test if there is a cost barrier for casual riders to convert to members but preference electric bikes but can’t justify the cost of having an electric bike membership for annual use. </a:t>
            </a:r>
            <a:endParaRPr sz="10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 sz="1000">
                <a:solidFill>
                  <a:schemeClr val="dk1"/>
                </a:solidFill>
                <a:latin typeface="Roboto"/>
                <a:ea typeface="Roboto"/>
                <a:cs typeface="Roboto"/>
                <a:sym typeface="Roboto"/>
              </a:rPr>
              <a:t>It would also be important to understand how many of the casual riders are tourists. Looking at the heat maps, it’s evident that the most popular stations for casual riders are located in top tourist locations. This compounded by the fact that weekends are also the most </a:t>
            </a:r>
            <a:r>
              <a:rPr lang="en" sz="1000">
                <a:solidFill>
                  <a:schemeClr val="dk1"/>
                </a:solidFill>
                <a:latin typeface="Roboto"/>
                <a:ea typeface="Roboto"/>
                <a:cs typeface="Roboto"/>
                <a:sym typeface="Roboto"/>
              </a:rPr>
              <a:t>popular</a:t>
            </a:r>
            <a:r>
              <a:rPr lang="en" sz="1000">
                <a:solidFill>
                  <a:schemeClr val="dk1"/>
                </a:solidFill>
                <a:latin typeface="Roboto"/>
                <a:ea typeface="Roboto"/>
                <a:cs typeface="Roboto"/>
                <a:sym typeface="Roboto"/>
              </a:rPr>
              <a:t> days for casual riders, may need us to understand what level of casual users are tourists. Segmenting the casual user base into tourist and local riders, will allow for more targeted marketing.</a:t>
            </a:r>
            <a:endParaRPr sz="1000">
              <a:solidFill>
                <a:schemeClr val="dk1"/>
              </a:solidFill>
              <a:latin typeface="Roboto"/>
              <a:ea typeface="Roboto"/>
              <a:cs typeface="Roboto"/>
              <a:sym typeface="Roboto"/>
            </a:endParaRPr>
          </a:p>
          <a:p>
            <a:pPr indent="0" lvl="0" marL="0" rtl="0" algn="l">
              <a:lnSpc>
                <a:spcPct val="115000"/>
              </a:lnSpc>
              <a:spcBef>
                <a:spcPts val="1200"/>
              </a:spcBef>
              <a:spcAft>
                <a:spcPts val="1200"/>
              </a:spcAft>
              <a:buClr>
                <a:schemeClr val="dk1"/>
              </a:buClr>
              <a:buSzPts val="1100"/>
              <a:buFont typeface="Arial"/>
              <a:buNone/>
            </a:pPr>
            <a:r>
              <a:t/>
            </a:r>
            <a:endParaRPr sz="1000">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Cyclistic Bike-Share Membership Analysis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How Does a Bike-Share Navigate Speedy Success?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Previous 12 months c</a:t>
            </a:r>
            <a:r>
              <a:rPr lang="en"/>
              <a:t>overing covering December 2021 to November 2022 direct from Cyclistic website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71" name="Google Shape;71;p14"/>
          <p:cNvSpPr txBox="1"/>
          <p:nvPr/>
        </p:nvSpPr>
        <p:spPr>
          <a:xfrm>
            <a:off x="6069025" y="2346700"/>
            <a:ext cx="26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72" name="Google Shape;72;p14"/>
          <p:cNvSpPr txBox="1"/>
          <p:nvPr/>
        </p:nvSpPr>
        <p:spPr>
          <a:xfrm>
            <a:off x="4949425" y="2059250"/>
            <a:ext cx="3762900" cy="21981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800">
                <a:solidFill>
                  <a:srgbClr val="24292F"/>
                </a:solidFill>
                <a:latin typeface="Roboto"/>
                <a:ea typeface="Roboto"/>
                <a:cs typeface="Roboto"/>
                <a:sym typeface="Roboto"/>
              </a:rPr>
              <a:t>Limitations </a:t>
            </a:r>
            <a:endParaRPr i="1" sz="1800">
              <a:solidFill>
                <a:srgbClr val="24292F"/>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rgbClr val="24292F"/>
                </a:solidFill>
                <a:latin typeface="Roboto"/>
                <a:ea typeface="Roboto"/>
                <a:cs typeface="Roboto"/>
                <a:sym typeface="Roboto"/>
              </a:rPr>
              <a:t>Unable to connect pass purchases.</a:t>
            </a:r>
            <a:endParaRPr sz="1800">
              <a:solidFill>
                <a:srgbClr val="24292F"/>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rgbClr val="24292F"/>
                </a:solidFill>
                <a:latin typeface="Roboto"/>
                <a:ea typeface="Roboto"/>
                <a:cs typeface="Roboto"/>
                <a:sym typeface="Roboto"/>
              </a:rPr>
              <a:t>Lack of knowledge  on docking stations issues.</a:t>
            </a:r>
            <a:endParaRPr sz="1800">
              <a:solidFill>
                <a:srgbClr val="24292F"/>
              </a:solidFill>
              <a:latin typeface="Roboto"/>
              <a:ea typeface="Roboto"/>
              <a:cs typeface="Roboto"/>
              <a:sym typeface="Roboto"/>
            </a:endParaRPr>
          </a:p>
          <a:p>
            <a:pPr indent="0" lvl="0" marL="0" rtl="0" algn="l">
              <a:lnSpc>
                <a:spcPct val="115000"/>
              </a:lnSpc>
              <a:spcBef>
                <a:spcPts val="1200"/>
              </a:spcBef>
              <a:spcAft>
                <a:spcPts val="1200"/>
              </a:spcAft>
              <a:buNone/>
            </a:pPr>
            <a:r>
              <a:t/>
            </a:r>
            <a:endParaRPr sz="1800">
              <a:solidFill>
                <a:srgbClr val="24292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Riders by Type</a:t>
            </a:r>
            <a:endParaRPr/>
          </a:p>
        </p:txBody>
      </p:sp>
      <p:sp>
        <p:nvSpPr>
          <p:cNvPr id="78" name="Google Shape;78;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Members </a:t>
            </a:r>
            <a:r>
              <a:rPr lang="en"/>
              <a:t>currently</a:t>
            </a:r>
            <a:r>
              <a:rPr lang="en"/>
              <a:t> take up a slight </a:t>
            </a:r>
            <a:endParaRPr/>
          </a:p>
          <a:p>
            <a:pPr indent="0" lvl="0" marL="0" rtl="0" algn="l">
              <a:spcBef>
                <a:spcPts val="1200"/>
              </a:spcBef>
              <a:spcAft>
                <a:spcPts val="1200"/>
              </a:spcAft>
              <a:buNone/>
            </a:pPr>
            <a:r>
              <a:rPr lang="en"/>
              <a:t>majority in membership type.  </a:t>
            </a:r>
            <a:endParaRPr/>
          </a:p>
        </p:txBody>
      </p:sp>
      <p:pic>
        <p:nvPicPr>
          <p:cNvPr id="79" name="Google Shape;79;p15"/>
          <p:cNvPicPr preferRelativeResize="0"/>
          <p:nvPr/>
        </p:nvPicPr>
        <p:blipFill rotWithShape="1">
          <a:blip r:embed="rId3">
            <a:alphaModFix/>
          </a:blip>
          <a:srcRect b="0" l="0" r="0" t="26756"/>
          <a:stretch/>
        </p:blipFill>
        <p:spPr>
          <a:xfrm>
            <a:off x="4207300" y="1251325"/>
            <a:ext cx="4587175" cy="2503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Bike Preference by Rider</a:t>
            </a:r>
            <a:endParaRPr/>
          </a:p>
        </p:txBody>
      </p:sp>
      <p:sp>
        <p:nvSpPr>
          <p:cNvPr id="85" name="Google Shape;85;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preference for bike type of our members </a:t>
            </a:r>
            <a:endParaRPr/>
          </a:p>
          <a:p>
            <a:pPr indent="0" lvl="0" marL="457200" rtl="0" algn="l">
              <a:spcBef>
                <a:spcPts val="1200"/>
              </a:spcBef>
              <a:spcAft>
                <a:spcPts val="0"/>
              </a:spcAft>
              <a:buNone/>
            </a:pPr>
            <a:r>
              <a:rPr lang="en"/>
              <a:t>is the classic bike.</a:t>
            </a:r>
            <a:endParaRPr/>
          </a:p>
          <a:p>
            <a:pPr indent="-342900" lvl="0" marL="457200" rtl="0" algn="l">
              <a:spcBef>
                <a:spcPts val="1200"/>
              </a:spcBef>
              <a:spcAft>
                <a:spcPts val="0"/>
              </a:spcAft>
              <a:buSzPts val="1800"/>
              <a:buChar char="●"/>
            </a:pPr>
            <a:r>
              <a:rPr lang="en"/>
              <a:t>Electric bikes are chosen as a preference</a:t>
            </a:r>
            <a:endParaRPr/>
          </a:p>
          <a:p>
            <a:pPr indent="0" lvl="0" marL="457200" rtl="0" algn="l">
              <a:spcBef>
                <a:spcPts val="1200"/>
              </a:spcBef>
              <a:spcAft>
                <a:spcPts val="1200"/>
              </a:spcAft>
              <a:buNone/>
            </a:pPr>
            <a:r>
              <a:rPr lang="en"/>
              <a:t>for our casual users.</a:t>
            </a:r>
            <a:endParaRPr/>
          </a:p>
        </p:txBody>
      </p:sp>
      <p:pic>
        <p:nvPicPr>
          <p:cNvPr id="86" name="Google Shape;86;p16"/>
          <p:cNvPicPr preferRelativeResize="0"/>
          <p:nvPr/>
        </p:nvPicPr>
        <p:blipFill rotWithShape="1">
          <a:blip r:embed="rId3">
            <a:alphaModFix/>
          </a:blip>
          <a:srcRect b="0" l="0" r="0" t="4634"/>
          <a:stretch/>
        </p:blipFill>
        <p:spPr>
          <a:xfrm>
            <a:off x="5619475" y="353650"/>
            <a:ext cx="3201250" cy="4253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Usage by Month</a:t>
            </a:r>
            <a:endParaRPr/>
          </a:p>
        </p:txBody>
      </p:sp>
      <p:sp>
        <p:nvSpPr>
          <p:cNvPr id="92" name="Google Shape;92;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see a real climb in usage </a:t>
            </a:r>
            <a:endParaRPr/>
          </a:p>
          <a:p>
            <a:pPr indent="0" lvl="0" marL="0" rtl="0" algn="l">
              <a:spcBef>
                <a:spcPts val="1200"/>
              </a:spcBef>
              <a:spcAft>
                <a:spcPts val="0"/>
              </a:spcAft>
              <a:buNone/>
            </a:pPr>
            <a:r>
              <a:rPr lang="en"/>
              <a:t>in summer months across both </a:t>
            </a:r>
            <a:endParaRPr/>
          </a:p>
          <a:p>
            <a:pPr indent="0" lvl="0" marL="0" rtl="0" algn="l">
              <a:spcBef>
                <a:spcPts val="1200"/>
              </a:spcBef>
              <a:spcAft>
                <a:spcPts val="0"/>
              </a:spcAft>
              <a:buNone/>
            </a:pPr>
            <a:r>
              <a:rPr lang="en"/>
              <a:t>types of riders</a:t>
            </a:r>
            <a:endParaRPr/>
          </a:p>
          <a:p>
            <a:pPr indent="0" lvl="0" marL="0" rtl="0" algn="l">
              <a:spcBef>
                <a:spcPts val="1200"/>
              </a:spcBef>
              <a:spcAft>
                <a:spcPts val="1200"/>
              </a:spcAft>
              <a:buNone/>
            </a:pPr>
            <a:r>
              <a:t/>
            </a:r>
            <a:endParaRPr/>
          </a:p>
        </p:txBody>
      </p:sp>
      <p:pic>
        <p:nvPicPr>
          <p:cNvPr id="93" name="Google Shape;93;p17"/>
          <p:cNvPicPr preferRelativeResize="0"/>
          <p:nvPr/>
        </p:nvPicPr>
        <p:blipFill>
          <a:blip r:embed="rId3">
            <a:alphaModFix/>
          </a:blip>
          <a:stretch>
            <a:fillRect/>
          </a:stretch>
        </p:blipFill>
        <p:spPr>
          <a:xfrm>
            <a:off x="3739500" y="422250"/>
            <a:ext cx="5404500" cy="4183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Usage by Day of Week</a:t>
            </a:r>
            <a:endParaRPr/>
          </a:p>
        </p:txBody>
      </p:sp>
      <p:pic>
        <p:nvPicPr>
          <p:cNvPr id="99" name="Google Shape;99;p18"/>
          <p:cNvPicPr preferRelativeResize="0"/>
          <p:nvPr/>
        </p:nvPicPr>
        <p:blipFill rotWithShape="1">
          <a:blip r:embed="rId3">
            <a:alphaModFix/>
          </a:blip>
          <a:srcRect b="0" l="0" r="0" t="4816"/>
          <a:stretch/>
        </p:blipFill>
        <p:spPr>
          <a:xfrm>
            <a:off x="1051700" y="1328838"/>
            <a:ext cx="6652651" cy="34776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Top Start Stations</a:t>
            </a:r>
            <a:endParaRPr/>
          </a:p>
        </p:txBody>
      </p:sp>
      <p:sp>
        <p:nvSpPr>
          <p:cNvPr id="105" name="Google Shape;105;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19"/>
          <p:cNvPicPr preferRelativeResize="0"/>
          <p:nvPr/>
        </p:nvPicPr>
        <p:blipFill>
          <a:blip r:embed="rId3">
            <a:alphaModFix/>
          </a:blip>
          <a:stretch>
            <a:fillRect/>
          </a:stretch>
        </p:blipFill>
        <p:spPr>
          <a:xfrm>
            <a:off x="387900" y="1354175"/>
            <a:ext cx="8368200" cy="3761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Top End Stations</a:t>
            </a:r>
            <a:endParaRPr/>
          </a:p>
        </p:txBody>
      </p:sp>
      <p:sp>
        <p:nvSpPr>
          <p:cNvPr id="112" name="Google Shape;112;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0"/>
          <p:cNvPicPr preferRelativeResize="0"/>
          <p:nvPr/>
        </p:nvPicPr>
        <p:blipFill>
          <a:blip r:embed="rId3">
            <a:alphaModFix/>
          </a:blip>
          <a:stretch>
            <a:fillRect/>
          </a:stretch>
        </p:blipFill>
        <p:spPr>
          <a:xfrm>
            <a:off x="359600" y="1335300"/>
            <a:ext cx="8396500" cy="3779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Recommendations</a:t>
            </a:r>
            <a:endParaRPr/>
          </a:p>
        </p:txBody>
      </p:sp>
      <p:sp>
        <p:nvSpPr>
          <p:cNvPr id="119" name="Google Shape;119;p21"/>
          <p:cNvSpPr txBox="1"/>
          <p:nvPr>
            <p:ph idx="1" type="body"/>
          </p:nvPr>
        </p:nvSpPr>
        <p:spPr>
          <a:xfrm>
            <a:off x="387900" y="1489824"/>
            <a:ext cx="8368200" cy="3078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Look into attrition rates. Are we losing or gaining annual memberships?</a:t>
            </a:r>
            <a:endParaRPr/>
          </a:p>
          <a:p>
            <a:pPr indent="0" lvl="0" marL="0" rtl="0" algn="l">
              <a:spcBef>
                <a:spcPts val="1200"/>
              </a:spcBef>
              <a:spcAft>
                <a:spcPts val="0"/>
              </a:spcAft>
              <a:buNone/>
            </a:pPr>
            <a:r>
              <a:rPr lang="en"/>
              <a:t>Cost Analysis for Electric Bikes Pilot Scheme</a:t>
            </a:r>
            <a:endParaRPr/>
          </a:p>
          <a:p>
            <a:pPr indent="0" lvl="0" marL="0" rtl="0" algn="l">
              <a:spcBef>
                <a:spcPts val="1200"/>
              </a:spcBef>
              <a:spcAft>
                <a:spcPts val="0"/>
              </a:spcAft>
              <a:buNone/>
            </a:pPr>
            <a:r>
              <a:rPr lang="en"/>
              <a:t>Segment casual riders into tourists and non-tourists for more targeted marketing</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