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1" r:id="rId5"/>
    <p:sldId id="259" r:id="rId6"/>
    <p:sldId id="260" r:id="rId7"/>
    <p:sldId id="261" r:id="rId8"/>
    <p:sldId id="262" r:id="rId9"/>
    <p:sldId id="263" r:id="rId10"/>
    <p:sldId id="264" r:id="rId11"/>
    <p:sldId id="265" r:id="rId12"/>
    <p:sldId id="272" r:id="rId13"/>
    <p:sldId id="273" r:id="rId14"/>
    <p:sldId id="274" r:id="rId15"/>
    <p:sldId id="275" r:id="rId16"/>
    <p:sldId id="276" r:id="rId17"/>
    <p:sldId id="266" r:id="rId18"/>
    <p:sldId id="267" r:id="rId19"/>
    <p:sldId id="268" r:id="rId20"/>
    <p:sldId id="269" r:id="rId21"/>
    <p:sldId id="270" r:id="rId22"/>
  </p:sldIdLst>
  <p:sldSz cx="18288000" cy="10287000"/>
  <p:notesSz cx="6858000" cy="9144000"/>
  <p:embeddedFontLst>
    <p:embeddedFont>
      <p:font typeface="Poppins" panose="020B0604020202020204" charset="0"/>
      <p:regular r:id="rId23"/>
    </p:embeddedFont>
    <p:embeddedFont>
      <p:font typeface="Calibri" panose="020F0502020204030204" pitchFamily="34" charset="0"/>
      <p:regular r:id="rId24"/>
      <p:bold r:id="rId25"/>
      <p:italic r:id="rId26"/>
      <p:boldItalic r:id="rId27"/>
    </p:embeddedFont>
    <p:embeddedFont>
      <p:font typeface="Poppins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TextBox 3"/>
          <p:cNvSpPr txBox="1"/>
          <p:nvPr/>
        </p:nvSpPr>
        <p:spPr>
          <a:xfrm>
            <a:off x="1159841" y="1372958"/>
            <a:ext cx="15968318" cy="3200726"/>
          </a:xfrm>
          <a:prstGeom prst="rect">
            <a:avLst/>
          </a:prstGeom>
        </p:spPr>
        <p:txBody>
          <a:bodyPr lIns="0" tIns="0" rIns="0" bIns="0" rtlCol="0" anchor="t">
            <a:spAutoFit/>
          </a:bodyPr>
          <a:lstStyle/>
          <a:p>
            <a:pPr algn="l">
              <a:lnSpc>
                <a:spcPts val="12578"/>
              </a:lnSpc>
            </a:pPr>
            <a:r>
              <a:rPr lang="en-US" sz="8984" b="1">
                <a:solidFill>
                  <a:srgbClr val="FFFFFF"/>
                </a:solidFill>
                <a:latin typeface="Poppins Bold"/>
                <a:ea typeface="Poppins Bold"/>
                <a:cs typeface="Poppins Bold"/>
                <a:sym typeface="Poppins Bold"/>
              </a:rPr>
              <a:t>PROYECTO </a:t>
            </a:r>
          </a:p>
          <a:p>
            <a:pPr algn="l">
              <a:lnSpc>
                <a:spcPts val="12578"/>
              </a:lnSpc>
            </a:pPr>
            <a:r>
              <a:rPr lang="en-US" sz="8984" b="1">
                <a:solidFill>
                  <a:srgbClr val="FFFFFF"/>
                </a:solidFill>
                <a:latin typeface="Poppins Bold"/>
                <a:ea typeface="Poppins Bold"/>
                <a:cs typeface="Poppins Bold"/>
                <a:sym typeface="Poppins Bold"/>
              </a:rPr>
              <a:t>INTEGRADOR</a:t>
            </a:r>
          </a:p>
        </p:txBody>
      </p:sp>
      <p:sp>
        <p:nvSpPr>
          <p:cNvPr id="4" name="TextBox 4"/>
          <p:cNvSpPr txBox="1"/>
          <p:nvPr/>
        </p:nvSpPr>
        <p:spPr>
          <a:xfrm>
            <a:off x="1159841" y="5433306"/>
            <a:ext cx="9791330" cy="3298395"/>
          </a:xfrm>
          <a:prstGeom prst="rect">
            <a:avLst/>
          </a:prstGeom>
        </p:spPr>
        <p:txBody>
          <a:bodyPr lIns="0" tIns="0" rIns="0" bIns="0" rtlCol="0" anchor="t">
            <a:spAutoFit/>
          </a:bodyPr>
          <a:lstStyle/>
          <a:p>
            <a:pPr algn="l">
              <a:lnSpc>
                <a:spcPts val="5205"/>
              </a:lnSpc>
            </a:pPr>
            <a:r>
              <a:rPr lang="en-US" sz="3717">
                <a:solidFill>
                  <a:srgbClr val="FFFFFF"/>
                </a:solidFill>
                <a:latin typeface="Poppins"/>
                <a:ea typeface="Poppins"/>
                <a:cs typeface="Poppins"/>
                <a:sym typeface="Poppins"/>
              </a:rPr>
              <a:t>I</a:t>
            </a:r>
            <a:r>
              <a:rPr lang="en-US" sz="3717" b="1">
                <a:solidFill>
                  <a:srgbClr val="FFFFFF"/>
                </a:solidFill>
                <a:latin typeface="Poppins Bold"/>
                <a:ea typeface="Poppins Bold"/>
                <a:cs typeface="Poppins Bold"/>
                <a:sym typeface="Poppins Bold"/>
              </a:rPr>
              <a:t>NTEGRANTES:</a:t>
            </a:r>
          </a:p>
          <a:p>
            <a:pPr marL="802715" lvl="1" indent="-401357" algn="l">
              <a:lnSpc>
                <a:spcPts val="5205"/>
              </a:lnSpc>
              <a:buFont typeface="Arial"/>
              <a:buChar char="•"/>
            </a:pPr>
            <a:r>
              <a:rPr lang="en-US" sz="3717">
                <a:solidFill>
                  <a:srgbClr val="FFFFFF"/>
                </a:solidFill>
                <a:latin typeface="Poppins"/>
                <a:ea typeface="Poppins"/>
                <a:cs typeface="Poppins"/>
                <a:sym typeface="Poppins"/>
              </a:rPr>
              <a:t>LÓPEZ CONTRERAS JEAN CARLOS</a:t>
            </a:r>
          </a:p>
          <a:p>
            <a:pPr marL="802715" lvl="1" indent="-401357" algn="l">
              <a:lnSpc>
                <a:spcPts val="5205"/>
              </a:lnSpc>
              <a:buFont typeface="Arial"/>
              <a:buChar char="•"/>
            </a:pPr>
            <a:r>
              <a:rPr lang="en-US" sz="3717">
                <a:solidFill>
                  <a:srgbClr val="FFFFFF"/>
                </a:solidFill>
                <a:latin typeface="Poppins"/>
                <a:ea typeface="Poppins"/>
                <a:cs typeface="Poppins"/>
                <a:sym typeface="Poppins"/>
              </a:rPr>
              <a:t>ZAMORA MACÍAS DAVID JORDAN</a:t>
            </a:r>
          </a:p>
          <a:p>
            <a:pPr marL="802715" lvl="1" indent="-401357" algn="l">
              <a:lnSpc>
                <a:spcPts val="5205"/>
              </a:lnSpc>
              <a:buFont typeface="Arial"/>
              <a:buChar char="•"/>
            </a:pPr>
            <a:r>
              <a:rPr lang="en-US" sz="3717">
                <a:solidFill>
                  <a:srgbClr val="FFFFFF"/>
                </a:solidFill>
                <a:latin typeface="Poppins"/>
                <a:ea typeface="Poppins"/>
                <a:cs typeface="Poppins"/>
                <a:sym typeface="Poppins"/>
              </a:rPr>
              <a:t>QUIROLA BATALLAS LEONARDO JAVIER</a:t>
            </a:r>
          </a:p>
          <a:p>
            <a:pPr marL="802715" lvl="1" indent="-401357" algn="l">
              <a:lnSpc>
                <a:spcPts val="5205"/>
              </a:lnSpc>
              <a:buFont typeface="Arial"/>
              <a:buChar char="•"/>
            </a:pPr>
            <a:r>
              <a:rPr lang="en-US" sz="3717">
                <a:solidFill>
                  <a:srgbClr val="FFFFFF"/>
                </a:solidFill>
                <a:latin typeface="Poppins"/>
                <a:ea typeface="Poppins"/>
                <a:cs typeface="Poppins"/>
                <a:sym typeface="Poppins"/>
              </a:rPr>
              <a:t>ESPINOZA LOOR GORKI ALEXANDER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7653034"/>
            <a:chOff x="0" y="0"/>
            <a:chExt cx="4808252" cy="2475830"/>
          </a:xfrm>
        </p:grpSpPr>
        <p:sp>
          <p:nvSpPr>
            <p:cNvPr id="4" name="Freeform 4"/>
            <p:cNvSpPr/>
            <p:nvPr/>
          </p:nvSpPr>
          <p:spPr>
            <a:xfrm>
              <a:off x="0" y="0"/>
              <a:ext cx="4808252" cy="2475829"/>
            </a:xfrm>
            <a:custGeom>
              <a:avLst/>
              <a:gdLst/>
              <a:ahLst/>
              <a:cxnLst/>
              <a:rect l="l" t="t" r="r" b="b"/>
              <a:pathLst>
                <a:path w="4808252" h="2475829">
                  <a:moveTo>
                    <a:pt x="26566" y="0"/>
                  </a:moveTo>
                  <a:lnTo>
                    <a:pt x="4781687" y="0"/>
                  </a:lnTo>
                  <a:cubicBezTo>
                    <a:pt x="4788733" y="0"/>
                    <a:pt x="4795489" y="2799"/>
                    <a:pt x="4800471" y="7781"/>
                  </a:cubicBezTo>
                  <a:cubicBezTo>
                    <a:pt x="4805454" y="12763"/>
                    <a:pt x="4808252" y="19520"/>
                    <a:pt x="4808252" y="26566"/>
                  </a:cubicBezTo>
                  <a:lnTo>
                    <a:pt x="4808252" y="2449264"/>
                  </a:lnTo>
                  <a:cubicBezTo>
                    <a:pt x="4808252" y="2456310"/>
                    <a:pt x="4805454" y="2463067"/>
                    <a:pt x="4800471" y="2468049"/>
                  </a:cubicBezTo>
                  <a:cubicBezTo>
                    <a:pt x="4795489" y="2473031"/>
                    <a:pt x="4788733" y="2475829"/>
                    <a:pt x="4781687" y="2475829"/>
                  </a:cubicBezTo>
                  <a:lnTo>
                    <a:pt x="26566" y="2475829"/>
                  </a:lnTo>
                  <a:cubicBezTo>
                    <a:pt x="19520" y="2475829"/>
                    <a:pt x="12763" y="2473031"/>
                    <a:pt x="7781" y="2468049"/>
                  </a:cubicBezTo>
                  <a:cubicBezTo>
                    <a:pt x="2799" y="2463067"/>
                    <a:pt x="0" y="2456310"/>
                    <a:pt x="0" y="2449264"/>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5329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METODOLOGÍA</a:t>
            </a:r>
          </a:p>
        </p:txBody>
      </p:sp>
      <p:sp>
        <p:nvSpPr>
          <p:cNvPr id="7" name="TextBox 7"/>
          <p:cNvSpPr txBox="1"/>
          <p:nvPr/>
        </p:nvSpPr>
        <p:spPr>
          <a:xfrm>
            <a:off x="4560821" y="4184010"/>
            <a:ext cx="9559052" cy="32006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INTERPRETACION Y EVALUACIÓN DE RESULTADOS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Visualización de datos con gráficos e informes interactivos.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Interpretación de patrones y tendencias para la toma de decisiones en salud pública.</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·Recomendaciones basadas en el análisis de datos y resultados obtenidos.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00114" y="3619501"/>
            <a:ext cx="9553486" cy="5105400"/>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9952568" y="2231259"/>
            <a:ext cx="5177767" cy="1893675"/>
          </a:xfrm>
          <a:prstGeom prst="rect">
            <a:avLst/>
          </a:prstGeom>
        </p:spPr>
        <p:txBody>
          <a:bodyPr lIns="0" tIns="0" rIns="0" bIns="0" rtlCol="0" anchor="t">
            <a:spAutoFit/>
          </a:bodyPr>
          <a:lstStyle/>
          <a:p>
            <a:pPr algn="l">
              <a:lnSpc>
                <a:spcPts val="7238"/>
              </a:lnSpc>
            </a:pPr>
            <a:r>
              <a:rPr lang="en-US" sz="6082" b="1">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9952568" y="4755799"/>
            <a:ext cx="6426475" cy="4616648"/>
          </a:xfrm>
          <a:prstGeom prst="rect">
            <a:avLst/>
          </a:prstGeom>
        </p:spPr>
        <p:txBody>
          <a:bodyPr lIns="0" tIns="0" rIns="0" bIns="0" rtlCol="0" anchor="t">
            <a:spAutoFit/>
          </a:bodyPr>
          <a:lstStyle/>
          <a:p>
            <a:pPr marL="514350" indent="-514350">
              <a:lnSpc>
                <a:spcPts val="3582"/>
              </a:lnSpc>
              <a:buAutoNum type="alphaLcParenR"/>
            </a:pPr>
            <a:r>
              <a:rPr lang="en-US" sz="2558" dirty="0" err="1" smtClean="0">
                <a:solidFill>
                  <a:srgbClr val="FFFFFF"/>
                </a:solidFill>
                <a:latin typeface="Poppins"/>
                <a:ea typeface="Poppins"/>
                <a:cs typeface="Poppins"/>
                <a:sym typeface="Poppins"/>
              </a:rPr>
              <a:t>Perfil</a:t>
            </a:r>
            <a:r>
              <a:rPr lang="en-US" sz="2558" dirty="0" smtClean="0">
                <a:solidFill>
                  <a:srgbClr val="FFFFFF"/>
                </a:solidFill>
                <a:latin typeface="Poppins"/>
                <a:ea typeface="Poppins"/>
                <a:cs typeface="Poppins"/>
                <a:sym typeface="Poppins"/>
              </a:rPr>
              <a:t> </a:t>
            </a:r>
            <a:r>
              <a:rPr lang="en-US" sz="2558" dirty="0" err="1">
                <a:solidFill>
                  <a:srgbClr val="FFFFFF"/>
                </a:solidFill>
                <a:latin typeface="Poppins"/>
                <a:ea typeface="Poppins"/>
                <a:cs typeface="Poppins"/>
                <a:sym typeface="Poppins"/>
              </a:rPr>
              <a:t>demográfico</a:t>
            </a:r>
            <a:r>
              <a:rPr lang="en-US" sz="2558" dirty="0">
                <a:solidFill>
                  <a:srgbClr val="FFFFFF"/>
                </a:solidFill>
                <a:latin typeface="Poppins"/>
                <a:ea typeface="Poppins"/>
                <a:cs typeface="Poppins"/>
                <a:sym typeface="Poppins"/>
              </a:rPr>
              <a:t> y </a:t>
            </a:r>
            <a:r>
              <a:rPr lang="en-US" sz="2558" dirty="0" err="1">
                <a:solidFill>
                  <a:srgbClr val="FFFFFF"/>
                </a:solidFill>
                <a:latin typeface="Poppins"/>
                <a:ea typeface="Poppins"/>
                <a:cs typeface="Poppins"/>
                <a:sym typeface="Poppins"/>
              </a:rPr>
              <a:t>características</a:t>
            </a:r>
            <a:r>
              <a:rPr lang="en-US" sz="2558" dirty="0">
                <a:solidFill>
                  <a:srgbClr val="FFFFFF"/>
                </a:solidFill>
                <a:latin typeface="Poppins"/>
                <a:ea typeface="Poppins"/>
                <a:cs typeface="Poppins"/>
                <a:sym typeface="Poppins"/>
              </a:rPr>
              <a:t> </a:t>
            </a:r>
            <a:r>
              <a:rPr lang="en-US" sz="2558" dirty="0" err="1">
                <a:solidFill>
                  <a:srgbClr val="FFFFFF"/>
                </a:solidFill>
                <a:latin typeface="Poppins"/>
                <a:ea typeface="Poppins"/>
                <a:cs typeface="Poppins"/>
                <a:sym typeface="Poppins"/>
              </a:rPr>
              <a:t>clínicas</a:t>
            </a:r>
            <a:r>
              <a:rPr lang="en-US" sz="2558" dirty="0">
                <a:solidFill>
                  <a:srgbClr val="FFFFFF"/>
                </a:solidFill>
                <a:latin typeface="Poppins"/>
                <a:ea typeface="Poppins"/>
                <a:cs typeface="Poppins"/>
                <a:sym typeface="Poppins"/>
              </a:rPr>
              <a:t> </a:t>
            </a:r>
            <a:r>
              <a:rPr lang="en-US" sz="2558" dirty="0" err="1" smtClean="0">
                <a:solidFill>
                  <a:srgbClr val="FFFFFF"/>
                </a:solidFill>
                <a:latin typeface="Poppins"/>
                <a:ea typeface="Poppins"/>
                <a:cs typeface="Poppins"/>
                <a:sym typeface="Poppins"/>
              </a:rPr>
              <a:t>confiables</a:t>
            </a:r>
            <a:r>
              <a:rPr lang="en-US" sz="2558" dirty="0" smtClean="0">
                <a:solidFill>
                  <a:srgbClr val="FFFFFF"/>
                </a:solidFill>
                <a:latin typeface="Poppins"/>
                <a:ea typeface="Poppins"/>
                <a:cs typeface="Poppins"/>
                <a:sym typeface="Poppins"/>
              </a:rPr>
              <a:t>.</a:t>
            </a:r>
          </a:p>
          <a:p>
            <a:pPr algn="just">
              <a:lnSpc>
                <a:spcPts val="3582"/>
              </a:lnSpc>
            </a:pPr>
            <a:r>
              <a:rPr lang="es-ES" sz="2300" dirty="0">
                <a:solidFill>
                  <a:srgbClr val="FFFFFF"/>
                </a:solidFill>
                <a:latin typeface="Poppins"/>
                <a:ea typeface="Poppins"/>
                <a:cs typeface="Poppins"/>
                <a:sym typeface="Poppins"/>
              </a:rPr>
              <a:t>Tras el proceso de limpieza y validación, se dispone de un conjunto de datos robusto con más de 380 mil registros, representativos de la población atendida. Esto permite caracterizar con precisión factores como edad, sexo, peso, talla y diagnóstico, facilitando una planificación ajustada a la realidad epidemiológica.</a:t>
            </a:r>
            <a:endParaRPr lang="en-US" sz="2300" dirty="0">
              <a:solidFill>
                <a:srgbClr val="FFFFFF"/>
              </a:solidFill>
              <a:latin typeface="Poppins"/>
              <a:ea typeface="Poppins"/>
              <a:cs typeface="Poppins"/>
              <a:sym typeface="Poppins"/>
            </a:endParaRPr>
          </a:p>
        </p:txBody>
      </p:sp>
      <p:pic>
        <p:nvPicPr>
          <p:cNvPr id="9" name="Imagen 8"/>
          <p:cNvPicPr>
            <a:picLocks noChangeAspect="1"/>
          </p:cNvPicPr>
          <p:nvPr/>
        </p:nvPicPr>
        <p:blipFill>
          <a:blip r:embed="rId3"/>
          <a:stretch>
            <a:fillRect/>
          </a:stretch>
        </p:blipFill>
        <p:spPr>
          <a:xfrm>
            <a:off x="470959" y="3933035"/>
            <a:ext cx="9010650" cy="4438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00114" y="3619501"/>
            <a:ext cx="9553486" cy="5105400"/>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9952568" y="2231259"/>
            <a:ext cx="5177767" cy="1893675"/>
          </a:xfrm>
          <a:prstGeom prst="rect">
            <a:avLst/>
          </a:prstGeom>
        </p:spPr>
        <p:txBody>
          <a:bodyPr lIns="0" tIns="0" rIns="0" bIns="0" rtlCol="0" anchor="t">
            <a:spAutoFit/>
          </a:bodyPr>
          <a:lstStyle/>
          <a:p>
            <a:pPr algn="l">
              <a:lnSpc>
                <a:spcPts val="7238"/>
              </a:lnSpc>
            </a:pPr>
            <a:r>
              <a:rPr lang="en-US" sz="6082" b="1">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9952568" y="4755799"/>
            <a:ext cx="6426475" cy="4616648"/>
          </a:xfrm>
          <a:prstGeom prst="rect">
            <a:avLst/>
          </a:prstGeom>
        </p:spPr>
        <p:txBody>
          <a:bodyPr lIns="0" tIns="0" rIns="0" bIns="0" rtlCol="0" anchor="t">
            <a:spAutoFit/>
          </a:bodyPr>
          <a:lstStyle/>
          <a:p>
            <a:pPr marL="514350" indent="-514350">
              <a:lnSpc>
                <a:spcPts val="3582"/>
              </a:lnSpc>
              <a:buAutoNum type="alphaLcParenR" startAt="2"/>
            </a:pPr>
            <a:r>
              <a:rPr lang="es-ES" sz="2558" dirty="0" smtClean="0">
                <a:solidFill>
                  <a:srgbClr val="FFFFFF"/>
                </a:solidFill>
                <a:latin typeface="Poppins"/>
                <a:ea typeface="Poppins"/>
                <a:cs typeface="Poppins"/>
                <a:sym typeface="Poppins"/>
              </a:rPr>
              <a:t>Presencia </a:t>
            </a:r>
            <a:r>
              <a:rPr lang="es-ES" sz="2558" dirty="0">
                <a:solidFill>
                  <a:srgbClr val="FFFFFF"/>
                </a:solidFill>
                <a:latin typeface="Poppins"/>
                <a:ea typeface="Poppins"/>
                <a:cs typeface="Poppins"/>
                <a:sym typeface="Poppins"/>
              </a:rPr>
              <a:t>de variabilidad clínica sin </a:t>
            </a:r>
            <a:r>
              <a:rPr lang="es-ES" sz="2558" dirty="0" smtClean="0">
                <a:solidFill>
                  <a:srgbClr val="FFFFFF"/>
                </a:solidFill>
                <a:latin typeface="Poppins"/>
                <a:ea typeface="Poppins"/>
                <a:cs typeface="Poppins"/>
                <a:sym typeface="Poppins"/>
              </a:rPr>
              <a:t>redundancia</a:t>
            </a:r>
          </a:p>
          <a:p>
            <a:pPr algn="just">
              <a:lnSpc>
                <a:spcPts val="3582"/>
              </a:lnSpc>
            </a:pPr>
            <a:r>
              <a:rPr lang="es-ES" sz="2300" dirty="0">
                <a:solidFill>
                  <a:srgbClr val="FFFFFF"/>
                </a:solidFill>
                <a:latin typeface="Poppins"/>
                <a:ea typeface="Poppins"/>
                <a:cs typeface="Poppins"/>
                <a:sym typeface="Poppins"/>
              </a:rPr>
              <a:t>El análisis de correlación muestra que las variables antropométricas (peso, talla, edad) no están altamente correlacionadas entre sí, lo cual indica que cada una aporta información relevante y única. Esta riqueza de datos permite construir perfiles clínicos más precisos para estrategias preventivas y de manejo individualizado.</a:t>
            </a:r>
            <a:endParaRPr lang="en-US" sz="2300" dirty="0">
              <a:solidFill>
                <a:srgbClr val="FFFFFF"/>
              </a:solidFill>
              <a:latin typeface="Poppins"/>
              <a:ea typeface="Poppins"/>
              <a:cs typeface="Poppins"/>
              <a:sym typeface="Poppins"/>
            </a:endParaRPr>
          </a:p>
        </p:txBody>
      </p:sp>
      <p:pic>
        <p:nvPicPr>
          <p:cNvPr id="9" name="Imagen 8"/>
          <p:cNvPicPr>
            <a:picLocks noChangeAspect="1"/>
          </p:cNvPicPr>
          <p:nvPr/>
        </p:nvPicPr>
        <p:blipFill>
          <a:blip r:embed="rId3"/>
          <a:stretch>
            <a:fillRect/>
          </a:stretch>
        </p:blipFill>
        <p:spPr>
          <a:xfrm>
            <a:off x="470959" y="3933035"/>
            <a:ext cx="9010650" cy="4438650"/>
          </a:xfrm>
          <a:prstGeom prst="rect">
            <a:avLst/>
          </a:prstGeom>
        </p:spPr>
      </p:pic>
    </p:spTree>
    <p:extLst>
      <p:ext uri="{BB962C8B-B14F-4D97-AF65-F5344CB8AC3E}">
        <p14:creationId xmlns:p14="http://schemas.microsoft.com/office/powerpoint/2010/main" val="218979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00114" y="3619501"/>
            <a:ext cx="9553486" cy="5105400"/>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9952568" y="2231259"/>
            <a:ext cx="5177767" cy="1893675"/>
          </a:xfrm>
          <a:prstGeom prst="rect">
            <a:avLst/>
          </a:prstGeom>
        </p:spPr>
        <p:txBody>
          <a:bodyPr lIns="0" tIns="0" rIns="0" bIns="0" rtlCol="0" anchor="t">
            <a:spAutoFit/>
          </a:bodyPr>
          <a:lstStyle/>
          <a:p>
            <a:pPr algn="l">
              <a:lnSpc>
                <a:spcPts val="7238"/>
              </a:lnSpc>
            </a:pPr>
            <a:r>
              <a:rPr lang="en-US" sz="6082" b="1">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9952568" y="4755799"/>
            <a:ext cx="6426475" cy="4616648"/>
          </a:xfrm>
          <a:prstGeom prst="rect">
            <a:avLst/>
          </a:prstGeom>
        </p:spPr>
        <p:txBody>
          <a:bodyPr lIns="0" tIns="0" rIns="0" bIns="0" rtlCol="0" anchor="t">
            <a:spAutoFit/>
          </a:bodyPr>
          <a:lstStyle/>
          <a:p>
            <a:pPr marL="514350" indent="-514350">
              <a:lnSpc>
                <a:spcPts val="3582"/>
              </a:lnSpc>
              <a:buAutoNum type="alphaLcParenR" startAt="2"/>
            </a:pPr>
            <a:r>
              <a:rPr lang="es-ES" sz="2558" dirty="0" smtClean="0">
                <a:solidFill>
                  <a:srgbClr val="FFFFFF"/>
                </a:solidFill>
                <a:latin typeface="Poppins"/>
                <a:ea typeface="Poppins"/>
                <a:cs typeface="Poppins"/>
                <a:sym typeface="Poppins"/>
              </a:rPr>
              <a:t>Presencia </a:t>
            </a:r>
            <a:r>
              <a:rPr lang="es-ES" sz="2558" dirty="0">
                <a:solidFill>
                  <a:srgbClr val="FFFFFF"/>
                </a:solidFill>
                <a:latin typeface="Poppins"/>
                <a:ea typeface="Poppins"/>
                <a:cs typeface="Poppins"/>
                <a:sym typeface="Poppins"/>
              </a:rPr>
              <a:t>de variabilidad clínica sin </a:t>
            </a:r>
            <a:r>
              <a:rPr lang="es-ES" sz="2558" dirty="0" smtClean="0">
                <a:solidFill>
                  <a:srgbClr val="FFFFFF"/>
                </a:solidFill>
                <a:latin typeface="Poppins"/>
                <a:ea typeface="Poppins"/>
                <a:cs typeface="Poppins"/>
                <a:sym typeface="Poppins"/>
              </a:rPr>
              <a:t>redundancia</a:t>
            </a:r>
          </a:p>
          <a:p>
            <a:pPr algn="just">
              <a:lnSpc>
                <a:spcPts val="3582"/>
              </a:lnSpc>
            </a:pPr>
            <a:r>
              <a:rPr lang="es-ES" sz="2300" dirty="0">
                <a:solidFill>
                  <a:srgbClr val="FFFFFF"/>
                </a:solidFill>
                <a:latin typeface="Poppins"/>
                <a:ea typeface="Poppins"/>
                <a:cs typeface="Poppins"/>
                <a:sym typeface="Poppins"/>
              </a:rPr>
              <a:t>El análisis de correlación muestra que las variables antropométricas (peso, talla, edad) no están altamente correlacionadas entre sí, lo cual indica que cada una aporta información relevante y única. Esta riqueza de datos permite construir perfiles clínicos más precisos para estrategias preventivas y de manejo individualizado.</a:t>
            </a:r>
            <a:endParaRPr lang="en-US" sz="2300" dirty="0">
              <a:solidFill>
                <a:srgbClr val="FFFFFF"/>
              </a:solidFill>
              <a:latin typeface="Poppins"/>
              <a:ea typeface="Poppins"/>
              <a:cs typeface="Poppins"/>
              <a:sym typeface="Poppins"/>
            </a:endParaRPr>
          </a:p>
        </p:txBody>
      </p:sp>
      <p:pic>
        <p:nvPicPr>
          <p:cNvPr id="9" name="Imagen 8"/>
          <p:cNvPicPr>
            <a:picLocks noChangeAspect="1"/>
          </p:cNvPicPr>
          <p:nvPr/>
        </p:nvPicPr>
        <p:blipFill>
          <a:blip r:embed="rId3"/>
          <a:stretch>
            <a:fillRect/>
          </a:stretch>
        </p:blipFill>
        <p:spPr>
          <a:xfrm>
            <a:off x="470959" y="3933035"/>
            <a:ext cx="9010650" cy="4438650"/>
          </a:xfrm>
          <a:prstGeom prst="rect">
            <a:avLst/>
          </a:prstGeom>
        </p:spPr>
      </p:pic>
    </p:spTree>
    <p:extLst>
      <p:ext uri="{BB962C8B-B14F-4D97-AF65-F5344CB8AC3E}">
        <p14:creationId xmlns:p14="http://schemas.microsoft.com/office/powerpoint/2010/main" val="19537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00114" y="3619501"/>
            <a:ext cx="9553486" cy="5105400"/>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9952568" y="2231259"/>
            <a:ext cx="5177767" cy="1893675"/>
          </a:xfrm>
          <a:prstGeom prst="rect">
            <a:avLst/>
          </a:prstGeom>
        </p:spPr>
        <p:txBody>
          <a:bodyPr lIns="0" tIns="0" rIns="0" bIns="0" rtlCol="0" anchor="t">
            <a:spAutoFit/>
          </a:bodyPr>
          <a:lstStyle/>
          <a:p>
            <a:pPr algn="l">
              <a:lnSpc>
                <a:spcPts val="7238"/>
              </a:lnSpc>
            </a:pPr>
            <a:r>
              <a:rPr lang="en-US" sz="6082" b="1">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9952568" y="4755799"/>
            <a:ext cx="6426475" cy="4122154"/>
          </a:xfrm>
          <a:prstGeom prst="rect">
            <a:avLst/>
          </a:prstGeom>
        </p:spPr>
        <p:txBody>
          <a:bodyPr lIns="0" tIns="0" rIns="0" bIns="0" rtlCol="0" anchor="t">
            <a:spAutoFit/>
          </a:bodyPr>
          <a:lstStyle/>
          <a:p>
            <a:pPr marL="514350" indent="-514350">
              <a:lnSpc>
                <a:spcPts val="3582"/>
              </a:lnSpc>
              <a:buFont typeface="+mj-lt"/>
              <a:buAutoNum type="alphaLcParenR" startAt="3"/>
            </a:pPr>
            <a:r>
              <a:rPr lang="es-ES" sz="2558" dirty="0" smtClean="0">
                <a:solidFill>
                  <a:srgbClr val="FFFFFF"/>
                </a:solidFill>
                <a:latin typeface="Poppins"/>
                <a:ea typeface="Poppins"/>
                <a:cs typeface="Poppins"/>
                <a:sym typeface="Poppins"/>
              </a:rPr>
              <a:t>Segmentación </a:t>
            </a:r>
            <a:r>
              <a:rPr lang="es-ES" sz="2558" dirty="0">
                <a:solidFill>
                  <a:srgbClr val="FFFFFF"/>
                </a:solidFill>
                <a:latin typeface="Poppins"/>
                <a:ea typeface="Poppins"/>
                <a:cs typeface="Poppins"/>
                <a:sym typeface="Poppins"/>
              </a:rPr>
              <a:t>poblacional significativa mediante técnicas de </a:t>
            </a:r>
            <a:r>
              <a:rPr lang="es-ES" sz="2558" dirty="0" err="1" smtClean="0">
                <a:solidFill>
                  <a:srgbClr val="FFFFFF"/>
                </a:solidFill>
                <a:latin typeface="Poppins"/>
                <a:ea typeface="Poppins"/>
                <a:cs typeface="Poppins"/>
                <a:sym typeface="Poppins"/>
              </a:rPr>
              <a:t>clustering</a:t>
            </a:r>
            <a:endParaRPr lang="es-ES" sz="2558" dirty="0" smtClean="0">
              <a:solidFill>
                <a:srgbClr val="FFFFFF"/>
              </a:solidFill>
              <a:latin typeface="Poppins"/>
              <a:ea typeface="Poppins"/>
              <a:cs typeface="Poppins"/>
              <a:sym typeface="Poppins"/>
            </a:endParaRPr>
          </a:p>
          <a:p>
            <a:pPr algn="just">
              <a:lnSpc>
                <a:spcPts val="3582"/>
              </a:lnSpc>
            </a:pPr>
            <a:r>
              <a:rPr lang="es-ES" sz="2300" dirty="0">
                <a:solidFill>
                  <a:srgbClr val="FFFFFF"/>
                </a:solidFill>
                <a:latin typeface="Poppins"/>
                <a:ea typeface="Poppins"/>
                <a:cs typeface="Poppins"/>
                <a:sym typeface="Poppins"/>
              </a:rPr>
              <a:t>Mediante algoritmos de agrupamiento, se identificaron tres grupos distintos de pacientes con características similares. Esto permite diseñar protocolos diferenciados según perfil, implementar intervenciones </a:t>
            </a:r>
            <a:r>
              <a:rPr lang="es-ES" sz="2300" dirty="0" smtClean="0">
                <a:solidFill>
                  <a:srgbClr val="FFFFFF"/>
                </a:solidFill>
                <a:latin typeface="Poppins"/>
                <a:ea typeface="Poppins"/>
                <a:cs typeface="Poppins"/>
                <a:sym typeface="Poppins"/>
              </a:rPr>
              <a:t>específicas.</a:t>
            </a:r>
            <a:endParaRPr lang="en-US" sz="2300" dirty="0">
              <a:solidFill>
                <a:srgbClr val="FFFFFF"/>
              </a:solidFill>
              <a:latin typeface="Poppins"/>
              <a:ea typeface="Poppins"/>
              <a:cs typeface="Poppins"/>
              <a:sym typeface="Poppins"/>
            </a:endParaRPr>
          </a:p>
        </p:txBody>
      </p:sp>
      <p:pic>
        <p:nvPicPr>
          <p:cNvPr id="9" name="Imagen 8"/>
          <p:cNvPicPr>
            <a:picLocks noChangeAspect="1"/>
          </p:cNvPicPr>
          <p:nvPr/>
        </p:nvPicPr>
        <p:blipFill>
          <a:blip r:embed="rId3"/>
          <a:stretch>
            <a:fillRect/>
          </a:stretch>
        </p:blipFill>
        <p:spPr>
          <a:xfrm>
            <a:off x="470959" y="3933035"/>
            <a:ext cx="9010650" cy="4438650"/>
          </a:xfrm>
          <a:prstGeom prst="rect">
            <a:avLst/>
          </a:prstGeom>
        </p:spPr>
      </p:pic>
    </p:spTree>
    <p:extLst>
      <p:ext uri="{BB962C8B-B14F-4D97-AF65-F5344CB8AC3E}">
        <p14:creationId xmlns:p14="http://schemas.microsoft.com/office/powerpoint/2010/main" val="1717689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00114" y="3619501"/>
            <a:ext cx="9553486" cy="5105400"/>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9952568" y="2231259"/>
            <a:ext cx="5177767" cy="1893675"/>
          </a:xfrm>
          <a:prstGeom prst="rect">
            <a:avLst/>
          </a:prstGeom>
        </p:spPr>
        <p:txBody>
          <a:bodyPr lIns="0" tIns="0" rIns="0" bIns="0" rtlCol="0" anchor="t">
            <a:spAutoFit/>
          </a:bodyPr>
          <a:lstStyle/>
          <a:p>
            <a:pPr algn="l">
              <a:lnSpc>
                <a:spcPts val="7238"/>
              </a:lnSpc>
            </a:pPr>
            <a:r>
              <a:rPr lang="en-US" sz="6082" b="1">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9952568" y="4755799"/>
            <a:ext cx="6426475" cy="4583819"/>
          </a:xfrm>
          <a:prstGeom prst="rect">
            <a:avLst/>
          </a:prstGeom>
        </p:spPr>
        <p:txBody>
          <a:bodyPr lIns="0" tIns="0" rIns="0" bIns="0" rtlCol="0" anchor="t">
            <a:spAutoFit/>
          </a:bodyPr>
          <a:lstStyle/>
          <a:p>
            <a:pPr marL="514350" indent="-514350">
              <a:lnSpc>
                <a:spcPts val="3582"/>
              </a:lnSpc>
              <a:buFont typeface="+mj-lt"/>
              <a:buAutoNum type="alphaLcParenR" startAt="4"/>
            </a:pPr>
            <a:r>
              <a:rPr lang="es-ES" sz="2558" dirty="0" smtClean="0">
                <a:solidFill>
                  <a:srgbClr val="FFFFFF"/>
                </a:solidFill>
                <a:latin typeface="Poppins"/>
                <a:ea typeface="Poppins"/>
                <a:cs typeface="Poppins"/>
                <a:sym typeface="Poppins"/>
              </a:rPr>
              <a:t>Valoraciones </a:t>
            </a:r>
            <a:r>
              <a:rPr lang="es-ES" sz="2558" dirty="0">
                <a:solidFill>
                  <a:srgbClr val="FFFFFF"/>
                </a:solidFill>
                <a:latin typeface="Poppins"/>
                <a:ea typeface="Poppins"/>
                <a:cs typeface="Poppins"/>
                <a:sym typeface="Poppins"/>
              </a:rPr>
              <a:t>de tendencia temporal para reforzar vigilancia </a:t>
            </a:r>
            <a:r>
              <a:rPr lang="es-ES" sz="2558" dirty="0" smtClean="0">
                <a:solidFill>
                  <a:srgbClr val="FFFFFF"/>
                </a:solidFill>
                <a:latin typeface="Poppins"/>
                <a:ea typeface="Poppins"/>
                <a:cs typeface="Poppins"/>
                <a:sym typeface="Poppins"/>
              </a:rPr>
              <a:t>sanitaria</a:t>
            </a:r>
          </a:p>
          <a:p>
            <a:pPr algn="just">
              <a:lnSpc>
                <a:spcPts val="3582"/>
              </a:lnSpc>
            </a:pPr>
            <a:r>
              <a:rPr lang="es-ES" sz="2300" dirty="0">
                <a:solidFill>
                  <a:srgbClr val="FFFFFF"/>
                </a:solidFill>
                <a:latin typeface="Poppins"/>
                <a:ea typeface="Poppins"/>
                <a:cs typeface="Poppins"/>
                <a:sym typeface="Poppins"/>
              </a:rPr>
              <a:t>El análisis por meses permite detectar períodos con mayor carga asistencial. Esta información debe ser utilizada para fortalecer el sistema de vigilancia epidemiológica, distribuir personal y reforzar campañas específicas en los meses de mayor demanda.</a:t>
            </a:r>
            <a:endParaRPr lang="en-US" sz="2300" dirty="0">
              <a:solidFill>
                <a:srgbClr val="FFFFFF"/>
              </a:solidFill>
              <a:latin typeface="Poppins"/>
              <a:ea typeface="Poppins"/>
              <a:cs typeface="Poppins"/>
              <a:sym typeface="Poppins"/>
            </a:endParaRPr>
          </a:p>
        </p:txBody>
      </p:sp>
      <p:pic>
        <p:nvPicPr>
          <p:cNvPr id="9" name="Imagen 8"/>
          <p:cNvPicPr>
            <a:picLocks noChangeAspect="1"/>
          </p:cNvPicPr>
          <p:nvPr/>
        </p:nvPicPr>
        <p:blipFill>
          <a:blip r:embed="rId3"/>
          <a:stretch>
            <a:fillRect/>
          </a:stretch>
        </p:blipFill>
        <p:spPr>
          <a:xfrm>
            <a:off x="470959" y="3933035"/>
            <a:ext cx="9010650" cy="4438650"/>
          </a:xfrm>
          <a:prstGeom prst="rect">
            <a:avLst/>
          </a:prstGeom>
        </p:spPr>
      </p:pic>
    </p:spTree>
    <p:extLst>
      <p:ext uri="{BB962C8B-B14F-4D97-AF65-F5344CB8AC3E}">
        <p14:creationId xmlns:p14="http://schemas.microsoft.com/office/powerpoint/2010/main" val="122787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00114" y="3619501"/>
            <a:ext cx="9553486" cy="5105400"/>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9952568" y="2231259"/>
            <a:ext cx="5177767" cy="1893675"/>
          </a:xfrm>
          <a:prstGeom prst="rect">
            <a:avLst/>
          </a:prstGeom>
        </p:spPr>
        <p:txBody>
          <a:bodyPr lIns="0" tIns="0" rIns="0" bIns="0" rtlCol="0" anchor="t">
            <a:spAutoFit/>
          </a:bodyPr>
          <a:lstStyle/>
          <a:p>
            <a:pPr algn="l">
              <a:lnSpc>
                <a:spcPts val="7238"/>
              </a:lnSpc>
            </a:pPr>
            <a:r>
              <a:rPr lang="en-US" sz="6082" b="1">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9952568" y="4755799"/>
            <a:ext cx="6426475" cy="4583819"/>
          </a:xfrm>
          <a:prstGeom prst="rect">
            <a:avLst/>
          </a:prstGeom>
        </p:spPr>
        <p:txBody>
          <a:bodyPr lIns="0" tIns="0" rIns="0" bIns="0" rtlCol="0" anchor="t">
            <a:spAutoFit/>
          </a:bodyPr>
          <a:lstStyle/>
          <a:p>
            <a:pPr marL="514350" indent="-514350">
              <a:lnSpc>
                <a:spcPts val="3582"/>
              </a:lnSpc>
              <a:buFont typeface="+mj-lt"/>
              <a:buAutoNum type="alphaLcParenR" startAt="5"/>
            </a:pPr>
            <a:r>
              <a:rPr lang="es-ES" sz="2558" dirty="0" smtClean="0">
                <a:solidFill>
                  <a:srgbClr val="FFFFFF"/>
                </a:solidFill>
                <a:latin typeface="Poppins"/>
                <a:ea typeface="Poppins"/>
                <a:cs typeface="Poppins"/>
                <a:sym typeface="Poppins"/>
              </a:rPr>
              <a:t>Identificación </a:t>
            </a:r>
            <a:r>
              <a:rPr lang="es-ES" sz="2558" dirty="0">
                <a:solidFill>
                  <a:srgbClr val="FFFFFF"/>
                </a:solidFill>
                <a:latin typeface="Poppins"/>
                <a:ea typeface="Poppins"/>
                <a:cs typeface="Poppins"/>
                <a:sym typeface="Poppins"/>
              </a:rPr>
              <a:t>de patrones de asociación en </a:t>
            </a:r>
            <a:r>
              <a:rPr lang="es-ES" sz="2558" dirty="0" smtClean="0">
                <a:solidFill>
                  <a:srgbClr val="FFFFFF"/>
                </a:solidFill>
                <a:latin typeface="Poppins"/>
                <a:ea typeface="Poppins"/>
                <a:cs typeface="Poppins"/>
                <a:sym typeface="Poppins"/>
              </a:rPr>
              <a:t>salud.</a:t>
            </a:r>
          </a:p>
          <a:p>
            <a:pPr algn="just">
              <a:lnSpc>
                <a:spcPts val="3582"/>
              </a:lnSpc>
            </a:pPr>
            <a:r>
              <a:rPr lang="es-ES" sz="2300" dirty="0">
                <a:solidFill>
                  <a:srgbClr val="FFFFFF"/>
                </a:solidFill>
                <a:latin typeface="Poppins"/>
                <a:ea typeface="Poppins"/>
                <a:cs typeface="Poppins"/>
                <a:sym typeface="Poppins"/>
              </a:rPr>
              <a:t>A través del análisis de reglas de asociación, se identifican combinaciones frecuentes de características clínicas (como edad, peso y diagnóstico). Estas asociaciones son útiles para desarrollar alertas clínicas automatizadas, tamizajes dirigidos y acciones preventivas personalizadas.</a:t>
            </a:r>
            <a:endParaRPr lang="en-US" sz="2300" dirty="0">
              <a:solidFill>
                <a:srgbClr val="FFFFFF"/>
              </a:solidFill>
              <a:latin typeface="Poppins"/>
              <a:ea typeface="Poppins"/>
              <a:cs typeface="Poppins"/>
              <a:sym typeface="Poppins"/>
            </a:endParaRPr>
          </a:p>
        </p:txBody>
      </p:sp>
      <p:pic>
        <p:nvPicPr>
          <p:cNvPr id="9" name="Imagen 8"/>
          <p:cNvPicPr>
            <a:picLocks noChangeAspect="1"/>
          </p:cNvPicPr>
          <p:nvPr/>
        </p:nvPicPr>
        <p:blipFill>
          <a:blip r:embed="rId3"/>
          <a:stretch>
            <a:fillRect/>
          </a:stretch>
        </p:blipFill>
        <p:spPr>
          <a:xfrm>
            <a:off x="470959" y="3933035"/>
            <a:ext cx="9010650" cy="4438650"/>
          </a:xfrm>
          <a:prstGeom prst="rect">
            <a:avLst/>
          </a:prstGeom>
        </p:spPr>
      </p:pic>
    </p:spTree>
    <p:extLst>
      <p:ext uri="{BB962C8B-B14F-4D97-AF65-F5344CB8AC3E}">
        <p14:creationId xmlns:p14="http://schemas.microsoft.com/office/powerpoint/2010/main" val="2719741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712609" y="1503851"/>
            <a:ext cx="15546691" cy="7754449"/>
            <a:chOff x="0" y="0"/>
            <a:chExt cx="5029503" cy="2508638"/>
          </a:xfrm>
        </p:grpSpPr>
        <p:sp>
          <p:nvSpPr>
            <p:cNvPr id="4" name="Freeform 4"/>
            <p:cNvSpPr/>
            <p:nvPr/>
          </p:nvSpPr>
          <p:spPr>
            <a:xfrm>
              <a:off x="0" y="0"/>
              <a:ext cx="5029503" cy="2508638"/>
            </a:xfrm>
            <a:custGeom>
              <a:avLst/>
              <a:gdLst/>
              <a:ahLst/>
              <a:cxnLst/>
              <a:rect l="l" t="t" r="r" b="b"/>
              <a:pathLst>
                <a:path w="5029503" h="2508638">
                  <a:moveTo>
                    <a:pt x="25397" y="0"/>
                  </a:moveTo>
                  <a:lnTo>
                    <a:pt x="5004106" y="0"/>
                  </a:lnTo>
                  <a:cubicBezTo>
                    <a:pt x="5010842" y="0"/>
                    <a:pt x="5017302" y="2676"/>
                    <a:pt x="5022064" y="7439"/>
                  </a:cubicBezTo>
                  <a:cubicBezTo>
                    <a:pt x="5026827" y="12201"/>
                    <a:pt x="5029503" y="18661"/>
                    <a:pt x="5029503" y="25397"/>
                  </a:cubicBezTo>
                  <a:lnTo>
                    <a:pt x="5029503" y="2483241"/>
                  </a:lnTo>
                  <a:cubicBezTo>
                    <a:pt x="5029503" y="2497268"/>
                    <a:pt x="5018132" y="2508638"/>
                    <a:pt x="5004106" y="2508638"/>
                  </a:cubicBezTo>
                  <a:lnTo>
                    <a:pt x="25397" y="2508638"/>
                  </a:lnTo>
                  <a:cubicBezTo>
                    <a:pt x="18661" y="2508638"/>
                    <a:pt x="12201" y="2505962"/>
                    <a:pt x="7439" y="2501200"/>
                  </a:cubicBezTo>
                  <a:cubicBezTo>
                    <a:pt x="2676" y="2496437"/>
                    <a:pt x="0" y="2489977"/>
                    <a:pt x="0" y="2483241"/>
                  </a:cubicBezTo>
                  <a:lnTo>
                    <a:pt x="0" y="25397"/>
                  </a:lnTo>
                  <a:cubicBezTo>
                    <a:pt x="0" y="18661"/>
                    <a:pt x="2676" y="12201"/>
                    <a:pt x="7439" y="7439"/>
                  </a:cubicBezTo>
                  <a:cubicBezTo>
                    <a:pt x="12201" y="2676"/>
                    <a:pt x="18661" y="0"/>
                    <a:pt x="25397" y="0"/>
                  </a:cubicBezTo>
                  <a:close/>
                </a:path>
              </a:pathLst>
            </a:custGeom>
            <a:solidFill>
              <a:srgbClr val="FFFFFF">
                <a:alpha val="74902"/>
              </a:srgbClr>
            </a:solidFill>
          </p:spPr>
        </p:sp>
        <p:sp>
          <p:nvSpPr>
            <p:cNvPr id="5" name="TextBox 5"/>
            <p:cNvSpPr txBox="1"/>
            <p:nvPr/>
          </p:nvSpPr>
          <p:spPr>
            <a:xfrm>
              <a:off x="0" y="-57150"/>
              <a:ext cx="5029503" cy="256578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10064075"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RIESGOS Y LIMITACIONES</a:t>
            </a:r>
          </a:p>
        </p:txBody>
      </p:sp>
      <p:sp>
        <p:nvSpPr>
          <p:cNvPr id="7" name="TextBox 7"/>
          <p:cNvSpPr txBox="1"/>
          <p:nvPr/>
        </p:nvSpPr>
        <p:spPr>
          <a:xfrm>
            <a:off x="2498140" y="3642556"/>
            <a:ext cx="13766937" cy="4967190"/>
          </a:xfrm>
          <a:prstGeom prst="rect">
            <a:avLst/>
          </a:prstGeom>
        </p:spPr>
        <p:txBody>
          <a:bodyPr lIns="0" tIns="0" rIns="0" bIns="0" rtlCol="0" anchor="t">
            <a:spAutoFit/>
          </a:bodyPr>
          <a:lstStyle/>
          <a:p>
            <a:pPr algn="ctr">
              <a:lnSpc>
                <a:spcPts val="3942"/>
              </a:lnSpc>
            </a:pPr>
            <a:r>
              <a:rPr lang="en-US" sz="2816" b="1">
                <a:solidFill>
                  <a:srgbClr val="0A152F"/>
                </a:solidFill>
                <a:latin typeface="Poppins Bold"/>
                <a:ea typeface="Poppins Bold"/>
                <a:cs typeface="Poppins Bold"/>
                <a:sym typeface="Poppins Bold"/>
              </a:rPr>
              <a:t>RIESGOS</a:t>
            </a:r>
          </a:p>
          <a:p>
            <a:pPr algn="just">
              <a:lnSpc>
                <a:spcPts val="3942"/>
              </a:lnSpc>
            </a:pPr>
            <a:r>
              <a:rPr lang="en-US" sz="2816" b="1">
                <a:solidFill>
                  <a:srgbClr val="0A152F"/>
                </a:solidFill>
                <a:latin typeface="Poppins Bold"/>
                <a:ea typeface="Poppins Bold"/>
                <a:cs typeface="Poppins Bold"/>
                <a:sym typeface="Poppins Bold"/>
              </a:rPr>
              <a:t>Calidad de los datos: </a:t>
            </a:r>
            <a:r>
              <a:rPr lang="en-US" sz="2816">
                <a:solidFill>
                  <a:srgbClr val="0A152F"/>
                </a:solidFill>
                <a:latin typeface="Poppins"/>
                <a:ea typeface="Poppins"/>
                <a:cs typeface="Poppins"/>
                <a:sym typeface="Poppins"/>
              </a:rPr>
              <a:t>presencia de datos incompletos.</a:t>
            </a:r>
          </a:p>
          <a:p>
            <a:pPr algn="just">
              <a:lnSpc>
                <a:spcPts val="3942"/>
              </a:lnSpc>
            </a:pPr>
            <a:r>
              <a:rPr lang="en-US" sz="2816" b="1">
                <a:solidFill>
                  <a:srgbClr val="0A152F"/>
                </a:solidFill>
                <a:latin typeface="Poppins Bold"/>
                <a:ea typeface="Poppins Bold"/>
                <a:cs typeface="Poppins Bold"/>
                <a:sym typeface="Poppins Bold"/>
              </a:rPr>
              <a:t>Disponibilidad de la Información:</a:t>
            </a:r>
            <a:r>
              <a:rPr lang="en-US" sz="2816">
                <a:solidFill>
                  <a:srgbClr val="0A152F"/>
                </a:solidFill>
                <a:latin typeface="Poppins"/>
                <a:ea typeface="Poppins"/>
                <a:cs typeface="Poppins"/>
                <a:sym typeface="Poppins"/>
              </a:rPr>
              <a:t> Restricción en el acceso o demoras en la actualización de la Información.</a:t>
            </a:r>
          </a:p>
          <a:p>
            <a:pPr algn="just">
              <a:lnSpc>
                <a:spcPts val="3942"/>
              </a:lnSpc>
            </a:pPr>
            <a:r>
              <a:rPr lang="en-US" sz="2816" b="1">
                <a:solidFill>
                  <a:srgbClr val="0A152F"/>
                </a:solidFill>
                <a:latin typeface="Poppins Bold"/>
                <a:ea typeface="Poppins Bold"/>
                <a:cs typeface="Poppins Bold"/>
                <a:sym typeface="Poppins Bold"/>
              </a:rPr>
              <a:t>Privacidad y Seguridad de los Datos: </a:t>
            </a:r>
            <a:r>
              <a:rPr lang="en-US" sz="2816">
                <a:solidFill>
                  <a:srgbClr val="0A152F"/>
                </a:solidFill>
                <a:latin typeface="Poppins"/>
                <a:ea typeface="Poppins"/>
                <a:cs typeface="Poppins"/>
                <a:sym typeface="Poppins"/>
              </a:rPr>
              <a:t>El manejo de información sensible requiere normativas de protección de datos.</a:t>
            </a:r>
          </a:p>
          <a:p>
            <a:pPr algn="just">
              <a:lnSpc>
                <a:spcPts val="3942"/>
              </a:lnSpc>
            </a:pPr>
            <a:r>
              <a:rPr lang="en-US" sz="2816" b="1">
                <a:solidFill>
                  <a:srgbClr val="0A152F"/>
                </a:solidFill>
                <a:latin typeface="Poppins Bold"/>
                <a:ea typeface="Poppins Bold"/>
                <a:cs typeface="Poppins Bold"/>
                <a:sym typeface="Poppins Bold"/>
              </a:rPr>
              <a:t>Limitaciones Computacionales:</a:t>
            </a:r>
            <a:r>
              <a:rPr lang="en-US" sz="2816">
                <a:solidFill>
                  <a:srgbClr val="0A152F"/>
                </a:solidFill>
                <a:latin typeface="Poppins"/>
                <a:ea typeface="Poppins"/>
                <a:cs typeface="Poppins"/>
                <a:sym typeface="Poppins"/>
              </a:rPr>
              <a:t> El procesamiento y ejecución de datos puede requerir recursos computacionales elevados.</a:t>
            </a:r>
          </a:p>
          <a:p>
            <a:pPr algn="just">
              <a:lnSpc>
                <a:spcPts val="3942"/>
              </a:lnSpc>
            </a:pPr>
            <a:r>
              <a:rPr lang="en-US" sz="2816" b="1">
                <a:solidFill>
                  <a:srgbClr val="0A152F"/>
                </a:solidFill>
                <a:latin typeface="Poppins Bold"/>
                <a:ea typeface="Poppins Bold"/>
                <a:cs typeface="Poppins Bold"/>
                <a:sym typeface="Poppins Bold"/>
              </a:rPr>
              <a:t>Precisión de los modelos predictivos:</a:t>
            </a:r>
            <a:r>
              <a:rPr lang="en-US" sz="2816">
                <a:solidFill>
                  <a:srgbClr val="0A152F"/>
                </a:solidFill>
                <a:latin typeface="Poppins"/>
                <a:ea typeface="Poppins"/>
                <a:cs typeface="Poppins"/>
                <a:sym typeface="Poppins"/>
              </a:rPr>
              <a:t> Los algoritmos utilizados pueden verse afectados por la calidad y cantidad de datos disponibles.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712609" y="1503851"/>
            <a:ext cx="15546691" cy="7754449"/>
            <a:chOff x="0" y="0"/>
            <a:chExt cx="5029503" cy="2508638"/>
          </a:xfrm>
        </p:grpSpPr>
        <p:sp>
          <p:nvSpPr>
            <p:cNvPr id="4" name="Freeform 4"/>
            <p:cNvSpPr/>
            <p:nvPr/>
          </p:nvSpPr>
          <p:spPr>
            <a:xfrm>
              <a:off x="0" y="0"/>
              <a:ext cx="5029503" cy="2508638"/>
            </a:xfrm>
            <a:custGeom>
              <a:avLst/>
              <a:gdLst/>
              <a:ahLst/>
              <a:cxnLst/>
              <a:rect l="l" t="t" r="r" b="b"/>
              <a:pathLst>
                <a:path w="5029503" h="2508638">
                  <a:moveTo>
                    <a:pt x="25397" y="0"/>
                  </a:moveTo>
                  <a:lnTo>
                    <a:pt x="5004106" y="0"/>
                  </a:lnTo>
                  <a:cubicBezTo>
                    <a:pt x="5010842" y="0"/>
                    <a:pt x="5017302" y="2676"/>
                    <a:pt x="5022064" y="7439"/>
                  </a:cubicBezTo>
                  <a:cubicBezTo>
                    <a:pt x="5026827" y="12201"/>
                    <a:pt x="5029503" y="18661"/>
                    <a:pt x="5029503" y="25397"/>
                  </a:cubicBezTo>
                  <a:lnTo>
                    <a:pt x="5029503" y="2483241"/>
                  </a:lnTo>
                  <a:cubicBezTo>
                    <a:pt x="5029503" y="2497268"/>
                    <a:pt x="5018132" y="2508638"/>
                    <a:pt x="5004106" y="2508638"/>
                  </a:cubicBezTo>
                  <a:lnTo>
                    <a:pt x="25397" y="2508638"/>
                  </a:lnTo>
                  <a:cubicBezTo>
                    <a:pt x="18661" y="2508638"/>
                    <a:pt x="12201" y="2505962"/>
                    <a:pt x="7439" y="2501200"/>
                  </a:cubicBezTo>
                  <a:cubicBezTo>
                    <a:pt x="2676" y="2496437"/>
                    <a:pt x="0" y="2489977"/>
                    <a:pt x="0" y="2483241"/>
                  </a:cubicBezTo>
                  <a:lnTo>
                    <a:pt x="0" y="25397"/>
                  </a:lnTo>
                  <a:cubicBezTo>
                    <a:pt x="0" y="18661"/>
                    <a:pt x="2676" y="12201"/>
                    <a:pt x="7439" y="7439"/>
                  </a:cubicBezTo>
                  <a:cubicBezTo>
                    <a:pt x="12201" y="2676"/>
                    <a:pt x="18661" y="0"/>
                    <a:pt x="25397" y="0"/>
                  </a:cubicBezTo>
                  <a:close/>
                </a:path>
              </a:pathLst>
            </a:custGeom>
            <a:solidFill>
              <a:srgbClr val="FFFFFF">
                <a:alpha val="74902"/>
              </a:srgbClr>
            </a:solidFill>
          </p:spPr>
        </p:sp>
        <p:sp>
          <p:nvSpPr>
            <p:cNvPr id="5" name="TextBox 5"/>
            <p:cNvSpPr txBox="1"/>
            <p:nvPr/>
          </p:nvSpPr>
          <p:spPr>
            <a:xfrm>
              <a:off x="0" y="-57150"/>
              <a:ext cx="5029503" cy="256578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10064075"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RIESGOS Y LIMITACIONES</a:t>
            </a:r>
          </a:p>
        </p:txBody>
      </p:sp>
      <p:sp>
        <p:nvSpPr>
          <p:cNvPr id="7" name="TextBox 7"/>
          <p:cNvSpPr txBox="1"/>
          <p:nvPr/>
        </p:nvSpPr>
        <p:spPr>
          <a:xfrm>
            <a:off x="2498140" y="3642556"/>
            <a:ext cx="13766937" cy="3976590"/>
          </a:xfrm>
          <a:prstGeom prst="rect">
            <a:avLst/>
          </a:prstGeom>
        </p:spPr>
        <p:txBody>
          <a:bodyPr lIns="0" tIns="0" rIns="0" bIns="0" rtlCol="0" anchor="t">
            <a:spAutoFit/>
          </a:bodyPr>
          <a:lstStyle/>
          <a:p>
            <a:pPr algn="ctr">
              <a:lnSpc>
                <a:spcPts val="3942"/>
              </a:lnSpc>
            </a:pPr>
            <a:r>
              <a:rPr lang="en-US" sz="2816" b="1">
                <a:solidFill>
                  <a:srgbClr val="0A152F"/>
                </a:solidFill>
                <a:latin typeface="Poppins Bold"/>
                <a:ea typeface="Poppins Bold"/>
                <a:cs typeface="Poppins Bold"/>
                <a:sym typeface="Poppins Bold"/>
              </a:rPr>
              <a:t>LIMITACIONES</a:t>
            </a:r>
          </a:p>
          <a:p>
            <a:pPr algn="just">
              <a:lnSpc>
                <a:spcPts val="3942"/>
              </a:lnSpc>
            </a:pPr>
            <a:r>
              <a:rPr lang="en-US" sz="2816" b="1">
                <a:solidFill>
                  <a:srgbClr val="0A152F"/>
                </a:solidFill>
                <a:latin typeface="Poppins Bold"/>
                <a:ea typeface="Poppins Bold"/>
                <a:cs typeface="Poppins Bold"/>
                <a:sym typeface="Poppins Bold"/>
              </a:rPr>
              <a:t>Datos históricos vs. tiempo real: </a:t>
            </a:r>
            <a:r>
              <a:rPr lang="en-US" sz="2816">
                <a:solidFill>
                  <a:srgbClr val="0A152F"/>
                </a:solidFill>
                <a:latin typeface="Poppins"/>
                <a:ea typeface="Poppins"/>
                <a:cs typeface="Poppins"/>
                <a:sym typeface="Poppins"/>
              </a:rPr>
              <a:t>El análisis se basa en datos históricos.</a:t>
            </a:r>
          </a:p>
          <a:p>
            <a:pPr algn="just">
              <a:lnSpc>
                <a:spcPts val="3942"/>
              </a:lnSpc>
            </a:pPr>
            <a:r>
              <a:rPr lang="en-US" sz="2816" b="1">
                <a:solidFill>
                  <a:srgbClr val="0A152F"/>
                </a:solidFill>
                <a:latin typeface="Poppins Bold"/>
                <a:ea typeface="Poppins Bold"/>
                <a:cs typeface="Poppins Bold"/>
                <a:sym typeface="Poppins Bold"/>
              </a:rPr>
              <a:t>Factores externos no considerados:</a:t>
            </a:r>
            <a:r>
              <a:rPr lang="en-US" sz="2816">
                <a:solidFill>
                  <a:srgbClr val="0A152F"/>
                </a:solidFill>
                <a:latin typeface="Poppins"/>
                <a:ea typeface="Poppins"/>
                <a:cs typeface="Poppins"/>
                <a:sym typeface="Poppins"/>
              </a:rPr>
              <a:t> otros factores como políticas de salud, comportamiento social y acceso a tratamientos pueden influir en los resultados y no estar reflejados en los datos.</a:t>
            </a:r>
          </a:p>
          <a:p>
            <a:pPr algn="just">
              <a:lnSpc>
                <a:spcPts val="3942"/>
              </a:lnSpc>
            </a:pPr>
            <a:r>
              <a:rPr lang="en-US" sz="2816" b="1">
                <a:solidFill>
                  <a:srgbClr val="0A152F"/>
                </a:solidFill>
                <a:latin typeface="Poppins Bold"/>
                <a:ea typeface="Poppins Bold"/>
                <a:cs typeface="Poppins Bold"/>
                <a:sym typeface="Poppins Bold"/>
              </a:rPr>
              <a:t>Generalización de los resultados: </a:t>
            </a:r>
            <a:r>
              <a:rPr lang="en-US" sz="2816">
                <a:solidFill>
                  <a:srgbClr val="0A152F"/>
                </a:solidFill>
                <a:latin typeface="Poppins"/>
                <a:ea typeface="Poppins"/>
                <a:cs typeface="Poppins"/>
                <a:sym typeface="Poppins"/>
              </a:rPr>
              <a:t>Los hallazgos pueden ser representativos solo para la población y el período de tiempo analizados, lo que limita su aplicación a otras regiones o contextos.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CONCLUSIÓN</a:t>
            </a:r>
          </a:p>
        </p:txBody>
      </p:sp>
      <p:sp>
        <p:nvSpPr>
          <p:cNvPr id="7" name="TextBox 7"/>
          <p:cNvSpPr txBox="1"/>
          <p:nvPr/>
        </p:nvSpPr>
        <p:spPr>
          <a:xfrm>
            <a:off x="2721772" y="3642556"/>
            <a:ext cx="13291719" cy="4501232"/>
          </a:xfrm>
          <a:prstGeom prst="rect">
            <a:avLst/>
          </a:prstGeom>
        </p:spPr>
        <p:txBody>
          <a:bodyPr lIns="0" tIns="0" rIns="0" bIns="0" rtlCol="0" anchor="t">
            <a:spAutoFit/>
          </a:bodyPr>
          <a:lstStyle/>
          <a:p>
            <a:pPr marL="608045" lvl="1" indent="-304022" algn="just">
              <a:lnSpc>
                <a:spcPts val="3942"/>
              </a:lnSpc>
              <a:buFont typeface="Arial"/>
              <a:buChar char="•"/>
            </a:pPr>
            <a:r>
              <a:rPr lang="en-US" sz="2816" dirty="0">
                <a:solidFill>
                  <a:srgbClr val="0A152F"/>
                </a:solidFill>
                <a:latin typeface="Poppins"/>
                <a:ea typeface="Poppins"/>
                <a:cs typeface="Poppins"/>
                <a:sym typeface="Poppins"/>
              </a:rPr>
              <a:t>El </a:t>
            </a:r>
            <a:r>
              <a:rPr lang="en-US" sz="2816" dirty="0" err="1">
                <a:solidFill>
                  <a:srgbClr val="0A152F"/>
                </a:solidFill>
                <a:latin typeface="Poppins"/>
                <a:ea typeface="Poppins"/>
                <a:cs typeface="Poppins"/>
                <a:sym typeface="Poppins"/>
              </a:rPr>
              <a:t>análisis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datos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salud</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enfocado</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enfermedades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respiratorias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permitió</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identificar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patrones</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tendencias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relevantes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incidencia</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estas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patologías</a:t>
            </a:r>
            <a:r>
              <a:rPr lang="en-US" sz="2816" dirty="0">
                <a:solidFill>
                  <a:srgbClr val="0A152F"/>
                </a:solidFill>
                <a:latin typeface="Poppins"/>
                <a:ea typeface="Poppins"/>
                <a:cs typeface="Poppins"/>
                <a:sym typeface="Poppins"/>
              </a:rPr>
              <a:t>.</a:t>
            </a:r>
          </a:p>
          <a:p>
            <a:pPr marL="608045" lvl="1" indent="-304022" algn="just">
              <a:lnSpc>
                <a:spcPts val="3942"/>
              </a:lnSpc>
              <a:buFont typeface="Arial"/>
              <a:buChar char="•"/>
            </a:pPr>
            <a:r>
              <a:rPr lang="en-US" sz="2816" dirty="0" smtClean="0">
                <a:solidFill>
                  <a:srgbClr val="0A152F"/>
                </a:solidFill>
                <a:latin typeface="Poppins"/>
                <a:ea typeface="Poppins"/>
                <a:cs typeface="Poppins"/>
                <a:sym typeface="Poppins"/>
              </a:rPr>
              <a:t>Los </a:t>
            </a:r>
            <a:r>
              <a:rPr lang="en-US" sz="2816" dirty="0" err="1">
                <a:solidFill>
                  <a:srgbClr val="0A152F"/>
                </a:solidFill>
                <a:latin typeface="Poppins"/>
                <a:ea typeface="Poppins"/>
                <a:cs typeface="Poppins"/>
                <a:sym typeface="Poppins"/>
              </a:rPr>
              <a:t>modelos</a:t>
            </a:r>
            <a:r>
              <a:rPr lang="en-US" sz="2816" dirty="0">
                <a:solidFill>
                  <a:srgbClr val="0A152F"/>
                </a:solidFill>
                <a:latin typeface="Poppins"/>
                <a:ea typeface="Poppins"/>
                <a:cs typeface="Poppins"/>
                <a:sym typeface="Poppins"/>
              </a:rPr>
              <a:t> de Machine Learning </a:t>
            </a:r>
            <a:r>
              <a:rPr lang="en-US" sz="2816" dirty="0" err="1">
                <a:solidFill>
                  <a:srgbClr val="0A152F"/>
                </a:solidFill>
                <a:latin typeface="Poppins"/>
                <a:ea typeface="Poppins"/>
                <a:cs typeface="Poppins"/>
                <a:sym typeface="Poppins"/>
              </a:rPr>
              <a:t>demostraron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su</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potencial</a:t>
            </a:r>
            <a:r>
              <a:rPr lang="en-US" sz="2816" dirty="0">
                <a:solidFill>
                  <a:srgbClr val="0A152F"/>
                </a:solidFill>
                <a:latin typeface="Poppins"/>
                <a:ea typeface="Poppins"/>
                <a:cs typeface="Poppins"/>
                <a:sym typeface="Poppins"/>
              </a:rPr>
              <a:t> para </a:t>
            </a:r>
            <a:r>
              <a:rPr lang="en-US" sz="2816" dirty="0" err="1">
                <a:solidFill>
                  <a:srgbClr val="0A152F"/>
                </a:solidFill>
                <a:latin typeface="Poppins"/>
                <a:ea typeface="Poppins"/>
                <a:cs typeface="Poppins"/>
                <a:sym typeface="Poppins"/>
              </a:rPr>
              <a:t>predecir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brotes</a:t>
            </a:r>
            <a:r>
              <a:rPr lang="en-US" sz="2816" dirty="0">
                <a:solidFill>
                  <a:srgbClr val="0A152F"/>
                </a:solidFill>
                <a:latin typeface="Poppins"/>
                <a:ea typeface="Poppins"/>
                <a:cs typeface="Poppins"/>
                <a:sym typeface="Poppins"/>
              </a:rPr>
              <a:t> o </a:t>
            </a:r>
            <a:r>
              <a:rPr lang="en-US" sz="2816" dirty="0" err="1">
                <a:solidFill>
                  <a:srgbClr val="0A152F"/>
                </a:solidFill>
                <a:latin typeface="Poppins"/>
                <a:ea typeface="Poppins"/>
                <a:cs typeface="Poppins"/>
                <a:sym typeface="Poppins"/>
              </a:rPr>
              <a:t>aumentos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casos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aunque</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su</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precisión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depende</a:t>
            </a:r>
            <a:r>
              <a:rPr lang="en-US" sz="2816" dirty="0">
                <a:solidFill>
                  <a:srgbClr val="0A152F"/>
                </a:solidFill>
                <a:latin typeface="Poppins"/>
                <a:ea typeface="Poppins"/>
                <a:cs typeface="Poppins"/>
                <a:sym typeface="Poppins"/>
              </a:rPr>
              <a:t> de la </a:t>
            </a:r>
            <a:r>
              <a:rPr lang="en-US" sz="2816" dirty="0" err="1">
                <a:solidFill>
                  <a:srgbClr val="0A152F"/>
                </a:solidFill>
                <a:latin typeface="Poppins"/>
                <a:ea typeface="Poppins"/>
                <a:cs typeface="Poppins"/>
                <a:sym typeface="Poppins"/>
              </a:rPr>
              <a:t>calidad</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cantidad</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datos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disponibles</a:t>
            </a:r>
            <a:r>
              <a:rPr lang="en-US" sz="2816" dirty="0" smtClean="0">
                <a:solidFill>
                  <a:srgbClr val="0A152F"/>
                </a:solidFill>
                <a:latin typeface="Poppins"/>
                <a:ea typeface="Poppins"/>
                <a:cs typeface="Poppins"/>
                <a:sym typeface="Poppins"/>
              </a:rPr>
              <a:t>.</a:t>
            </a:r>
          </a:p>
          <a:p>
            <a:pPr marL="608045" lvl="1" indent="-304022" algn="just">
              <a:lnSpc>
                <a:spcPts val="3942"/>
              </a:lnSpc>
              <a:buFont typeface="Arial"/>
              <a:buChar char="•"/>
            </a:pPr>
            <a:r>
              <a:rPr lang="en-US" sz="2816" dirty="0" err="1">
                <a:solidFill>
                  <a:srgbClr val="0A152F"/>
                </a:solidFill>
                <a:latin typeface="Poppins"/>
                <a:ea typeface="Poppins"/>
                <a:cs typeface="Poppins"/>
                <a:sym typeface="Poppins"/>
              </a:rPr>
              <a:t>Mejorar</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calidad</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datos</a:t>
            </a:r>
            <a:r>
              <a:rPr lang="en-US" sz="2816" dirty="0">
                <a:solidFill>
                  <a:srgbClr val="0A152F"/>
                </a:solidFill>
                <a:latin typeface="Poppins"/>
                <a:ea typeface="Poppins"/>
                <a:cs typeface="Poppins"/>
                <a:sym typeface="Poppins"/>
              </a:rPr>
              <a:t>: Se </a:t>
            </a:r>
            <a:r>
              <a:rPr lang="en-US" sz="2816" dirty="0" err="1">
                <a:solidFill>
                  <a:srgbClr val="0A152F"/>
                </a:solidFill>
                <a:latin typeface="Poppins"/>
                <a:ea typeface="Poppins"/>
                <a:cs typeface="Poppins"/>
                <a:sym typeface="Poppins"/>
              </a:rPr>
              <a:t>recomienda</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establecer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procesos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recolección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más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rigurosos</a:t>
            </a:r>
            <a:r>
              <a:rPr lang="en-US" sz="2816" dirty="0">
                <a:solidFill>
                  <a:srgbClr val="0A152F"/>
                </a:solidFill>
                <a:latin typeface="Poppins"/>
                <a:ea typeface="Poppins"/>
                <a:cs typeface="Poppins"/>
                <a:sym typeface="Poppins"/>
              </a:rPr>
              <a:t> para </a:t>
            </a:r>
            <a:r>
              <a:rPr lang="en-US" sz="2816" dirty="0" err="1">
                <a:solidFill>
                  <a:srgbClr val="0A152F"/>
                </a:solidFill>
                <a:latin typeface="Poppins"/>
                <a:ea typeface="Poppins"/>
                <a:cs typeface="Poppins"/>
                <a:sym typeface="Poppins"/>
              </a:rPr>
              <a:t>minimizar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errores</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valores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faltantes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registros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salud</a:t>
            </a:r>
            <a:r>
              <a:rPr lang="en-US" sz="2816" dirty="0" smtClean="0">
                <a:solidFill>
                  <a:srgbClr val="0A152F"/>
                </a:solidFill>
                <a:latin typeface="Poppins"/>
                <a:ea typeface="Poppins"/>
                <a:cs typeface="Poppins"/>
                <a:sym typeface="Poppins"/>
              </a:rPr>
              <a:t>.</a:t>
            </a:r>
            <a:endParaRPr lang="en-US" sz="2816" dirty="0">
              <a:solidFill>
                <a:srgbClr val="0A152F"/>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634679" y="1442420"/>
            <a:ext cx="15018641" cy="7402160"/>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070972" y="2076154"/>
            <a:ext cx="8146056" cy="1311686"/>
          </a:xfrm>
          <a:prstGeom prst="rect">
            <a:avLst/>
          </a:prstGeom>
        </p:spPr>
        <p:txBody>
          <a:bodyPr lIns="0" tIns="0" rIns="0" bIns="0" rtlCol="0" anchor="t">
            <a:spAutoFit/>
          </a:bodyPr>
          <a:lstStyle/>
          <a:p>
            <a:pPr algn="ctr">
              <a:lnSpc>
                <a:spcPts val="10127"/>
              </a:lnSpc>
            </a:pPr>
            <a:r>
              <a:rPr lang="en-US" sz="7233" b="1">
                <a:solidFill>
                  <a:srgbClr val="0A152F"/>
                </a:solidFill>
                <a:latin typeface="Poppins Bold"/>
                <a:ea typeface="Poppins Bold"/>
                <a:cs typeface="Poppins Bold"/>
                <a:sym typeface="Poppins Bold"/>
              </a:rPr>
              <a:t>TEMA</a:t>
            </a:r>
          </a:p>
        </p:txBody>
      </p:sp>
      <p:sp>
        <p:nvSpPr>
          <p:cNvPr id="7" name="TextBox 7"/>
          <p:cNvSpPr txBox="1"/>
          <p:nvPr/>
        </p:nvSpPr>
        <p:spPr>
          <a:xfrm>
            <a:off x="3787419" y="4490872"/>
            <a:ext cx="10713163" cy="1342721"/>
          </a:xfrm>
          <a:prstGeom prst="rect">
            <a:avLst/>
          </a:prstGeom>
        </p:spPr>
        <p:txBody>
          <a:bodyPr lIns="0" tIns="0" rIns="0" bIns="0" rtlCol="0" anchor="t">
            <a:spAutoFit/>
          </a:bodyPr>
          <a:lstStyle/>
          <a:p>
            <a:pPr algn="ctr">
              <a:lnSpc>
                <a:spcPts val="5266"/>
              </a:lnSpc>
            </a:pPr>
            <a:r>
              <a:rPr lang="en-US" sz="3761">
                <a:solidFill>
                  <a:srgbClr val="0A152F"/>
                </a:solidFill>
                <a:latin typeface="Poppins"/>
                <a:ea typeface="Poppins"/>
                <a:cs typeface="Poppins"/>
                <a:sym typeface="Poppins"/>
              </a:rPr>
              <a:t>Análisis de Datos de Salud para la Detección y Predicción de Enfermedades Respiratorias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RECOMENDACIONES</a:t>
            </a:r>
          </a:p>
        </p:txBody>
      </p:sp>
      <p:sp>
        <p:nvSpPr>
          <p:cNvPr id="7" name="TextBox 7"/>
          <p:cNvSpPr txBox="1"/>
          <p:nvPr/>
        </p:nvSpPr>
        <p:spPr>
          <a:xfrm>
            <a:off x="2721772" y="3642556"/>
            <a:ext cx="13291719" cy="2976905"/>
          </a:xfrm>
          <a:prstGeom prst="rect">
            <a:avLst/>
          </a:prstGeom>
        </p:spPr>
        <p:txBody>
          <a:bodyPr lIns="0" tIns="0" rIns="0" bIns="0" rtlCol="0" anchor="t">
            <a:spAutoFit/>
          </a:bodyPr>
          <a:lstStyle/>
          <a:p>
            <a:pPr marL="608045" lvl="1" indent="-304022" algn="just">
              <a:lnSpc>
                <a:spcPts val="3942"/>
              </a:lnSpc>
              <a:buFont typeface="Arial"/>
              <a:buChar char="•"/>
            </a:pPr>
            <a:r>
              <a:rPr lang="en-US" sz="2816" dirty="0" err="1" smtClean="0">
                <a:solidFill>
                  <a:srgbClr val="0A152F"/>
                </a:solidFill>
                <a:latin typeface="Poppins"/>
                <a:ea typeface="Poppins"/>
                <a:cs typeface="Poppins"/>
                <a:sym typeface="Poppins"/>
              </a:rPr>
              <a:t>Optimizar</a:t>
            </a:r>
            <a:r>
              <a:rPr lang="en-US" sz="2816" dirty="0" smtClean="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modelos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predictivos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Ajustar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algoritmos</a:t>
            </a:r>
            <a:r>
              <a:rPr lang="en-US" sz="2816" dirty="0">
                <a:solidFill>
                  <a:srgbClr val="0A152F"/>
                </a:solidFill>
                <a:latin typeface="Poppins"/>
                <a:ea typeface="Poppins"/>
                <a:cs typeface="Poppins"/>
                <a:sym typeface="Poppins"/>
              </a:rPr>
              <a:t> de machine learning </a:t>
            </a:r>
            <a:r>
              <a:rPr lang="en-US" sz="2816" dirty="0" err="1">
                <a:solidFill>
                  <a:srgbClr val="0A152F"/>
                </a:solidFill>
                <a:latin typeface="Poppins"/>
                <a:ea typeface="Poppins"/>
                <a:cs typeface="Poppins"/>
                <a:sym typeface="Poppins"/>
              </a:rPr>
              <a:t>utilizando</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técnicas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hiperparametrización</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validación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cruzada</a:t>
            </a:r>
            <a:r>
              <a:rPr lang="en-US" sz="2816" dirty="0">
                <a:solidFill>
                  <a:srgbClr val="0A152F"/>
                </a:solidFill>
                <a:latin typeface="Poppins"/>
                <a:ea typeface="Poppins"/>
                <a:cs typeface="Poppins"/>
                <a:sym typeface="Poppins"/>
              </a:rPr>
              <a:t> para </a:t>
            </a:r>
            <a:r>
              <a:rPr lang="en-US" sz="2816" dirty="0" err="1">
                <a:solidFill>
                  <a:srgbClr val="0A152F"/>
                </a:solidFill>
                <a:latin typeface="Poppins"/>
                <a:ea typeface="Poppins"/>
                <a:cs typeface="Poppins"/>
                <a:sym typeface="Poppins"/>
              </a:rPr>
              <a:t>mejorar</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precisión</a:t>
            </a:r>
            <a:r>
              <a:rPr lang="en-US" sz="2816" dirty="0">
                <a:solidFill>
                  <a:srgbClr val="0A152F"/>
                </a:solidFill>
                <a:latin typeface="Poppins"/>
                <a:ea typeface="Poppins"/>
                <a:cs typeface="Poppins"/>
                <a:sym typeface="Poppins"/>
              </a:rPr>
              <a:t> de las </a:t>
            </a:r>
            <a:r>
              <a:rPr lang="en-US" sz="2816" dirty="0" err="1">
                <a:solidFill>
                  <a:srgbClr val="0A152F"/>
                </a:solidFill>
                <a:latin typeface="Poppins"/>
                <a:ea typeface="Poppins"/>
                <a:cs typeface="Poppins"/>
                <a:sym typeface="Poppins"/>
              </a:rPr>
              <a:t>predicciones</a:t>
            </a:r>
            <a:r>
              <a:rPr lang="en-US" sz="2816" dirty="0">
                <a:solidFill>
                  <a:srgbClr val="0A152F"/>
                </a:solidFill>
                <a:latin typeface="Poppins"/>
                <a:ea typeface="Poppins"/>
                <a:cs typeface="Poppins"/>
                <a:sym typeface="Poppins"/>
              </a:rPr>
              <a:t>.</a:t>
            </a:r>
          </a:p>
          <a:p>
            <a:pPr marL="608045" lvl="1" indent="-304022" algn="just">
              <a:lnSpc>
                <a:spcPts val="3942"/>
              </a:lnSpc>
              <a:buFont typeface="Arial"/>
              <a:buChar char="•"/>
            </a:pPr>
            <a:r>
              <a:rPr lang="en-US" sz="2816" dirty="0" err="1">
                <a:solidFill>
                  <a:srgbClr val="0A152F"/>
                </a:solidFill>
                <a:latin typeface="Poppins"/>
                <a:ea typeface="Poppins"/>
                <a:cs typeface="Poppins"/>
                <a:sym typeface="Poppins"/>
              </a:rPr>
              <a:t>Implementar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una</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plataforma</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monitoreo</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Crear</a:t>
            </a:r>
            <a:r>
              <a:rPr lang="en-US" sz="2816" dirty="0">
                <a:solidFill>
                  <a:srgbClr val="0A152F"/>
                </a:solidFill>
                <a:latin typeface="Poppins"/>
                <a:ea typeface="Poppins"/>
                <a:cs typeface="Poppins"/>
                <a:sym typeface="Poppins"/>
              </a:rPr>
              <a:t> un </a:t>
            </a:r>
            <a:r>
              <a:rPr lang="en-US" sz="2816" dirty="0" err="1">
                <a:solidFill>
                  <a:srgbClr val="0A152F"/>
                </a:solidFill>
                <a:latin typeface="Poppins"/>
                <a:ea typeface="Poppins"/>
                <a:cs typeface="Poppins"/>
                <a:sym typeface="Poppins"/>
              </a:rPr>
              <a:t>sistema</a:t>
            </a:r>
            <a:r>
              <a:rPr lang="en-US" sz="2816" dirty="0">
                <a:solidFill>
                  <a:srgbClr val="0A152F"/>
                </a:solidFill>
                <a:latin typeface="Poppins"/>
                <a:ea typeface="Poppins"/>
                <a:cs typeface="Poppins"/>
                <a:sym typeface="Poppins"/>
              </a:rPr>
              <a:t> que </a:t>
            </a:r>
            <a:r>
              <a:rPr lang="en-US" sz="2816" dirty="0" err="1">
                <a:solidFill>
                  <a:srgbClr val="0A152F"/>
                </a:solidFill>
                <a:latin typeface="Poppins"/>
                <a:ea typeface="Poppins"/>
                <a:cs typeface="Poppins"/>
                <a:sym typeface="Poppins"/>
              </a:rPr>
              <a:t>permita</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visualización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tiempo</a:t>
            </a:r>
            <a:r>
              <a:rPr lang="en-US" sz="2816" dirty="0">
                <a:solidFill>
                  <a:srgbClr val="0A152F"/>
                </a:solidFill>
                <a:latin typeface="Poppins"/>
                <a:ea typeface="Poppins"/>
                <a:cs typeface="Poppins"/>
                <a:sym typeface="Poppins"/>
              </a:rPr>
              <a:t> real de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datos</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facilite</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toma</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decisiones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por</a:t>
            </a:r>
            <a:r>
              <a:rPr lang="en-US" sz="2816" dirty="0">
                <a:solidFill>
                  <a:srgbClr val="0A152F"/>
                </a:solidFill>
                <a:latin typeface="Poppins"/>
                <a:ea typeface="Poppins"/>
                <a:cs typeface="Poppins"/>
                <a:sym typeface="Poppins"/>
              </a:rPr>
              <a:t> parte de </a:t>
            </a:r>
            <a:r>
              <a:rPr lang="en-US" sz="2816" dirty="0" err="1">
                <a:solidFill>
                  <a:srgbClr val="0A152F"/>
                </a:solidFill>
                <a:latin typeface="Poppins"/>
                <a:ea typeface="Poppins"/>
                <a:cs typeface="Poppins"/>
                <a:sym typeface="Poppins"/>
              </a:rPr>
              <a:t>autoridades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salud</a:t>
            </a:r>
            <a:r>
              <a:rPr lang="en-US" sz="2816" dirty="0">
                <a:solidFill>
                  <a:srgbClr val="0A152F"/>
                </a:solidFill>
                <a:latin typeface="Poppins"/>
                <a:ea typeface="Poppins"/>
                <a:cs typeface="Poppins"/>
                <a:sym typeface="Poppins"/>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4017684" y="3819601"/>
            <a:ext cx="10252632" cy="2619223"/>
          </a:xfrm>
          <a:prstGeom prst="rect">
            <a:avLst/>
          </a:prstGeom>
        </p:spPr>
        <p:txBody>
          <a:bodyPr lIns="0" tIns="0" rIns="0" bIns="0" rtlCol="0" anchor="t">
            <a:spAutoFit/>
          </a:bodyPr>
          <a:lstStyle/>
          <a:p>
            <a:pPr algn="ctr">
              <a:lnSpc>
                <a:spcPts val="19044"/>
              </a:lnSpc>
            </a:pPr>
            <a:r>
              <a:rPr lang="en-US" sz="17003" b="1">
                <a:solidFill>
                  <a:srgbClr val="FFFFFF"/>
                </a:solidFill>
                <a:latin typeface="Poppins Bold"/>
                <a:ea typeface="Poppins Bold"/>
                <a:cs typeface="Poppins Bold"/>
                <a:sym typeface="Poppins Bold"/>
              </a:rPr>
              <a:t>GRACIAS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1028700" y="847725"/>
            <a:ext cx="6152823" cy="1095375"/>
          </a:xfrm>
          <a:prstGeom prst="rect">
            <a:avLst/>
          </a:prstGeom>
        </p:spPr>
        <p:txBody>
          <a:bodyPr lIns="0" tIns="0" rIns="0" bIns="0" rtlCol="0" anchor="t">
            <a:spAutoFit/>
          </a:bodyPr>
          <a:lstStyle/>
          <a:p>
            <a:pPr algn="l">
              <a:lnSpc>
                <a:spcPts val="8400"/>
              </a:lnSpc>
            </a:pPr>
            <a:r>
              <a:rPr lang="en-US" sz="6000" b="1">
                <a:solidFill>
                  <a:srgbClr val="FFFFFF"/>
                </a:solidFill>
                <a:latin typeface="Poppins Bold"/>
                <a:ea typeface="Poppins Bold"/>
                <a:cs typeface="Poppins Bold"/>
                <a:sym typeface="Poppins Bold"/>
              </a:rPr>
              <a:t>INTRODUCCIÓN</a:t>
            </a:r>
          </a:p>
        </p:txBody>
      </p:sp>
      <p:grpSp>
        <p:nvGrpSpPr>
          <p:cNvPr id="4" name="Group 4"/>
          <p:cNvGrpSpPr/>
          <p:nvPr/>
        </p:nvGrpSpPr>
        <p:grpSpPr>
          <a:xfrm>
            <a:off x="1615116" y="3451205"/>
            <a:ext cx="7089527" cy="5410639"/>
            <a:chOff x="0" y="0"/>
            <a:chExt cx="1867201" cy="1425024"/>
          </a:xfrm>
        </p:grpSpPr>
        <p:sp>
          <p:nvSpPr>
            <p:cNvPr id="5" name="Freeform 5"/>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6" name="TextBox 6"/>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9583357" y="3451205"/>
            <a:ext cx="7089527" cy="5410639"/>
            <a:chOff x="0" y="0"/>
            <a:chExt cx="1867201" cy="1425024"/>
          </a:xfrm>
        </p:grpSpPr>
        <p:sp>
          <p:nvSpPr>
            <p:cNvPr id="8" name="Freeform 8"/>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9" name="TextBox 9"/>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13452" y="3753441"/>
            <a:ext cx="6092856" cy="3743012"/>
          </a:xfrm>
          <a:prstGeom prst="rect">
            <a:avLst/>
          </a:prstGeom>
        </p:spPr>
        <p:txBody>
          <a:bodyPr lIns="0" tIns="0" rIns="0" bIns="0" rtlCol="0" anchor="t">
            <a:spAutoFit/>
          </a:bodyPr>
          <a:lstStyle/>
          <a:p>
            <a:pPr algn="just">
              <a:lnSpc>
                <a:spcPts val="4189"/>
              </a:lnSpc>
            </a:pPr>
            <a:r>
              <a:rPr lang="es-ES" sz="2992" dirty="0">
                <a:solidFill>
                  <a:srgbClr val="0A152F"/>
                </a:solidFill>
                <a:latin typeface="Poppins"/>
                <a:ea typeface="Poppins"/>
                <a:cs typeface="Poppins"/>
                <a:sym typeface="Poppins"/>
              </a:rPr>
              <a:t>El análisis de datos en el ámbito de la salud representa una oportunidad clave para mejorar la prevención, diagnóstico y tratamiento de enfermedades mediante el uso de tecnologías emergentes. </a:t>
            </a:r>
            <a:endParaRPr lang="en-US" sz="2992" dirty="0">
              <a:solidFill>
                <a:srgbClr val="0A152F"/>
              </a:solidFill>
              <a:latin typeface="Poppins"/>
              <a:ea typeface="Poppins"/>
              <a:cs typeface="Poppins"/>
              <a:sym typeface="Poppins"/>
            </a:endParaRPr>
          </a:p>
        </p:txBody>
      </p:sp>
      <p:sp>
        <p:nvSpPr>
          <p:cNvPr id="11" name="TextBox 11"/>
          <p:cNvSpPr txBox="1"/>
          <p:nvPr/>
        </p:nvSpPr>
        <p:spPr>
          <a:xfrm>
            <a:off x="10081692" y="3753441"/>
            <a:ext cx="6092856" cy="4791825"/>
          </a:xfrm>
          <a:prstGeom prst="rect">
            <a:avLst/>
          </a:prstGeom>
        </p:spPr>
        <p:txBody>
          <a:bodyPr lIns="0" tIns="0" rIns="0" bIns="0" rtlCol="0" anchor="t">
            <a:spAutoFit/>
          </a:bodyPr>
          <a:lstStyle/>
          <a:p>
            <a:pPr algn="just">
              <a:lnSpc>
                <a:spcPts val="4189"/>
              </a:lnSpc>
            </a:pPr>
            <a:r>
              <a:rPr lang="es-ES" sz="2200" dirty="0" smtClean="0">
                <a:solidFill>
                  <a:srgbClr val="0A152F"/>
                </a:solidFill>
                <a:latin typeface="Poppins"/>
                <a:ea typeface="Poppins"/>
                <a:cs typeface="Poppins"/>
                <a:sym typeface="Poppins"/>
              </a:rPr>
              <a:t>El </a:t>
            </a:r>
            <a:r>
              <a:rPr lang="es-ES" sz="2200" dirty="0">
                <a:solidFill>
                  <a:srgbClr val="0A152F"/>
                </a:solidFill>
                <a:latin typeface="Poppins"/>
                <a:ea typeface="Poppins"/>
                <a:cs typeface="Poppins"/>
                <a:sym typeface="Poppins"/>
              </a:rPr>
              <a:t>presente proyecto, titulado Análisis de Datos de Salud para la Detección y Predicción de Enfermedades Respiratorias, propone una metodología basada en el procesamiento, exploración y modelado de datos clínicos, con el objetivo de identificar patrones relevantes y construir modelos predictivos que apoyen la toma de decisiones médicas.</a:t>
            </a:r>
            <a:endParaRPr lang="en-US" sz="2200" dirty="0">
              <a:solidFill>
                <a:srgbClr val="0A152F"/>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1028700" y="847725"/>
            <a:ext cx="6152823" cy="1095375"/>
          </a:xfrm>
          <a:prstGeom prst="rect">
            <a:avLst/>
          </a:prstGeom>
        </p:spPr>
        <p:txBody>
          <a:bodyPr lIns="0" tIns="0" rIns="0" bIns="0" rtlCol="0" anchor="t">
            <a:spAutoFit/>
          </a:bodyPr>
          <a:lstStyle/>
          <a:p>
            <a:pPr algn="l">
              <a:lnSpc>
                <a:spcPts val="8400"/>
              </a:lnSpc>
            </a:pPr>
            <a:r>
              <a:rPr lang="en-US" sz="6000" b="1">
                <a:solidFill>
                  <a:srgbClr val="FFFFFF"/>
                </a:solidFill>
                <a:latin typeface="Poppins Bold"/>
                <a:ea typeface="Poppins Bold"/>
                <a:cs typeface="Poppins Bold"/>
                <a:sym typeface="Poppins Bold"/>
              </a:rPr>
              <a:t>INTRODUCCIÓN</a:t>
            </a:r>
          </a:p>
        </p:txBody>
      </p:sp>
      <p:grpSp>
        <p:nvGrpSpPr>
          <p:cNvPr id="4" name="Group 4"/>
          <p:cNvGrpSpPr/>
          <p:nvPr/>
        </p:nvGrpSpPr>
        <p:grpSpPr>
          <a:xfrm>
            <a:off x="1615116" y="3451205"/>
            <a:ext cx="7089527" cy="5410639"/>
            <a:chOff x="0" y="0"/>
            <a:chExt cx="1867201" cy="1425024"/>
          </a:xfrm>
        </p:grpSpPr>
        <p:sp>
          <p:nvSpPr>
            <p:cNvPr id="5" name="Freeform 5"/>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6" name="TextBox 6"/>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9583357" y="3451205"/>
            <a:ext cx="7089527" cy="5410639"/>
            <a:chOff x="0" y="0"/>
            <a:chExt cx="1867201" cy="1425024"/>
          </a:xfrm>
        </p:grpSpPr>
        <p:sp>
          <p:nvSpPr>
            <p:cNvPr id="8" name="Freeform 8"/>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9" name="TextBox 9"/>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13452" y="3753441"/>
            <a:ext cx="6092856" cy="4820230"/>
          </a:xfrm>
          <a:prstGeom prst="rect">
            <a:avLst/>
          </a:prstGeom>
        </p:spPr>
        <p:txBody>
          <a:bodyPr lIns="0" tIns="0" rIns="0" bIns="0" rtlCol="0" anchor="t">
            <a:spAutoFit/>
          </a:bodyPr>
          <a:lstStyle/>
          <a:p>
            <a:pPr algn="just">
              <a:lnSpc>
                <a:spcPts val="4189"/>
              </a:lnSpc>
            </a:pPr>
            <a:r>
              <a:rPr lang="es-ES" sz="2992" dirty="0">
                <a:solidFill>
                  <a:srgbClr val="0A152F"/>
                </a:solidFill>
                <a:latin typeface="Poppins"/>
                <a:ea typeface="Poppins"/>
                <a:cs typeface="Poppins"/>
                <a:sym typeface="Poppins"/>
              </a:rPr>
              <a:t>Con base en la información procesada, se entrenaron y evaluaron distintos modelos de clasificación, tales como regresión logística, árbol de decisión y </a:t>
            </a:r>
            <a:r>
              <a:rPr lang="es-ES" sz="2992" dirty="0" err="1">
                <a:solidFill>
                  <a:srgbClr val="0A152F"/>
                </a:solidFill>
                <a:latin typeface="Poppins"/>
                <a:ea typeface="Poppins"/>
                <a:cs typeface="Poppins"/>
                <a:sym typeface="Poppins"/>
              </a:rPr>
              <a:t>perceptrón</a:t>
            </a:r>
            <a:r>
              <a:rPr lang="es-ES" sz="2992" dirty="0">
                <a:solidFill>
                  <a:srgbClr val="0A152F"/>
                </a:solidFill>
                <a:latin typeface="Poppins"/>
                <a:ea typeface="Poppins"/>
                <a:cs typeface="Poppins"/>
                <a:sym typeface="Poppins"/>
              </a:rPr>
              <a:t> multicapa, con la finalidad de predecir la presencia de enfermedades respiratorias. </a:t>
            </a:r>
            <a:endParaRPr lang="en-US" sz="2992" dirty="0">
              <a:solidFill>
                <a:srgbClr val="0A152F"/>
              </a:solidFill>
              <a:latin typeface="Poppins"/>
              <a:ea typeface="Poppins"/>
              <a:cs typeface="Poppins"/>
              <a:sym typeface="Poppins"/>
            </a:endParaRPr>
          </a:p>
        </p:txBody>
      </p:sp>
      <p:sp>
        <p:nvSpPr>
          <p:cNvPr id="11" name="TextBox 11"/>
          <p:cNvSpPr txBox="1"/>
          <p:nvPr/>
        </p:nvSpPr>
        <p:spPr>
          <a:xfrm>
            <a:off x="10081692" y="3753441"/>
            <a:ext cx="6092856" cy="4813369"/>
          </a:xfrm>
          <a:prstGeom prst="rect">
            <a:avLst/>
          </a:prstGeom>
        </p:spPr>
        <p:txBody>
          <a:bodyPr lIns="0" tIns="0" rIns="0" bIns="0" rtlCol="0" anchor="t">
            <a:spAutoFit/>
          </a:bodyPr>
          <a:lstStyle/>
          <a:p>
            <a:pPr algn="just">
              <a:lnSpc>
                <a:spcPts val="4189"/>
              </a:lnSpc>
            </a:pPr>
            <a:r>
              <a:rPr lang="es-ES" sz="2800" dirty="0">
                <a:solidFill>
                  <a:srgbClr val="0A152F"/>
                </a:solidFill>
                <a:latin typeface="Poppins"/>
                <a:ea typeface="Poppins"/>
                <a:cs typeface="Poppins"/>
                <a:sym typeface="Poppins"/>
              </a:rPr>
              <a:t>Los resultados obtenidos permiten evaluar el desempeño de cada modelo a través de métricas como precisión, </a:t>
            </a:r>
            <a:r>
              <a:rPr lang="es-ES" sz="2800" dirty="0" err="1">
                <a:solidFill>
                  <a:srgbClr val="0A152F"/>
                </a:solidFill>
                <a:latin typeface="Poppins"/>
                <a:ea typeface="Poppins"/>
                <a:cs typeface="Poppins"/>
                <a:sym typeface="Poppins"/>
              </a:rPr>
              <a:t>recall</a:t>
            </a:r>
            <a:r>
              <a:rPr lang="es-ES" sz="2800" dirty="0">
                <a:solidFill>
                  <a:srgbClr val="0A152F"/>
                </a:solidFill>
                <a:latin typeface="Poppins"/>
                <a:ea typeface="Poppins"/>
                <a:cs typeface="Poppins"/>
                <a:sym typeface="Poppins"/>
              </a:rPr>
              <a:t> y F1-score, y brindan evidencia sobre la viabilidad de utilizar enfoques basados en inteligencia artificial para fortalecer los sistemas de salud. </a:t>
            </a:r>
            <a:endParaRPr lang="en-US" sz="2800" dirty="0">
              <a:solidFill>
                <a:srgbClr val="0A152F"/>
              </a:solidFill>
              <a:latin typeface="Poppins"/>
              <a:ea typeface="Poppins"/>
              <a:cs typeface="Poppins"/>
              <a:sym typeface="Poppins"/>
            </a:endParaRPr>
          </a:p>
        </p:txBody>
      </p:sp>
    </p:spTree>
    <p:extLst>
      <p:ext uri="{BB962C8B-B14F-4D97-AF65-F5344CB8AC3E}">
        <p14:creationId xmlns:p14="http://schemas.microsoft.com/office/powerpoint/2010/main" val="68323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470068" y="1809736"/>
            <a:ext cx="13347864" cy="6667528"/>
            <a:chOff x="0" y="0"/>
            <a:chExt cx="3515487" cy="1756057"/>
          </a:xfrm>
        </p:grpSpPr>
        <p:sp>
          <p:nvSpPr>
            <p:cNvPr id="4" name="Freeform 4"/>
            <p:cNvSpPr/>
            <p:nvPr/>
          </p:nvSpPr>
          <p:spPr>
            <a:xfrm>
              <a:off x="0" y="0"/>
              <a:ext cx="3515487" cy="1756057"/>
            </a:xfrm>
            <a:custGeom>
              <a:avLst/>
              <a:gdLst/>
              <a:ahLst/>
              <a:cxnLst/>
              <a:rect l="l" t="t" r="r" b="b"/>
              <a:pathLst>
                <a:path w="3515487" h="1756057">
                  <a:moveTo>
                    <a:pt x="29581" y="0"/>
                  </a:moveTo>
                  <a:lnTo>
                    <a:pt x="3485906" y="0"/>
                  </a:lnTo>
                  <a:cubicBezTo>
                    <a:pt x="3502243" y="0"/>
                    <a:pt x="3515487" y="13244"/>
                    <a:pt x="3515487" y="29581"/>
                  </a:cubicBezTo>
                  <a:lnTo>
                    <a:pt x="3515487" y="1726476"/>
                  </a:lnTo>
                  <a:cubicBezTo>
                    <a:pt x="3515487" y="1734321"/>
                    <a:pt x="3512370" y="1741845"/>
                    <a:pt x="3506823" y="1747393"/>
                  </a:cubicBezTo>
                  <a:cubicBezTo>
                    <a:pt x="3501275" y="1752940"/>
                    <a:pt x="3493751" y="1756057"/>
                    <a:pt x="3485906" y="1756057"/>
                  </a:cubicBezTo>
                  <a:lnTo>
                    <a:pt x="29581" y="1756057"/>
                  </a:lnTo>
                  <a:cubicBezTo>
                    <a:pt x="21735" y="1756057"/>
                    <a:pt x="14211" y="1752940"/>
                    <a:pt x="8664" y="1747393"/>
                  </a:cubicBezTo>
                  <a:cubicBezTo>
                    <a:pt x="3117" y="1741845"/>
                    <a:pt x="0" y="1734321"/>
                    <a:pt x="0" y="1726476"/>
                  </a:cubicBezTo>
                  <a:lnTo>
                    <a:pt x="0" y="29581"/>
                  </a:lnTo>
                  <a:cubicBezTo>
                    <a:pt x="0" y="13244"/>
                    <a:pt x="13244" y="0"/>
                    <a:pt x="29581" y="0"/>
                  </a:cubicBezTo>
                  <a:close/>
                </a:path>
              </a:pathLst>
            </a:custGeom>
            <a:solidFill>
              <a:srgbClr val="FFFFFF">
                <a:alpha val="74902"/>
              </a:srgbClr>
            </a:solidFill>
          </p:spPr>
        </p:sp>
        <p:sp>
          <p:nvSpPr>
            <p:cNvPr id="5" name="TextBox 5"/>
            <p:cNvSpPr txBox="1"/>
            <p:nvPr/>
          </p:nvSpPr>
          <p:spPr>
            <a:xfrm>
              <a:off x="0" y="-57150"/>
              <a:ext cx="3515487" cy="181320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261480" y="2721538"/>
            <a:ext cx="8100487" cy="1095375"/>
          </a:xfrm>
          <a:prstGeom prst="rect">
            <a:avLst/>
          </a:prstGeom>
        </p:spPr>
        <p:txBody>
          <a:bodyPr lIns="0" tIns="0" rIns="0" bIns="0" rtlCol="0" anchor="t">
            <a:spAutoFit/>
          </a:bodyPr>
          <a:lstStyle/>
          <a:p>
            <a:pPr algn="ctr">
              <a:lnSpc>
                <a:spcPts val="8400"/>
              </a:lnSpc>
            </a:pPr>
            <a:r>
              <a:rPr lang="en-US" sz="6000" b="1">
                <a:solidFill>
                  <a:srgbClr val="0A152F"/>
                </a:solidFill>
                <a:latin typeface="Poppins Bold"/>
                <a:ea typeface="Poppins Bold"/>
                <a:cs typeface="Poppins Bold"/>
                <a:sym typeface="Poppins Bold"/>
              </a:rPr>
              <a:t>OBJETIVO GENERAL</a:t>
            </a:r>
          </a:p>
        </p:txBody>
      </p:sp>
      <p:sp>
        <p:nvSpPr>
          <p:cNvPr id="7" name="TextBox 7"/>
          <p:cNvSpPr txBox="1"/>
          <p:nvPr/>
        </p:nvSpPr>
        <p:spPr>
          <a:xfrm>
            <a:off x="3448575" y="4492103"/>
            <a:ext cx="11390851" cy="2490690"/>
          </a:xfrm>
          <a:prstGeom prst="rect">
            <a:avLst/>
          </a:prstGeom>
        </p:spPr>
        <p:txBody>
          <a:bodyPr lIns="0" tIns="0" rIns="0" bIns="0" rtlCol="0" anchor="t">
            <a:spAutoFit/>
          </a:bodyPr>
          <a:lstStyle/>
          <a:p>
            <a:pPr marL="608045" lvl="1" indent="-304022" algn="just">
              <a:lnSpc>
                <a:spcPts val="3942"/>
              </a:lnSpc>
              <a:buFont typeface="Arial"/>
              <a:buChar char="•"/>
            </a:pPr>
            <a:r>
              <a:rPr lang="en-US" sz="2816">
                <a:solidFill>
                  <a:srgbClr val="0A152F"/>
                </a:solidFill>
                <a:latin typeface="Poppins"/>
                <a:ea typeface="Poppins"/>
                <a:cs typeface="Poppins"/>
                <a:sym typeface="Poppins"/>
              </a:rPr>
              <a:t>Desarrollar un análisis de datos de salud enfocado en enfermedades respiratorias para identificar patrones, factores de riesgo y posibles tendencias mediante técnicas de análisis de datos e inteligencia artificial, contribuyendo a la toma de decisiones en el ámbito de la salud pública.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1338769" y="1736592"/>
            <a:ext cx="9662228" cy="1095375"/>
          </a:xfrm>
          <a:prstGeom prst="rect">
            <a:avLst/>
          </a:prstGeom>
        </p:spPr>
        <p:txBody>
          <a:bodyPr lIns="0" tIns="0" rIns="0" bIns="0" rtlCol="0" anchor="t">
            <a:spAutoFit/>
          </a:bodyPr>
          <a:lstStyle/>
          <a:p>
            <a:pPr algn="l">
              <a:lnSpc>
                <a:spcPts val="8400"/>
              </a:lnSpc>
            </a:pPr>
            <a:r>
              <a:rPr lang="en-US" sz="6000" b="1">
                <a:solidFill>
                  <a:srgbClr val="FFFFFF"/>
                </a:solidFill>
                <a:latin typeface="Poppins Bold"/>
                <a:ea typeface="Poppins Bold"/>
                <a:cs typeface="Poppins Bold"/>
                <a:sym typeface="Poppins Bold"/>
              </a:rPr>
              <a:t>OBJETIVOS ESPECÍFICOS</a:t>
            </a:r>
          </a:p>
        </p:txBody>
      </p:sp>
      <p:grpSp>
        <p:nvGrpSpPr>
          <p:cNvPr id="4" name="Group 4"/>
          <p:cNvGrpSpPr/>
          <p:nvPr/>
        </p:nvGrpSpPr>
        <p:grpSpPr>
          <a:xfrm>
            <a:off x="1338769" y="4169265"/>
            <a:ext cx="4803418" cy="4434225"/>
            <a:chOff x="0" y="0"/>
            <a:chExt cx="1553952" cy="1434514"/>
          </a:xfrm>
        </p:grpSpPr>
        <p:sp>
          <p:nvSpPr>
            <p:cNvPr id="5" name="Freeform 5"/>
            <p:cNvSpPr/>
            <p:nvPr/>
          </p:nvSpPr>
          <p:spPr>
            <a:xfrm>
              <a:off x="0" y="0"/>
              <a:ext cx="1553952" cy="1434514"/>
            </a:xfrm>
            <a:custGeom>
              <a:avLst/>
              <a:gdLst/>
              <a:ahLst/>
              <a:cxnLst/>
              <a:rect l="l" t="t" r="r" b="b"/>
              <a:pathLst>
                <a:path w="1553952" h="1434514">
                  <a:moveTo>
                    <a:pt x="82199" y="0"/>
                  </a:moveTo>
                  <a:lnTo>
                    <a:pt x="1471752" y="0"/>
                  </a:lnTo>
                  <a:cubicBezTo>
                    <a:pt x="1517150" y="0"/>
                    <a:pt x="1553952" y="36802"/>
                    <a:pt x="1553952" y="82199"/>
                  </a:cubicBezTo>
                  <a:lnTo>
                    <a:pt x="1553952" y="1352315"/>
                  </a:lnTo>
                  <a:cubicBezTo>
                    <a:pt x="1553952" y="1397712"/>
                    <a:pt x="1517150" y="1434514"/>
                    <a:pt x="1471752" y="1434514"/>
                  </a:cubicBezTo>
                  <a:lnTo>
                    <a:pt x="82199" y="1434514"/>
                  </a:lnTo>
                  <a:cubicBezTo>
                    <a:pt x="36802" y="1434514"/>
                    <a:pt x="0" y="1397712"/>
                    <a:pt x="0" y="1352315"/>
                  </a:cubicBezTo>
                  <a:lnTo>
                    <a:pt x="0" y="82199"/>
                  </a:lnTo>
                  <a:cubicBezTo>
                    <a:pt x="0" y="36802"/>
                    <a:pt x="36802" y="0"/>
                    <a:pt x="82199" y="0"/>
                  </a:cubicBezTo>
                  <a:close/>
                </a:path>
              </a:pathLst>
            </a:custGeom>
            <a:solidFill>
              <a:srgbClr val="FFFFFF">
                <a:alpha val="74902"/>
              </a:srgbClr>
            </a:solidFill>
          </p:spPr>
        </p:sp>
        <p:sp>
          <p:nvSpPr>
            <p:cNvPr id="6" name="TextBox 6"/>
            <p:cNvSpPr txBox="1"/>
            <p:nvPr/>
          </p:nvSpPr>
          <p:spPr>
            <a:xfrm>
              <a:off x="0" y="-57150"/>
              <a:ext cx="1553952" cy="1491664"/>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927898" y="4656227"/>
            <a:ext cx="3669577" cy="3517669"/>
          </a:xfrm>
          <a:prstGeom prst="rect">
            <a:avLst/>
          </a:prstGeom>
        </p:spPr>
        <p:txBody>
          <a:bodyPr lIns="0" tIns="0" rIns="0" bIns="0" rtlCol="0" anchor="t">
            <a:spAutoFit/>
          </a:bodyPr>
          <a:lstStyle/>
          <a:p>
            <a:pPr algn="just">
              <a:lnSpc>
                <a:spcPts val="3512"/>
              </a:lnSpc>
            </a:pPr>
            <a:r>
              <a:rPr lang="en-US" sz="2509">
                <a:solidFill>
                  <a:srgbClr val="0A152F"/>
                </a:solidFill>
                <a:latin typeface="Poppins"/>
                <a:ea typeface="Poppins"/>
                <a:cs typeface="Poppins"/>
                <a:sym typeface="Poppins"/>
              </a:rPr>
              <a:t>• Recolectar y limpiar la data de salud relacionada con enfermedades respiratorias para garantizar su calidad y fiabilidad en el análisis.</a:t>
            </a:r>
          </a:p>
        </p:txBody>
      </p:sp>
      <p:grpSp>
        <p:nvGrpSpPr>
          <p:cNvPr id="8" name="Group 8"/>
          <p:cNvGrpSpPr/>
          <p:nvPr/>
        </p:nvGrpSpPr>
        <p:grpSpPr>
          <a:xfrm>
            <a:off x="6742291" y="4169265"/>
            <a:ext cx="4803418" cy="4434225"/>
            <a:chOff x="0" y="0"/>
            <a:chExt cx="1553952" cy="1434514"/>
          </a:xfrm>
        </p:grpSpPr>
        <p:sp>
          <p:nvSpPr>
            <p:cNvPr id="9" name="Freeform 9"/>
            <p:cNvSpPr/>
            <p:nvPr/>
          </p:nvSpPr>
          <p:spPr>
            <a:xfrm>
              <a:off x="0" y="0"/>
              <a:ext cx="1553952" cy="1434514"/>
            </a:xfrm>
            <a:custGeom>
              <a:avLst/>
              <a:gdLst/>
              <a:ahLst/>
              <a:cxnLst/>
              <a:rect l="l" t="t" r="r" b="b"/>
              <a:pathLst>
                <a:path w="1553952" h="1434514">
                  <a:moveTo>
                    <a:pt x="82199" y="0"/>
                  </a:moveTo>
                  <a:lnTo>
                    <a:pt x="1471752" y="0"/>
                  </a:lnTo>
                  <a:cubicBezTo>
                    <a:pt x="1517150" y="0"/>
                    <a:pt x="1553952" y="36802"/>
                    <a:pt x="1553952" y="82199"/>
                  </a:cubicBezTo>
                  <a:lnTo>
                    <a:pt x="1553952" y="1352315"/>
                  </a:lnTo>
                  <a:cubicBezTo>
                    <a:pt x="1553952" y="1397712"/>
                    <a:pt x="1517150" y="1434514"/>
                    <a:pt x="1471752" y="1434514"/>
                  </a:cubicBezTo>
                  <a:lnTo>
                    <a:pt x="82199" y="1434514"/>
                  </a:lnTo>
                  <a:cubicBezTo>
                    <a:pt x="36802" y="1434514"/>
                    <a:pt x="0" y="1397712"/>
                    <a:pt x="0" y="1352315"/>
                  </a:cubicBezTo>
                  <a:lnTo>
                    <a:pt x="0" y="82199"/>
                  </a:lnTo>
                  <a:cubicBezTo>
                    <a:pt x="0" y="36802"/>
                    <a:pt x="36802" y="0"/>
                    <a:pt x="82199" y="0"/>
                  </a:cubicBezTo>
                  <a:close/>
                </a:path>
              </a:pathLst>
            </a:custGeom>
            <a:solidFill>
              <a:srgbClr val="FFFFFF">
                <a:alpha val="74902"/>
              </a:srgbClr>
            </a:solidFill>
          </p:spPr>
        </p:sp>
        <p:sp>
          <p:nvSpPr>
            <p:cNvPr id="10" name="TextBox 10"/>
            <p:cNvSpPr txBox="1"/>
            <p:nvPr/>
          </p:nvSpPr>
          <p:spPr>
            <a:xfrm>
              <a:off x="0" y="-57150"/>
              <a:ext cx="1553952" cy="1491664"/>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7331420" y="4656227"/>
            <a:ext cx="3669577" cy="3955819"/>
          </a:xfrm>
          <a:prstGeom prst="rect">
            <a:avLst/>
          </a:prstGeom>
        </p:spPr>
        <p:txBody>
          <a:bodyPr lIns="0" tIns="0" rIns="0" bIns="0" rtlCol="0" anchor="t">
            <a:spAutoFit/>
          </a:bodyPr>
          <a:lstStyle/>
          <a:p>
            <a:pPr algn="just">
              <a:lnSpc>
                <a:spcPts val="3512"/>
              </a:lnSpc>
            </a:pPr>
            <a:r>
              <a:rPr lang="en-US" sz="2509">
                <a:solidFill>
                  <a:srgbClr val="0A152F"/>
                </a:solidFill>
                <a:latin typeface="Poppins"/>
                <a:ea typeface="Poppins"/>
                <a:cs typeface="Poppins"/>
                <a:sym typeface="Poppins"/>
              </a:rPr>
              <a:t>• Identificar patrones y correlaciones entre variables como edad, ubicación geográfica, factores ambientales y prevalencia de enfermedades respiratorias.</a:t>
            </a:r>
          </a:p>
          <a:p>
            <a:pPr algn="l">
              <a:lnSpc>
                <a:spcPts val="3512"/>
              </a:lnSpc>
            </a:pPr>
            <a:endParaRPr lang="en-US" sz="2509">
              <a:solidFill>
                <a:srgbClr val="0A152F"/>
              </a:solidFill>
              <a:latin typeface="Poppins"/>
              <a:ea typeface="Poppins"/>
              <a:cs typeface="Poppins"/>
              <a:sym typeface="Poppins"/>
            </a:endParaRPr>
          </a:p>
        </p:txBody>
      </p:sp>
      <p:grpSp>
        <p:nvGrpSpPr>
          <p:cNvPr id="12" name="Group 12"/>
          <p:cNvGrpSpPr/>
          <p:nvPr/>
        </p:nvGrpSpPr>
        <p:grpSpPr>
          <a:xfrm>
            <a:off x="12145812" y="4169265"/>
            <a:ext cx="4803418" cy="4442781"/>
            <a:chOff x="0" y="0"/>
            <a:chExt cx="1553952" cy="1437282"/>
          </a:xfrm>
        </p:grpSpPr>
        <p:sp>
          <p:nvSpPr>
            <p:cNvPr id="13" name="Freeform 13"/>
            <p:cNvSpPr/>
            <p:nvPr/>
          </p:nvSpPr>
          <p:spPr>
            <a:xfrm>
              <a:off x="0" y="0"/>
              <a:ext cx="1553952" cy="1437282"/>
            </a:xfrm>
            <a:custGeom>
              <a:avLst/>
              <a:gdLst/>
              <a:ahLst/>
              <a:cxnLst/>
              <a:rect l="l" t="t" r="r" b="b"/>
              <a:pathLst>
                <a:path w="1553952" h="1437282">
                  <a:moveTo>
                    <a:pt x="82199" y="0"/>
                  </a:moveTo>
                  <a:lnTo>
                    <a:pt x="1471752" y="0"/>
                  </a:lnTo>
                  <a:cubicBezTo>
                    <a:pt x="1517150" y="0"/>
                    <a:pt x="1553952" y="36802"/>
                    <a:pt x="1553952" y="82199"/>
                  </a:cubicBezTo>
                  <a:lnTo>
                    <a:pt x="1553952" y="1355083"/>
                  </a:lnTo>
                  <a:cubicBezTo>
                    <a:pt x="1553952" y="1400480"/>
                    <a:pt x="1517150" y="1437282"/>
                    <a:pt x="1471752" y="1437282"/>
                  </a:cubicBezTo>
                  <a:lnTo>
                    <a:pt x="82199" y="1437282"/>
                  </a:lnTo>
                  <a:cubicBezTo>
                    <a:pt x="36802" y="1437282"/>
                    <a:pt x="0" y="1400480"/>
                    <a:pt x="0" y="1355083"/>
                  </a:cubicBezTo>
                  <a:lnTo>
                    <a:pt x="0" y="82199"/>
                  </a:lnTo>
                  <a:cubicBezTo>
                    <a:pt x="0" y="36802"/>
                    <a:pt x="36802" y="0"/>
                    <a:pt x="82199" y="0"/>
                  </a:cubicBezTo>
                  <a:close/>
                </a:path>
              </a:pathLst>
            </a:custGeom>
            <a:solidFill>
              <a:srgbClr val="FFFFFF">
                <a:alpha val="74902"/>
              </a:srgbClr>
            </a:solidFill>
          </p:spPr>
        </p:sp>
        <p:sp>
          <p:nvSpPr>
            <p:cNvPr id="14" name="TextBox 14"/>
            <p:cNvSpPr txBox="1"/>
            <p:nvPr/>
          </p:nvSpPr>
          <p:spPr>
            <a:xfrm>
              <a:off x="0" y="-57150"/>
              <a:ext cx="1553952" cy="1494432"/>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2734941" y="4665752"/>
            <a:ext cx="3830873" cy="3508741"/>
          </a:xfrm>
          <a:prstGeom prst="rect">
            <a:avLst/>
          </a:prstGeom>
        </p:spPr>
        <p:txBody>
          <a:bodyPr lIns="0" tIns="0" rIns="0" bIns="0" rtlCol="0" anchor="t">
            <a:spAutoFit/>
          </a:bodyPr>
          <a:lstStyle/>
          <a:p>
            <a:pPr algn="just">
              <a:lnSpc>
                <a:spcPts val="3479"/>
              </a:lnSpc>
            </a:pPr>
            <a:r>
              <a:rPr lang="en-US" sz="2485">
                <a:solidFill>
                  <a:srgbClr val="0A152F"/>
                </a:solidFill>
                <a:latin typeface="Poppins"/>
                <a:ea typeface="Poppins"/>
                <a:cs typeface="Poppins"/>
                <a:sym typeface="Poppins"/>
              </a:rPr>
              <a:t>• Implementar modelos de predicción para anticipar brotes o el aumento de casos, utilizando técnicas de machine learning y análisis estadístico.</a:t>
            </a:r>
          </a:p>
          <a:p>
            <a:pPr algn="l">
              <a:lnSpc>
                <a:spcPts val="3479"/>
              </a:lnSpc>
            </a:pPr>
            <a:endParaRPr lang="en-US" sz="2485">
              <a:solidFill>
                <a:srgbClr val="0A152F"/>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ALCANCE</a:t>
            </a:r>
          </a:p>
        </p:txBody>
      </p:sp>
      <p:sp>
        <p:nvSpPr>
          <p:cNvPr id="7" name="TextBox 7"/>
          <p:cNvSpPr txBox="1"/>
          <p:nvPr/>
        </p:nvSpPr>
        <p:spPr>
          <a:xfrm>
            <a:off x="2296496" y="3811083"/>
            <a:ext cx="14231327" cy="4546419"/>
          </a:xfrm>
          <a:prstGeom prst="rect">
            <a:avLst/>
          </a:prstGeom>
        </p:spPr>
        <p:txBody>
          <a:bodyPr lIns="0" tIns="0" rIns="0" bIns="0" rtlCol="0" anchor="t">
            <a:spAutoFit/>
          </a:bodyPr>
          <a:lstStyle/>
          <a:p>
            <a:pPr marL="622249" lvl="1" indent="-311124" algn="just">
              <a:lnSpc>
                <a:spcPts val="4034"/>
              </a:lnSpc>
              <a:buFont typeface="Arial"/>
              <a:buChar char="•"/>
            </a:pPr>
            <a:r>
              <a:rPr lang="en-US" sz="2882">
                <a:solidFill>
                  <a:srgbClr val="0A152F"/>
                </a:solidFill>
                <a:latin typeface="Poppins"/>
                <a:ea typeface="Poppins"/>
                <a:cs typeface="Poppins"/>
                <a:sym typeface="Poppins"/>
              </a:rPr>
              <a:t>Este proyecto se enfocará en el análisis de datos de salud relacionados con enfermedades respiratorias, aplicando la metodología KDD (Knowledge Discovery in Databases) para la extracción de conocimiento. Se desarrollarán las siguientes etapas:</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Selección de Datos.</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Preprocesamiento.</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Transformación.</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Minería de Datos.</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Interpretación y Evaluación.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METODOLOGÍA</a:t>
            </a:r>
          </a:p>
        </p:txBody>
      </p:sp>
      <p:sp>
        <p:nvSpPr>
          <p:cNvPr id="7" name="TextBox 7"/>
          <p:cNvSpPr txBox="1"/>
          <p:nvPr/>
        </p:nvSpPr>
        <p:spPr>
          <a:xfrm>
            <a:off x="2296496" y="3820608"/>
            <a:ext cx="5813223" cy="41150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SELECCIÓN DE DATOS: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Datos demográficos (edad, género, ubicación).</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Historial clínico (diagnósticos previos, factores de riesgo).</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Variables ambientales (calidad del aire, temperatura, humedad).</a:t>
            </a:r>
          </a:p>
        </p:txBody>
      </p:sp>
      <p:sp>
        <p:nvSpPr>
          <p:cNvPr id="8" name="TextBox 8"/>
          <p:cNvSpPr txBox="1"/>
          <p:nvPr/>
        </p:nvSpPr>
        <p:spPr>
          <a:xfrm>
            <a:off x="9940555" y="3820608"/>
            <a:ext cx="6204578" cy="45722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PREPROCESAMIENTO DE DATOS: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Eliminación de datos duplicados o inconsistentes.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Manejo de valores nulos o atípicos mediante técnicas de imputación.</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Normalización y estandarización de variables para un mejor desempeño en los modelos.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7653034"/>
            <a:chOff x="0" y="0"/>
            <a:chExt cx="4808252" cy="2475830"/>
          </a:xfrm>
        </p:grpSpPr>
        <p:sp>
          <p:nvSpPr>
            <p:cNvPr id="4" name="Freeform 4"/>
            <p:cNvSpPr/>
            <p:nvPr/>
          </p:nvSpPr>
          <p:spPr>
            <a:xfrm>
              <a:off x="0" y="0"/>
              <a:ext cx="4808252" cy="2475829"/>
            </a:xfrm>
            <a:custGeom>
              <a:avLst/>
              <a:gdLst/>
              <a:ahLst/>
              <a:cxnLst/>
              <a:rect l="l" t="t" r="r" b="b"/>
              <a:pathLst>
                <a:path w="4808252" h="2475829">
                  <a:moveTo>
                    <a:pt x="26566" y="0"/>
                  </a:moveTo>
                  <a:lnTo>
                    <a:pt x="4781687" y="0"/>
                  </a:lnTo>
                  <a:cubicBezTo>
                    <a:pt x="4788733" y="0"/>
                    <a:pt x="4795489" y="2799"/>
                    <a:pt x="4800471" y="7781"/>
                  </a:cubicBezTo>
                  <a:cubicBezTo>
                    <a:pt x="4805454" y="12763"/>
                    <a:pt x="4808252" y="19520"/>
                    <a:pt x="4808252" y="26566"/>
                  </a:cubicBezTo>
                  <a:lnTo>
                    <a:pt x="4808252" y="2449264"/>
                  </a:lnTo>
                  <a:cubicBezTo>
                    <a:pt x="4808252" y="2456310"/>
                    <a:pt x="4805454" y="2463067"/>
                    <a:pt x="4800471" y="2468049"/>
                  </a:cubicBezTo>
                  <a:cubicBezTo>
                    <a:pt x="4795489" y="2473031"/>
                    <a:pt x="4788733" y="2475829"/>
                    <a:pt x="4781687" y="2475829"/>
                  </a:cubicBezTo>
                  <a:lnTo>
                    <a:pt x="26566" y="2475829"/>
                  </a:lnTo>
                  <a:cubicBezTo>
                    <a:pt x="19520" y="2475829"/>
                    <a:pt x="12763" y="2473031"/>
                    <a:pt x="7781" y="2468049"/>
                  </a:cubicBezTo>
                  <a:cubicBezTo>
                    <a:pt x="2799" y="2463067"/>
                    <a:pt x="0" y="2456310"/>
                    <a:pt x="0" y="2449264"/>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5329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METODOLOGÍA</a:t>
            </a:r>
          </a:p>
        </p:txBody>
      </p:sp>
      <p:sp>
        <p:nvSpPr>
          <p:cNvPr id="7" name="TextBox 7"/>
          <p:cNvSpPr txBox="1"/>
          <p:nvPr/>
        </p:nvSpPr>
        <p:spPr>
          <a:xfrm>
            <a:off x="2296496" y="3820608"/>
            <a:ext cx="5813223" cy="45722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TRANSFORMACIÓN DE DATOS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Selección de características relevantes mediante análisis estadístico.</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Reducción de dimensionalidad utilizando PCA (Análisis de Componentes Principales) si es necesario.</a:t>
            </a:r>
          </a:p>
        </p:txBody>
      </p:sp>
      <p:sp>
        <p:nvSpPr>
          <p:cNvPr id="8" name="TextBox 8"/>
          <p:cNvSpPr txBox="1"/>
          <p:nvPr/>
        </p:nvSpPr>
        <p:spPr>
          <a:xfrm>
            <a:off x="9940555" y="3820608"/>
            <a:ext cx="6204578" cy="54866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MINERÍA DE DATOS: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Análisis exploratorio para encontrar tendencias en la incidencia de enfermedades.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Modelos predictivos, como regresión logística, árboles de decisión y redes neuronales, para prever brotes de enfermedades respiratorias.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Evaluación de modelos utilizando métricas como precisión, recall y F1-score.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1193</Words>
  <Application>Microsoft Office PowerPoint</Application>
  <PresentationFormat>Personalizado</PresentationFormat>
  <Paragraphs>88</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Poppins</vt:lpstr>
      <vt:lpstr>Calibri</vt:lpstr>
      <vt:lpstr>Poppins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 de Salud para la Detección y Predicción de Enfermedades Respiratorias</dc:title>
  <cp:lastModifiedBy>Jean Lopez</cp:lastModifiedBy>
  <cp:revision>5</cp:revision>
  <dcterms:created xsi:type="dcterms:W3CDTF">2006-08-16T00:00:00Z</dcterms:created>
  <dcterms:modified xsi:type="dcterms:W3CDTF">2025-04-09T04:01:25Z</dcterms:modified>
  <dc:identifier>DAGjC3B2JT4</dc:identifier>
</cp:coreProperties>
</file>