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5" r:id="rId4"/>
    <p:sldId id="266" r:id="rId5"/>
    <p:sldId id="268" r:id="rId6"/>
    <p:sldId id="271" r:id="rId7"/>
    <p:sldId id="259" r:id="rId8"/>
    <p:sldId id="260" r:id="rId9"/>
    <p:sldId id="261" r:id="rId10"/>
    <p:sldId id="262" r:id="rId11"/>
    <p:sldId id="263" r:id="rId12"/>
    <p:sldId id="264" r:id="rId13"/>
    <p:sldId id="267" r:id="rId14"/>
    <p:sldId id="269" r:id="rId15"/>
    <p:sldId id="270" r:id="rId16"/>
    <p:sldId id="272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16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3AAA30-0CFF-4777-9B5B-92A9516146AC}" v="262" dt="2022-02-23T11:26:47.949"/>
    <p1510:client id="{7E794527-0225-4BBE-89D5-48D8BC69BF00}" v="2916" dt="2022-02-22T13:14:36.668"/>
    <p1510:client id="{845CCEAF-62FF-4AAA-95DD-07C8D0F87591}" v="2622" dt="2022-02-23T10:44:21.024"/>
    <p1510:client id="{89DC8C03-839D-4734-8A11-D1CC4D2FCB02}" v="888" dt="2022-02-22T10:34:10.8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slide" Target="slides/slide12.xml" Id="rId13" /><Relationship Type="http://schemas.openxmlformats.org/officeDocument/2006/relationships/presProps" Target="presProps.xml" Id="rId18" /><Relationship Type="http://schemas.openxmlformats.org/officeDocument/2006/relationships/slide" Target="slides/slide2.xml" Id="rId3" /><Relationship Type="http://schemas.openxmlformats.org/officeDocument/2006/relationships/tableStyles" Target="tableStyles.xml" Id="rId21" /><Relationship Type="http://schemas.openxmlformats.org/officeDocument/2006/relationships/slide" Target="slides/slide6.xml" Id="rId7" /><Relationship Type="http://schemas.openxmlformats.org/officeDocument/2006/relationships/slide" Target="slides/slide11.xml" Id="rId12" /><Relationship Type="http://schemas.openxmlformats.org/officeDocument/2006/relationships/slide" Target="slides/slide16.xml" Id="rId17" /><Relationship Type="http://schemas.openxmlformats.org/officeDocument/2006/relationships/slide" Target="slides/slide1.xml" Id="rId2" /><Relationship Type="http://schemas.openxmlformats.org/officeDocument/2006/relationships/slide" Target="slides/slide15.xml" Id="rId16" /><Relationship Type="http://schemas.openxmlformats.org/officeDocument/2006/relationships/theme" Target="theme/theme1.xml" Id="rId20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openxmlformats.org/officeDocument/2006/relationships/slide" Target="slides/slide4.xml" Id="rId5" /><Relationship Type="http://schemas.openxmlformats.org/officeDocument/2006/relationships/slide" Target="slides/slide14.xml" Id="rId15" /><Relationship Type="http://schemas.microsoft.com/office/2015/10/relationships/revisionInfo" Target="revisionInfo.xml" Id="rId23" /><Relationship Type="http://schemas.openxmlformats.org/officeDocument/2006/relationships/slide" Target="slides/slide9.xml" Id="rId10" /><Relationship Type="http://schemas.openxmlformats.org/officeDocument/2006/relationships/viewProps" Target="viewProps.xml" Id="rId19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slide" Target="slides/slide13.xml" Id="rId1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23/02/2022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23/02/2022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23/02/2022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23/02/2022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23/02/2022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23/02/2022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23/02/2022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23/02/2022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23/02/2022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23/02/2022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23/02/2022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23/02/2022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JV5j-WyaZY" TargetMode="External"/><Relationship Id="rId2" Type="http://schemas.openxmlformats.org/officeDocument/2006/relationships/hyperlink" Target="https://www.youtube.com/watch?v=njYGqeVsdJE&#160;%20Conceptos&#160;b&#225;sico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ARYOv5kDq88" TargetMode="External"/><Relationship Id="rId5" Type="http://schemas.openxmlformats.org/officeDocument/2006/relationships/hyperlink" Target="https://www.youtube.com/watch?v=WEUroqNDfzo" TargetMode="External"/><Relationship Id="rId4" Type="http://schemas.openxmlformats.org/officeDocument/2006/relationships/hyperlink" Target="https://www.youtube.com/watch?v=NgL3_zPtl3w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25794F-84AE-4FBA-96D5-A81808DEE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2663"/>
          </a:xfrm>
        </p:spPr>
        <p:txBody>
          <a:bodyPr>
            <a:normAutofit/>
          </a:bodyPr>
          <a:lstStyle/>
          <a:p>
            <a:pPr algn="ctr"/>
            <a:r>
              <a:rPr lang="es-ES" sz="4800" b="1">
                <a:cs typeface="Calibri Light"/>
              </a:rPr>
              <a:t>3.2. La enfermedad profesional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B5222F-610C-450E-A877-E4F119827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675"/>
            <a:ext cx="10515600" cy="471328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ES" b="1" i="1" u="sng">
                <a:solidFill>
                  <a:srgbClr val="7030A0"/>
                </a:solidFill>
                <a:ea typeface="+mn-lt"/>
                <a:cs typeface="+mn-lt"/>
              </a:rPr>
              <a:t>ANTES</a:t>
            </a:r>
            <a:r>
              <a:rPr lang="es-ES" i="1" u="sng">
                <a:ea typeface="+mn-lt"/>
                <a:cs typeface="+mn-lt"/>
              </a:rPr>
              <a:t> </a:t>
            </a:r>
            <a:endParaRPr lang="es-ES" i="1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s-ES" i="1">
                <a:ea typeface="+mn-lt"/>
                <a:cs typeface="+mn-lt"/>
              </a:rPr>
              <a:t>En España, para saber qué se considera enfermedad profesional se ha venido utilizando un sistema de </a:t>
            </a:r>
            <a:r>
              <a:rPr lang="es-ES" b="1" i="1">
                <a:ea typeface="+mn-lt"/>
                <a:cs typeface="+mn-lt"/>
              </a:rPr>
              <a:t>lista cerrada</a:t>
            </a:r>
            <a:r>
              <a:rPr lang="es-ES" i="1">
                <a:ea typeface="+mn-lt"/>
                <a:cs typeface="+mn-lt"/>
              </a:rPr>
              <a:t>, que consiste en que para evitar dudas de interpretación sobre si una enfermedad es causada o no por el trabajo </a:t>
            </a:r>
            <a:r>
              <a:rPr lang="es-ES" b="1" i="1">
                <a:ea typeface="+mn-lt"/>
                <a:cs typeface="+mn-lt"/>
              </a:rPr>
              <a:t>se elabora una lista de enfermedades y de sectores de trabajo </a:t>
            </a:r>
            <a:r>
              <a:rPr lang="es-ES" i="1">
                <a:ea typeface="+mn-lt"/>
                <a:cs typeface="+mn-lt"/>
              </a:rPr>
              <a:t>donde puede contraerse, de manera que si un trabajador desarrolla una enfermedad de ese listado trabajando en una de esas actividades, </a:t>
            </a:r>
            <a:r>
              <a:rPr lang="es-ES" b="1" i="1">
                <a:ea typeface="+mn-lt"/>
                <a:cs typeface="+mn-lt"/>
              </a:rPr>
              <a:t>automáticamente se da por hecho que es debida al trabajo y se califica de forma inmediata como </a:t>
            </a:r>
            <a:r>
              <a:rPr lang="es-ES" b="1" i="1" u="sng">
                <a:ea typeface="+mn-lt"/>
                <a:cs typeface="+mn-lt"/>
              </a:rPr>
              <a:t>enfermedad profesional.</a:t>
            </a:r>
            <a:r>
              <a:rPr lang="es-ES" i="1">
                <a:ea typeface="+mn-lt"/>
                <a:cs typeface="+mn-lt"/>
              </a:rPr>
              <a:t> </a:t>
            </a:r>
          </a:p>
          <a:p>
            <a:pPr algn="just"/>
            <a:endParaRPr lang="es-ES" i="1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s-ES" i="1">
                <a:ea typeface="+mn-lt"/>
                <a:cs typeface="+mn-lt"/>
              </a:rPr>
              <a:t>En definitiva, </a:t>
            </a:r>
            <a:r>
              <a:rPr lang="es-ES" i="1" u="sng">
                <a:ea typeface="+mn-lt"/>
                <a:cs typeface="+mn-lt"/>
              </a:rPr>
              <a:t>para que sea enfermedad profesional debía estar en la lista que elabora el Ministerio de Trabajo.</a:t>
            </a:r>
            <a:endParaRPr lang="es-ES" i="1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6190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96052C-8831-410E-A0AD-B59B4542B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2188"/>
          </a:xfrm>
        </p:spPr>
        <p:txBody>
          <a:bodyPr/>
          <a:lstStyle/>
          <a:p>
            <a:r>
              <a:rPr lang="es-ES" sz="4000" b="1">
                <a:cs typeface="Calibri Light"/>
              </a:rPr>
              <a:t>4. Medidas de prevención y protección de riesgos</a:t>
            </a:r>
            <a:endParaRPr lang="es-ES" sz="4000" b="1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11AB28-3434-4648-9F50-9208C6751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7975"/>
            <a:ext cx="10515600" cy="459898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just">
              <a:buNone/>
            </a:pPr>
            <a:r>
              <a:rPr lang="es-ES" i="1">
                <a:cs typeface="Calibri"/>
              </a:rPr>
              <a:t>POR EJEMPLO:</a:t>
            </a:r>
          </a:p>
          <a:p>
            <a:pPr marL="514350" indent="-514350" algn="just">
              <a:buAutoNum type="arabicPeriod"/>
            </a:pPr>
            <a:r>
              <a:rPr lang="es-ES" i="1">
                <a:cs typeface="Calibri"/>
              </a:rPr>
              <a:t>Una empresa donde existiese mucho ruido debería, en primer lugar, tomar </a:t>
            </a:r>
            <a:r>
              <a:rPr lang="es-ES" b="1" i="1">
                <a:cs typeface="Calibri"/>
              </a:rPr>
              <a:t>medidas de prevención</a:t>
            </a:r>
            <a:r>
              <a:rPr lang="es-ES" i="1">
                <a:cs typeface="Calibri"/>
              </a:rPr>
              <a:t> actuando sobre el </a:t>
            </a:r>
            <a:r>
              <a:rPr lang="es-ES" b="1" i="1">
                <a:cs typeface="Calibri"/>
              </a:rPr>
              <a:t>foco del riesgo</a:t>
            </a:r>
            <a:r>
              <a:rPr lang="es-ES" i="1">
                <a:cs typeface="Calibri"/>
              </a:rPr>
              <a:t>, (por ejemplo, sustituyendo las máquinas ruidosas por otras que generen menos ruido, o aislándolas lejos de los lugares de trabajo).</a:t>
            </a:r>
          </a:p>
          <a:p>
            <a:pPr marL="514350" indent="-514350" algn="just">
              <a:buAutoNum type="arabicPeriod"/>
            </a:pPr>
            <a:r>
              <a:rPr lang="es-ES" i="1">
                <a:cs typeface="Calibri"/>
              </a:rPr>
              <a:t>Si ello no fuese posible o suficiente, en segundo lugar, se deberían tomar </a:t>
            </a:r>
            <a:r>
              <a:rPr lang="es-ES" b="1" i="1">
                <a:cs typeface="Calibri"/>
              </a:rPr>
              <a:t>medidas de protección colectiva</a:t>
            </a:r>
            <a:r>
              <a:rPr lang="es-ES" i="1">
                <a:cs typeface="Calibri"/>
              </a:rPr>
              <a:t>, como colocar pantallas frente al ruido que minimicen el volumen que llega a los trabajadores.</a:t>
            </a:r>
          </a:p>
          <a:p>
            <a:pPr marL="514350" indent="-514350" algn="just">
              <a:buAutoNum type="arabicPeriod"/>
            </a:pPr>
            <a:r>
              <a:rPr lang="es-ES" i="1">
                <a:cs typeface="Calibri"/>
              </a:rPr>
              <a:t>Y si con las medidas anteriores tampoco fuese posible eliminar el ruido, se entregarían </a:t>
            </a:r>
            <a:r>
              <a:rPr lang="es-ES" b="1" i="1">
                <a:cs typeface="Calibri"/>
              </a:rPr>
              <a:t>EPIS</a:t>
            </a:r>
            <a:r>
              <a:rPr lang="es-ES" i="1">
                <a:cs typeface="Calibri"/>
              </a:rPr>
              <a:t> a los trabajadores (cascos, orejeras, tapones... para protegerlos de forma individual.</a:t>
            </a:r>
          </a:p>
        </p:txBody>
      </p:sp>
    </p:spTree>
    <p:extLst>
      <p:ext uri="{BB962C8B-B14F-4D97-AF65-F5344CB8AC3E}">
        <p14:creationId xmlns:p14="http://schemas.microsoft.com/office/powerpoint/2010/main" val="2607183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921FE9-7418-462B-A900-60E14EC42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9813"/>
          </a:xfrm>
        </p:spPr>
        <p:txBody>
          <a:bodyPr/>
          <a:lstStyle/>
          <a:p>
            <a:pPr algn="ctr"/>
            <a:r>
              <a:rPr lang="es-ES" b="1">
                <a:solidFill>
                  <a:srgbClr val="9E1687"/>
                </a:solidFill>
                <a:cs typeface="Calibri Light"/>
              </a:rPr>
              <a:t>A) Técnicas de prevención</a:t>
            </a:r>
            <a:endParaRPr lang="es-ES" b="1">
              <a:solidFill>
                <a:srgbClr val="9E1687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A3EC45-FF72-416A-B8CC-7D69123FB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6050"/>
            <a:ext cx="10515600" cy="4760913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s-ES" b="1" i="1">
                <a:solidFill>
                  <a:srgbClr val="7030A0"/>
                </a:solidFill>
                <a:cs typeface="Calibri"/>
              </a:rPr>
              <a:t>Las técnicas de prevención son:</a:t>
            </a:r>
          </a:p>
          <a:p>
            <a:pPr marL="514350" indent="-514350"/>
            <a:r>
              <a:rPr lang="es-ES" b="1" i="1">
                <a:solidFill>
                  <a:srgbClr val="7030A0"/>
                </a:solidFill>
                <a:cs typeface="Calibri"/>
              </a:rPr>
              <a:t>Seguridad en el trabajo:</a:t>
            </a:r>
            <a:r>
              <a:rPr lang="es-ES" i="1">
                <a:cs typeface="Calibri"/>
              </a:rPr>
              <a:t> </a:t>
            </a:r>
            <a:endParaRPr lang="es-ES"/>
          </a:p>
          <a:p>
            <a:pPr marL="971550" lvl="1"/>
            <a:r>
              <a:rPr lang="es-ES" i="1">
                <a:cs typeface="Calibri"/>
              </a:rPr>
              <a:t>Trata de evitar los </a:t>
            </a:r>
            <a:r>
              <a:rPr lang="es-ES" b="1" i="1">
                <a:cs typeface="Calibri"/>
              </a:rPr>
              <a:t>accidentes de trabajo</a:t>
            </a:r>
            <a:r>
              <a:rPr lang="es-ES" i="1">
                <a:cs typeface="Calibri"/>
              </a:rPr>
              <a:t>, para lo cual recoge información sobre los accidentes ocurridos y sus estadísticas, y localiza los focos de riesgo.</a:t>
            </a:r>
          </a:p>
          <a:p>
            <a:pPr marL="971550" lvl="1"/>
            <a:r>
              <a:rPr lang="es-ES" i="1">
                <a:cs typeface="Calibri"/>
              </a:rPr>
              <a:t>Posteriormente, </a:t>
            </a:r>
            <a:r>
              <a:rPr lang="es-ES" b="1" i="1">
                <a:cs typeface="Calibri"/>
              </a:rPr>
              <a:t>actúa sobre las condiciones de seguridad</a:t>
            </a:r>
            <a:r>
              <a:rPr lang="es-ES" i="1">
                <a:cs typeface="Calibri"/>
              </a:rPr>
              <a:t> más problemáticas como las instalaciones, lugares de trabajo, equipos y máquinas...para evitar los riesgos en su origen. </a:t>
            </a:r>
          </a:p>
          <a:p>
            <a:pPr marL="514350" indent="-514350" algn="just"/>
            <a:r>
              <a:rPr lang="es-ES" b="1" i="1">
                <a:solidFill>
                  <a:srgbClr val="7030A0"/>
                </a:solidFill>
                <a:cs typeface="Calibri"/>
              </a:rPr>
              <a:t>Higiene industrial:</a:t>
            </a:r>
          </a:p>
          <a:p>
            <a:pPr marL="971550" lvl="1" algn="just"/>
            <a:r>
              <a:rPr lang="es-ES" i="1">
                <a:cs typeface="Calibri"/>
              </a:rPr>
              <a:t>Previene las </a:t>
            </a:r>
            <a:r>
              <a:rPr lang="es-ES" b="1" i="1">
                <a:cs typeface="Calibri"/>
              </a:rPr>
              <a:t>enfermedades profesionales</a:t>
            </a:r>
            <a:r>
              <a:rPr lang="es-ES" i="1">
                <a:cs typeface="Calibri"/>
              </a:rPr>
              <a:t> por la presencia de contaminantes físicos, químicos y biológicos en el lugar de trabajo.</a:t>
            </a:r>
          </a:p>
          <a:p>
            <a:pPr marL="971550" lvl="1" algn="just"/>
            <a:r>
              <a:rPr lang="es-ES" i="1">
                <a:cs typeface="Calibri"/>
              </a:rPr>
              <a:t>Para ello, se encarga de recoger muestras de contaminantes, </a:t>
            </a:r>
            <a:r>
              <a:rPr lang="es-ES" b="1" i="1">
                <a:cs typeface="Calibri"/>
              </a:rPr>
              <a:t>valorar si superan el umbral máximo permitido para considerarlos no tóxicos</a:t>
            </a:r>
            <a:r>
              <a:rPr lang="es-ES" i="1">
                <a:cs typeface="Calibri"/>
              </a:rPr>
              <a:t>, y de ser así, corregir la situación.</a:t>
            </a:r>
          </a:p>
          <a:p>
            <a:pPr indent="-514350"/>
            <a:endParaRPr lang="es-E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3148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BF2A50-0184-4F68-A85C-33CBB0F91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6463"/>
          </a:xfrm>
        </p:spPr>
        <p:txBody>
          <a:bodyPr/>
          <a:lstStyle/>
          <a:p>
            <a:pPr algn="ctr"/>
            <a:r>
              <a:rPr lang="es-ES" b="1">
                <a:solidFill>
                  <a:srgbClr val="9E1687"/>
                </a:solidFill>
                <a:cs typeface="Calibri Light"/>
              </a:rPr>
              <a:t>A) Técnicas de prevención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F27AD4-C21B-43E4-8A40-5EE022D8D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0325"/>
            <a:ext cx="10515600" cy="521811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514350" indent="-514350"/>
            <a:r>
              <a:rPr lang="es-ES" b="1" i="1">
                <a:solidFill>
                  <a:srgbClr val="7030A0"/>
                </a:solidFill>
                <a:cs typeface="Calibri" panose="020F0502020204030204"/>
              </a:rPr>
              <a:t>Ergonomía:</a:t>
            </a:r>
          </a:p>
          <a:p>
            <a:pPr marL="971550" lvl="1" algn="just"/>
            <a:r>
              <a:rPr lang="es-ES" i="1">
                <a:cs typeface="Calibri" panose="020F0502020204030204"/>
              </a:rPr>
              <a:t>Trata de evitar la </a:t>
            </a:r>
            <a:r>
              <a:rPr lang="es-ES" b="1" i="1">
                <a:cs typeface="Calibri" panose="020F0502020204030204"/>
              </a:rPr>
              <a:t>fatiga</a:t>
            </a:r>
            <a:r>
              <a:rPr lang="es-ES" i="1">
                <a:cs typeface="Calibri" panose="020F0502020204030204"/>
              </a:rPr>
              <a:t> en el trabajo </a:t>
            </a:r>
            <a:r>
              <a:rPr lang="es-ES" b="1" i="1">
                <a:cs typeface="Calibri" panose="020F0502020204030204"/>
              </a:rPr>
              <a:t>adaptando el trabajo al trabajador</a:t>
            </a:r>
            <a:r>
              <a:rPr lang="es-ES" i="1">
                <a:cs typeface="Calibri" panose="020F0502020204030204"/>
              </a:rPr>
              <a:t>.</a:t>
            </a:r>
          </a:p>
          <a:p>
            <a:pPr marL="971550" lvl="1" algn="just"/>
            <a:r>
              <a:rPr lang="es-ES" i="1">
                <a:cs typeface="Calibri" panose="020F0502020204030204"/>
              </a:rPr>
              <a:t>Ello lo consigue a través del diseño de herramientas y máquinas para que no produzcan fatiga, diseño de puestos de trabajo en cuanto a tiempos y espacios... para que el trabajo sea lo más cómodo posible y, al mismo tiempo, aumente la productividad.</a:t>
            </a:r>
          </a:p>
          <a:p>
            <a:pPr marL="514350" indent="-514350"/>
            <a:r>
              <a:rPr lang="es-ES" b="1" i="1">
                <a:solidFill>
                  <a:srgbClr val="7030A0"/>
                </a:solidFill>
                <a:cs typeface="Calibri" panose="020F0502020204030204"/>
              </a:rPr>
              <a:t>Psicosociología:</a:t>
            </a:r>
          </a:p>
          <a:p>
            <a:pPr marL="971550" lvl="1"/>
            <a:r>
              <a:rPr lang="es-ES" i="1">
                <a:cs typeface="Calibri" panose="020F0502020204030204"/>
              </a:rPr>
              <a:t>Es una técnica que lucha </a:t>
            </a:r>
            <a:r>
              <a:rPr lang="es-ES" b="1" i="1">
                <a:cs typeface="Calibri" panose="020F0502020204030204"/>
              </a:rPr>
              <a:t>contra la insatisfacción laboral</a:t>
            </a:r>
            <a:r>
              <a:rPr lang="es-ES" i="1">
                <a:cs typeface="Calibri" panose="020F0502020204030204"/>
              </a:rPr>
              <a:t>.</a:t>
            </a:r>
          </a:p>
          <a:p>
            <a:pPr marL="971550" lvl="1"/>
            <a:r>
              <a:rPr lang="es-ES" i="1">
                <a:cs typeface="Calibri" panose="020F0502020204030204"/>
              </a:rPr>
              <a:t>Utiliza medidas de organización del trabajo y diseño de puestos para que la </a:t>
            </a:r>
            <a:r>
              <a:rPr lang="es-ES" b="1" i="1">
                <a:cs typeface="Calibri" panose="020F0502020204030204"/>
              </a:rPr>
              <a:t>motivación y satisfacción laboral sean posibles.</a:t>
            </a:r>
          </a:p>
          <a:p>
            <a:pPr marL="514350" indent="-514350"/>
            <a:r>
              <a:rPr lang="es-ES" b="1" i="1">
                <a:solidFill>
                  <a:srgbClr val="7030A0"/>
                </a:solidFill>
                <a:cs typeface="Calibri" panose="020F0502020204030204"/>
              </a:rPr>
              <a:t>Medicina del trabajo:</a:t>
            </a:r>
          </a:p>
          <a:p>
            <a:pPr marL="971550" lvl="1"/>
            <a:r>
              <a:rPr lang="es-ES" i="1">
                <a:cs typeface="Calibri" panose="020F0502020204030204"/>
              </a:rPr>
              <a:t>Son técnicas médicas que tratan de </a:t>
            </a:r>
            <a:r>
              <a:rPr lang="es-ES" b="1" i="1">
                <a:cs typeface="Calibri" panose="020F0502020204030204"/>
              </a:rPr>
              <a:t>prevenir la pérdida de salud</a:t>
            </a:r>
            <a:r>
              <a:rPr lang="es-ES" i="1">
                <a:cs typeface="Calibri" panose="020F0502020204030204"/>
              </a:rPr>
              <a:t>, actuando también  en la </a:t>
            </a:r>
            <a:r>
              <a:rPr lang="es-ES" b="1" i="1">
                <a:cs typeface="Calibri" panose="020F0502020204030204"/>
              </a:rPr>
              <a:t>curación y rehabilitación</a:t>
            </a:r>
            <a:r>
              <a:rPr lang="es-ES" i="1">
                <a:cs typeface="Calibri" panose="020F0502020204030204"/>
              </a:rPr>
              <a:t> de la enfermedad o accidente (vacunación, reconocimientos médicos, rehabilitación..)</a:t>
            </a:r>
            <a:endParaRPr lang="es-ES" b="1" i="1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03009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4E81C-05E1-4334-98DB-26D36B2D5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5907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>
                <a:solidFill>
                  <a:srgbClr val="9E1687"/>
                </a:solidFill>
              </a:rPr>
              <a:t>B) Técnicas de protección colectiva</a:t>
            </a:r>
            <a:endParaRPr lang="es-ES" b="1">
              <a:solidFill>
                <a:srgbClr val="9E1687"/>
              </a:solidFill>
              <a:cs typeface="Calibri Light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B5084E-D3E3-4F80-99F2-28F2753AF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7565"/>
            <a:ext cx="10515600" cy="581043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s-ES" sz="2000" i="1"/>
              <a:t>Estas técnicas protegen a varios trabajadores de los posibles daños al estar en contacto con riesgos laborales. </a:t>
            </a:r>
            <a:r>
              <a:rPr lang="es-ES" sz="2000" b="1" i="1" u="sng"/>
              <a:t>Las técnicas de protección no evitan los riesgos, conviven con ellos, pero en caso de que se materialicen intentan reducir o evitar los daños en los trabajadores</a:t>
            </a:r>
            <a:r>
              <a:rPr lang="es-ES" sz="2000" i="1"/>
              <a:t>. </a:t>
            </a:r>
            <a:r>
              <a:rPr lang="es-ES" sz="2200" b="1" i="1"/>
              <a:t>Algunas de las técnicas más habituales son</a:t>
            </a:r>
            <a:r>
              <a:rPr lang="es-ES" sz="2200" i="1"/>
              <a:t>:</a:t>
            </a:r>
            <a:endParaRPr lang="es-ES" sz="2200" i="1">
              <a:cs typeface="Calibri"/>
            </a:endParaRPr>
          </a:p>
          <a:p>
            <a:pPr algn="just">
              <a:lnSpc>
                <a:spcPct val="120000"/>
              </a:lnSpc>
            </a:pPr>
            <a:r>
              <a:rPr lang="es-ES" sz="2000" b="1" i="1">
                <a:solidFill>
                  <a:srgbClr val="0070C0"/>
                </a:solidFill>
              </a:rPr>
              <a:t>Barandillas y redes de seguridad </a:t>
            </a:r>
            <a:r>
              <a:rPr lang="es-ES" sz="2000" i="1"/>
              <a:t>para el riesgo de caídas.</a:t>
            </a:r>
            <a:endParaRPr lang="es-ES" sz="2000" i="1">
              <a:cs typeface="Calibri"/>
            </a:endParaRPr>
          </a:p>
          <a:p>
            <a:pPr algn="just">
              <a:lnSpc>
                <a:spcPct val="120000"/>
              </a:lnSpc>
            </a:pPr>
            <a:r>
              <a:rPr lang="es-ES" sz="2000" b="1" i="1">
                <a:solidFill>
                  <a:srgbClr val="0070C0"/>
                </a:solidFill>
              </a:rPr>
              <a:t>Resguardos de las máquinas</a:t>
            </a:r>
            <a:r>
              <a:rPr lang="es-ES" sz="2000" i="1"/>
              <a:t> que impiden el contacto del trabajador con una parte de la máquina que es peligrosa, de manera que evitan golpes, cortes, atrapamientos..</a:t>
            </a:r>
            <a:endParaRPr lang="es-ES" sz="2000" i="1">
              <a:cs typeface="Calibri"/>
            </a:endParaRPr>
          </a:p>
          <a:p>
            <a:pPr algn="just">
              <a:lnSpc>
                <a:spcPct val="120000"/>
              </a:lnSpc>
            </a:pPr>
            <a:r>
              <a:rPr lang="es-ES" sz="2000" b="1" i="1">
                <a:solidFill>
                  <a:srgbClr val="0070C0"/>
                </a:solidFill>
              </a:rPr>
              <a:t>Dispositivos de seguridad </a:t>
            </a:r>
            <a:r>
              <a:rPr lang="es-ES" sz="2000" i="1"/>
              <a:t>que impiden que un trabajador realice maniobras peligrosas. Por ejemplo, una célula fotoeléctrica, que detecta el cuerpo humano (ascensor), o un doble mando que obliga a tener las dos manos ocupadas.</a:t>
            </a:r>
            <a:endParaRPr lang="es-ES" sz="2000" i="1">
              <a:cs typeface="Calibri"/>
            </a:endParaRPr>
          </a:p>
          <a:p>
            <a:pPr algn="just">
              <a:lnSpc>
                <a:spcPct val="120000"/>
              </a:lnSpc>
            </a:pPr>
            <a:r>
              <a:rPr lang="es-ES" sz="2000" b="1" i="1">
                <a:solidFill>
                  <a:srgbClr val="0070C0"/>
                </a:solidFill>
              </a:rPr>
              <a:t>Ventilación general o focalizada </a:t>
            </a:r>
            <a:r>
              <a:rPr lang="es-ES" sz="2000" i="1"/>
              <a:t>para evitar la presencia de contaminantes</a:t>
            </a:r>
            <a:endParaRPr lang="es-ES" sz="2000" i="1">
              <a:cs typeface="Calibri"/>
            </a:endParaRPr>
          </a:p>
          <a:p>
            <a:pPr algn="just">
              <a:lnSpc>
                <a:spcPct val="120000"/>
              </a:lnSpc>
            </a:pPr>
            <a:r>
              <a:rPr lang="es-ES" sz="2000" b="1" i="1">
                <a:solidFill>
                  <a:srgbClr val="0070C0"/>
                </a:solidFill>
              </a:rPr>
              <a:t>Pantallas</a:t>
            </a:r>
            <a:r>
              <a:rPr lang="es-ES" sz="2000" i="1"/>
              <a:t>. Evitan la proyección de partículas sobre el trabajador o las pantallas acústicas frente al ruido.</a:t>
            </a:r>
            <a:endParaRPr lang="es-ES" sz="2000" i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7081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B2F7CB-EB01-431D-AE5F-89CF4002E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263"/>
          </a:xfrm>
        </p:spPr>
        <p:txBody>
          <a:bodyPr/>
          <a:lstStyle/>
          <a:p>
            <a:pPr algn="ctr"/>
            <a:r>
              <a:rPr lang="es-ES" b="1">
                <a:solidFill>
                  <a:srgbClr val="9E1687"/>
                </a:solidFill>
                <a:cs typeface="Calibri Light"/>
              </a:rPr>
              <a:t>C) Equipos de Protección Individual (EPIS) 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E7DEA2-2AFB-437A-92F8-FE01D818D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2225"/>
            <a:ext cx="10515600" cy="5370513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algn="just"/>
            <a:r>
              <a:rPr lang="es-ES" i="1">
                <a:cs typeface="Calibri"/>
              </a:rPr>
              <a:t>Son la </a:t>
            </a:r>
            <a:r>
              <a:rPr lang="es-ES" b="1" i="1">
                <a:cs typeface="Calibri"/>
              </a:rPr>
              <a:t>última medida en la prevención de riesgos laborales</a:t>
            </a:r>
            <a:r>
              <a:rPr lang="es-ES" i="1">
                <a:cs typeface="Calibri"/>
              </a:rPr>
              <a:t>.</a:t>
            </a:r>
          </a:p>
          <a:p>
            <a:pPr algn="just"/>
            <a:r>
              <a:rPr lang="es-ES" b="1" i="1">
                <a:solidFill>
                  <a:srgbClr val="7030A0"/>
                </a:solidFill>
                <a:cs typeface="Calibri"/>
              </a:rPr>
              <a:t>EPI:</a:t>
            </a:r>
            <a:r>
              <a:rPr lang="es-ES" i="1">
                <a:cs typeface="Calibri"/>
              </a:rPr>
              <a:t> Cualquier equipo destinado a ser llevado o sujetado por el trabajador para que le proteja de uno o varios riesgos que puedan amenazar su seguridad o salud, así como cualquier complemento o accesorio destinado a tal fin.</a:t>
            </a:r>
          </a:p>
          <a:p>
            <a:pPr algn="just"/>
            <a:r>
              <a:rPr lang="es-ES" b="1" i="1">
                <a:cs typeface="Calibri"/>
              </a:rPr>
              <a:t>Ejemplos:</a:t>
            </a:r>
          </a:p>
          <a:p>
            <a:pPr lvl="1" algn="just"/>
            <a:r>
              <a:rPr lang="es-ES" i="1">
                <a:cs typeface="Calibri"/>
              </a:rPr>
              <a:t>Protectores de cabeza: cascos, gorros, sombreros...</a:t>
            </a:r>
          </a:p>
          <a:p>
            <a:pPr lvl="1" algn="just"/>
            <a:r>
              <a:rPr lang="es-ES" i="1">
                <a:cs typeface="Calibri"/>
              </a:rPr>
              <a:t>Protectores auditivos: Cascos </a:t>
            </a:r>
            <a:r>
              <a:rPr lang="es-ES" i="1" err="1">
                <a:cs typeface="Calibri"/>
              </a:rPr>
              <a:t>antirruido</a:t>
            </a:r>
            <a:r>
              <a:rPr lang="es-ES" i="1">
                <a:cs typeface="Calibri"/>
              </a:rPr>
              <a:t>, orejeras, tapones...</a:t>
            </a:r>
          </a:p>
          <a:p>
            <a:pPr lvl="1" algn="just"/>
            <a:r>
              <a:rPr lang="es-ES" i="1">
                <a:cs typeface="Calibri"/>
              </a:rPr>
              <a:t>Protectores de ojos y cara: Pantallas faciales.</a:t>
            </a:r>
          </a:p>
          <a:p>
            <a:pPr lvl="1" algn="just"/>
            <a:r>
              <a:rPr lang="es-ES" i="1">
                <a:cs typeface="Calibri"/>
              </a:rPr>
              <a:t>Protección vías respiratorias: Equipos filtrantes, mascarillas filtrantes...</a:t>
            </a:r>
          </a:p>
          <a:p>
            <a:pPr lvl="1" algn="just"/>
            <a:r>
              <a:rPr lang="es-ES" i="1">
                <a:cs typeface="Calibri"/>
              </a:rPr>
              <a:t>Protectores de la piel: cremas y pomadas.</a:t>
            </a:r>
          </a:p>
          <a:p>
            <a:pPr lvl="1" algn="just"/>
            <a:r>
              <a:rPr lang="es-ES" i="1">
                <a:cs typeface="Calibri"/>
              </a:rPr>
              <a:t>Manos y brazos: guantes de protección frente a perforaciones, cortes, vibraciones, agresiones químicas, eléctricas, térmicas, manoplas, manguitos...</a:t>
            </a:r>
          </a:p>
          <a:p>
            <a:pPr lvl="1" algn="just"/>
            <a:r>
              <a:rPr lang="es-ES" i="1">
                <a:cs typeface="Calibri"/>
              </a:rPr>
              <a:t>Pies y piernas: Calzado de seguridad, de protección contra frío y calor, electricidad...</a:t>
            </a:r>
          </a:p>
          <a:p>
            <a:pPr lvl="1" algn="just"/>
            <a:r>
              <a:rPr lang="es-ES" i="1">
                <a:cs typeface="Calibri"/>
              </a:rPr>
              <a:t>Tronco y abdomen: Chalecos, chaquetas, mandiles de protección frente a agresiones químicas, mecánicas, químicas, chalecos termógenos, salvavidas, fajas y cinturones </a:t>
            </a:r>
            <a:r>
              <a:rPr lang="es-ES" i="1" err="1">
                <a:cs typeface="Calibri"/>
              </a:rPr>
              <a:t>antivibraciones</a:t>
            </a:r>
            <a:r>
              <a:rPr lang="es-ES" i="1">
                <a:cs typeface="Calibri"/>
              </a:rPr>
              <a:t>.</a:t>
            </a:r>
          </a:p>
          <a:p>
            <a:pPr lvl="1" algn="just"/>
            <a:r>
              <a:rPr lang="es-ES" i="1">
                <a:cs typeface="Calibri"/>
              </a:rPr>
              <a:t>Total del cuerpo: Arneses, ropa de protección...</a:t>
            </a:r>
          </a:p>
          <a:p>
            <a:pPr lvl="1"/>
            <a:endParaRPr lang="es-ES" i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5962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830B8F-23A9-4C4D-8905-050681BB1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5038"/>
          </a:xfrm>
        </p:spPr>
        <p:txBody>
          <a:bodyPr/>
          <a:lstStyle/>
          <a:p>
            <a:pPr algn="ctr"/>
            <a:r>
              <a:rPr lang="es-ES" b="1">
                <a:solidFill>
                  <a:srgbClr val="9E1687"/>
                </a:solidFill>
                <a:cs typeface="Calibri Light"/>
              </a:rPr>
              <a:t>C) Equipos de Protección Individual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E0AF50-C6A9-4218-BC4B-B595DBCB1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8900"/>
            <a:ext cx="10515600" cy="543718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ctr">
              <a:buNone/>
            </a:pPr>
            <a:r>
              <a:rPr lang="es-ES" b="1" i="1">
                <a:solidFill>
                  <a:srgbClr val="9E1687"/>
                </a:solidFill>
                <a:ea typeface="+mn-lt"/>
                <a:cs typeface="+mn-lt"/>
              </a:rPr>
              <a:t>CARACTERÍSITICAS DE LOS EPIS</a:t>
            </a:r>
            <a:endParaRPr lang="en-US" b="1" i="1">
              <a:solidFill>
                <a:srgbClr val="9E1687"/>
              </a:solidFill>
              <a:ea typeface="+mn-lt"/>
              <a:cs typeface="+mn-lt"/>
            </a:endParaRPr>
          </a:p>
          <a:p>
            <a:pPr lvl="1" algn="just"/>
            <a:r>
              <a:rPr lang="es-ES" i="1">
                <a:ea typeface="+mn-lt"/>
                <a:cs typeface="+mn-lt"/>
              </a:rPr>
              <a:t>Deben proporcionar una </a:t>
            </a:r>
            <a:r>
              <a:rPr lang="es-ES" b="1" i="1">
                <a:ea typeface="+mn-lt"/>
                <a:cs typeface="+mn-lt"/>
              </a:rPr>
              <a:t>protección eficaz</a:t>
            </a:r>
            <a:r>
              <a:rPr lang="es-ES" i="1">
                <a:ea typeface="+mn-lt"/>
                <a:cs typeface="+mn-lt"/>
              </a:rPr>
              <a:t> frente a los riesgos y no ocasionar, por sí mismos, riesgos adicionales ni molestias innecesarias.</a:t>
            </a:r>
            <a:endParaRPr lang="en-US" i="1">
              <a:ea typeface="+mn-lt"/>
              <a:cs typeface="+mn-lt"/>
            </a:endParaRPr>
          </a:p>
          <a:p>
            <a:pPr lvl="1" algn="just"/>
            <a:r>
              <a:rPr lang="es-ES" b="1" i="1">
                <a:ea typeface="+mn-lt"/>
                <a:cs typeface="+mn-lt"/>
              </a:rPr>
              <a:t>Se revisarán</a:t>
            </a:r>
            <a:r>
              <a:rPr lang="es-ES" i="1">
                <a:ea typeface="+mn-lt"/>
                <a:cs typeface="+mn-lt"/>
              </a:rPr>
              <a:t> sus características y su elección cuando se produzcan cambios o cuando evolucione la técnica.</a:t>
            </a:r>
            <a:endParaRPr lang="en-US" i="1">
              <a:ea typeface="+mn-lt"/>
              <a:cs typeface="+mn-lt"/>
            </a:endParaRPr>
          </a:p>
          <a:p>
            <a:pPr lvl="1" algn="just"/>
            <a:r>
              <a:rPr lang="es-ES" i="1">
                <a:ea typeface="+mn-lt"/>
                <a:cs typeface="+mn-lt"/>
              </a:rPr>
              <a:t>Deben estar homologados con la </a:t>
            </a:r>
            <a:r>
              <a:rPr lang="es-ES" b="1" i="1">
                <a:ea typeface="+mn-lt"/>
                <a:cs typeface="+mn-lt"/>
              </a:rPr>
              <a:t>marca CE.</a:t>
            </a:r>
            <a:endParaRPr lang="en-US" b="1" i="1">
              <a:ea typeface="+mn-lt"/>
              <a:cs typeface="+mn-lt"/>
            </a:endParaRPr>
          </a:p>
          <a:p>
            <a:pPr lvl="1" algn="just"/>
            <a:r>
              <a:rPr lang="es-ES" i="1">
                <a:ea typeface="+mn-lt"/>
                <a:cs typeface="+mn-lt"/>
              </a:rPr>
              <a:t>Solo podrán utilizarse para los </a:t>
            </a:r>
            <a:r>
              <a:rPr lang="es-ES" b="1" i="1">
                <a:ea typeface="+mn-lt"/>
                <a:cs typeface="+mn-lt"/>
              </a:rPr>
              <a:t>fines previstos</a:t>
            </a:r>
            <a:r>
              <a:rPr lang="es-ES" i="1">
                <a:ea typeface="+mn-lt"/>
                <a:cs typeface="+mn-lt"/>
              </a:rPr>
              <a:t> y durante el tiempo que dure el fabricante, salvo casos excepcionales.</a:t>
            </a:r>
          </a:p>
          <a:p>
            <a:pPr lvl="1" algn="just"/>
            <a:r>
              <a:rPr lang="es-ES" i="1">
                <a:cs typeface="Calibri"/>
              </a:rPr>
              <a:t>Son de </a:t>
            </a:r>
            <a:r>
              <a:rPr lang="es-ES" b="1" i="1">
                <a:cs typeface="Calibri"/>
              </a:rPr>
              <a:t>uso personal</a:t>
            </a:r>
            <a:r>
              <a:rPr lang="es-ES" i="1">
                <a:cs typeface="Calibri"/>
              </a:rPr>
              <a:t>. Si, excepcionalmente, hubieran de ser utilizados por varias personas, se adoptarán medidas necesarias para que ello no origine ningún problema de salud ni higiene.</a:t>
            </a:r>
          </a:p>
          <a:p>
            <a:pPr lvl="1" algn="just"/>
            <a:r>
              <a:rPr lang="es-ES" i="1">
                <a:cs typeface="Calibri"/>
              </a:rPr>
              <a:t>La utilización, almacenamiento, limpieza, desinfección y reparación de los EPI deberán efectuarse según las</a:t>
            </a:r>
            <a:r>
              <a:rPr lang="es-ES" b="1" i="1">
                <a:cs typeface="Calibri"/>
              </a:rPr>
              <a:t> instrucciones del fabricante</a:t>
            </a:r>
            <a:r>
              <a:rPr lang="es-ES" i="1">
                <a:cs typeface="Calibri"/>
              </a:rPr>
              <a:t>.</a:t>
            </a:r>
          </a:p>
          <a:p>
            <a:pPr lvl="1" algn="just"/>
            <a:r>
              <a:rPr lang="es-ES" i="1">
                <a:cs typeface="Calibri"/>
              </a:rPr>
              <a:t>En caso de riesgos múltiples que exijan la </a:t>
            </a:r>
            <a:r>
              <a:rPr lang="es-ES" b="1" i="1">
                <a:cs typeface="Calibri"/>
              </a:rPr>
              <a:t>utilización simultánea</a:t>
            </a:r>
            <a:r>
              <a:rPr lang="es-ES" i="1">
                <a:cs typeface="Calibri"/>
              </a:rPr>
              <a:t> de varios EPI, éstos deberán ser compatibles entre sí y mantener su eficacia </a:t>
            </a:r>
          </a:p>
          <a:p>
            <a:endParaRPr lang="es-E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7446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610531-2B01-4B39-B9FF-9AD55981C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>
                <a:cs typeface="Calibri Light"/>
              </a:rPr>
              <a:t>Enlaces de interés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B19716-FAB6-4CE5-AD6D-4BC48E615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>
                <a:cs typeface="Calibri"/>
              </a:rPr>
              <a:t>Señalización de seguridad</a:t>
            </a:r>
          </a:p>
          <a:p>
            <a:r>
              <a:rPr lang="es-ES">
                <a:ea typeface="+mn-lt"/>
                <a:cs typeface="+mn-lt"/>
                <a:hlinkClick r:id="rId2"/>
              </a:rPr>
              <a:t>https://www.youtube.com/watch?v=njYGqeVsdJE Conceptos básicos</a:t>
            </a:r>
          </a:p>
          <a:p>
            <a:r>
              <a:rPr lang="es-ES">
                <a:ea typeface="+mn-lt"/>
                <a:cs typeface="+mn-lt"/>
              </a:rPr>
              <a:t>https://www.youtube.com/watch?v=ugbkt846Ef0 Obligaciones</a:t>
            </a:r>
          </a:p>
          <a:p>
            <a:r>
              <a:rPr lang="es-ES">
                <a:ea typeface="+mn-lt"/>
                <a:cs typeface="+mn-lt"/>
                <a:hlinkClick r:id="rId3"/>
              </a:rPr>
              <a:t>https://www.youtube.com/watch?v=kJV5j-WyaZY</a:t>
            </a:r>
            <a:r>
              <a:rPr lang="es-ES">
                <a:ea typeface="+mn-lt"/>
                <a:cs typeface="+mn-lt"/>
              </a:rPr>
              <a:t> Responsabilidades</a:t>
            </a:r>
            <a:endParaRPr lang="es-ES">
              <a:cs typeface="Calibri"/>
            </a:endParaRPr>
          </a:p>
          <a:p>
            <a:r>
              <a:rPr lang="es-ES">
                <a:ea typeface="+mn-lt"/>
                <a:cs typeface="+mn-lt"/>
                <a:hlinkClick r:id="rId4"/>
              </a:rPr>
              <a:t>https://www.youtube.com/watch?v=NgL3_zPtl3w</a:t>
            </a:r>
            <a:r>
              <a:rPr lang="es-ES">
                <a:ea typeface="+mn-lt"/>
                <a:cs typeface="+mn-lt"/>
              </a:rPr>
              <a:t> Factores de riesgo</a:t>
            </a:r>
            <a:endParaRPr lang="es-ES">
              <a:cs typeface="Calibri"/>
            </a:endParaRPr>
          </a:p>
          <a:p>
            <a:r>
              <a:rPr lang="es-ES">
                <a:ea typeface="+mn-lt"/>
                <a:cs typeface="+mn-lt"/>
                <a:hlinkClick r:id="rId5"/>
              </a:rPr>
              <a:t>https://www.youtube.com/watch?v=WEUroqNDfzo</a:t>
            </a:r>
            <a:r>
              <a:rPr lang="es-ES">
                <a:ea typeface="+mn-lt"/>
                <a:cs typeface="+mn-lt"/>
              </a:rPr>
              <a:t> Participación</a:t>
            </a:r>
            <a:endParaRPr lang="es-ES">
              <a:cs typeface="Calibri"/>
            </a:endParaRPr>
          </a:p>
          <a:p>
            <a:r>
              <a:rPr lang="es-ES">
                <a:ea typeface="+mn-lt"/>
                <a:cs typeface="+mn-lt"/>
                <a:hlinkClick r:id="rId6"/>
              </a:rPr>
              <a:t>https://www.youtube.com/watch?v=ARYOv5kDq88</a:t>
            </a:r>
            <a:r>
              <a:rPr lang="es-ES">
                <a:ea typeface="+mn-lt"/>
                <a:cs typeface="+mn-lt"/>
              </a:rPr>
              <a:t> Carga física y mental</a:t>
            </a:r>
            <a:endParaRPr lang="es-ES">
              <a:cs typeface="Calibri"/>
            </a:endParaRPr>
          </a:p>
          <a:p>
            <a:endParaRPr lang="es-ES">
              <a:cs typeface="Calibri"/>
            </a:endParaRPr>
          </a:p>
          <a:p>
            <a:endParaRPr lang="es-E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1550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19CD5-3D0E-406D-B961-39CCB1DE9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0850"/>
            <a:ext cx="10525125" cy="801688"/>
          </a:xfrm>
        </p:spPr>
        <p:txBody>
          <a:bodyPr>
            <a:normAutofit/>
          </a:bodyPr>
          <a:lstStyle/>
          <a:p>
            <a:pPr algn="ctr"/>
            <a:endParaRPr lang="es-ES" b="1">
              <a:ea typeface="+mj-lt"/>
              <a:cs typeface="+mj-lt"/>
            </a:endParaRPr>
          </a:p>
          <a:p>
            <a:pPr algn="ctr"/>
            <a:endParaRPr lang="es-ES">
              <a:cs typeface="Calibri Light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3B2138-248C-4680-8070-07EE6DB77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5600"/>
            <a:ext cx="10525125" cy="504666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ES" b="1" i="1" u="sng">
                <a:solidFill>
                  <a:srgbClr val="7030A0"/>
                </a:solidFill>
                <a:ea typeface="+mn-lt"/>
                <a:cs typeface="+mn-lt"/>
              </a:rPr>
              <a:t>ACTUALMENTE</a:t>
            </a:r>
            <a:endParaRPr lang="es-ES" i="1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s-ES" i="1">
                <a:ea typeface="+mn-lt"/>
                <a:cs typeface="+mn-lt"/>
              </a:rPr>
              <a:t>Con el </a:t>
            </a:r>
            <a:r>
              <a:rPr lang="es-ES" b="1" i="1">
                <a:ea typeface="+mn-lt"/>
                <a:cs typeface="+mn-lt"/>
              </a:rPr>
              <a:t>RD 1299/2006 se aprueba el cuadro de enfermedades profesionales</a:t>
            </a:r>
            <a:r>
              <a:rPr lang="es-ES" i="1">
                <a:ea typeface="+mn-lt"/>
                <a:cs typeface="+mn-lt"/>
              </a:rPr>
              <a:t>, y este cuadro es un </a:t>
            </a:r>
            <a:r>
              <a:rPr lang="es-ES" b="1" i="1">
                <a:ea typeface="+mn-lt"/>
                <a:cs typeface="+mn-lt"/>
              </a:rPr>
              <a:t>sistema mixto</a:t>
            </a:r>
            <a:r>
              <a:rPr lang="es-ES" i="1">
                <a:ea typeface="+mn-lt"/>
                <a:cs typeface="+mn-lt"/>
              </a:rPr>
              <a:t> puesto que incluye un Anexo I, donde se indican todas las enfermedades profesionales </a:t>
            </a:r>
            <a:r>
              <a:rPr lang="es-ES" b="1" i="1">
                <a:ea typeface="+mn-lt"/>
                <a:cs typeface="+mn-lt"/>
              </a:rPr>
              <a:t>científicamente probadas</a:t>
            </a:r>
            <a:r>
              <a:rPr lang="es-ES" i="1">
                <a:ea typeface="+mn-lt"/>
                <a:cs typeface="+mn-lt"/>
              </a:rPr>
              <a:t> (lista cerrada), pero a la vez incluye un Anexo II, con una </a:t>
            </a:r>
            <a:r>
              <a:rPr lang="es-ES" b="1" i="1">
                <a:ea typeface="+mn-lt"/>
                <a:cs typeface="+mn-lt"/>
              </a:rPr>
              <a:t>lista complementaria</a:t>
            </a:r>
            <a:r>
              <a:rPr lang="es-ES" i="1">
                <a:ea typeface="+mn-lt"/>
                <a:cs typeface="+mn-lt"/>
              </a:rPr>
              <a:t> de enfermedades que no está probado su origen laboral, pero que </a:t>
            </a:r>
            <a:r>
              <a:rPr lang="es-ES" b="1" i="1">
                <a:ea typeface="+mn-lt"/>
                <a:cs typeface="+mn-lt"/>
              </a:rPr>
              <a:t>podrían considerarse como enfermedades profesionales en el futuro</a:t>
            </a:r>
            <a:r>
              <a:rPr lang="es-ES" i="1">
                <a:ea typeface="+mn-lt"/>
                <a:cs typeface="+mn-lt"/>
              </a:rPr>
              <a:t> (lista abierta).</a:t>
            </a:r>
            <a:endParaRPr lang="es-ES" i="1">
              <a:cs typeface="Calibri"/>
            </a:endParaRPr>
          </a:p>
          <a:p>
            <a:pPr marL="0" indent="0" algn="just">
              <a:buNone/>
            </a:pPr>
            <a:endParaRPr lang="es-ES" i="1">
              <a:solidFill>
                <a:srgbClr val="FF0000"/>
              </a:solidFill>
              <a:cs typeface="Calibri"/>
            </a:endParaRPr>
          </a:p>
          <a:p>
            <a:pPr marL="0" indent="0" algn="just">
              <a:buNone/>
            </a:pPr>
            <a:r>
              <a:rPr lang="es-ES" i="1">
                <a:solidFill>
                  <a:srgbClr val="FF0000"/>
                </a:solidFill>
                <a:cs typeface="Calibri"/>
              </a:rPr>
              <a:t>¿Qué ocurre si una enfermedad se contrae debido al trabajo pero no está en ninguna lista? </a:t>
            </a:r>
            <a:endParaRPr lang="es-ES" i="1">
              <a:cs typeface="Calibri"/>
            </a:endParaRPr>
          </a:p>
          <a:p>
            <a:pPr marL="0" indent="0" algn="just">
              <a:buNone/>
            </a:pPr>
            <a:r>
              <a:rPr lang="es-ES" i="1">
                <a:cs typeface="Calibri"/>
              </a:rPr>
              <a:t>En ese caso, hay que demostrar ante el Juzgado que existe esa relación, y si se demuestra, la enfermedad pasa a considerarse </a:t>
            </a:r>
            <a:r>
              <a:rPr lang="es-ES" b="1" i="1">
                <a:cs typeface="Calibri"/>
              </a:rPr>
              <a:t>accidente de trabajo.</a:t>
            </a:r>
          </a:p>
          <a:p>
            <a:pPr algn="just"/>
            <a:endParaRPr lang="es-ES">
              <a:cs typeface="Calibri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7879ECD-DA2B-4420-BD2B-CBA4D1E5F802}"/>
              </a:ext>
            </a:extLst>
          </p:cNvPr>
          <p:cNvSpPr txBox="1"/>
          <p:nvPr/>
        </p:nvSpPr>
        <p:spPr>
          <a:xfrm>
            <a:off x="942975" y="676275"/>
            <a:ext cx="1014412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>
                <a:latin typeface="Calibri Light"/>
                <a:cs typeface="Calibri Light"/>
              </a:rPr>
              <a:t>3.2 La </a:t>
            </a:r>
            <a:r>
              <a:rPr lang="en-US" sz="4800" b="1" err="1">
                <a:latin typeface="Calibri Light"/>
                <a:cs typeface="Calibri Light"/>
              </a:rPr>
              <a:t>enfermedad</a:t>
            </a:r>
            <a:r>
              <a:rPr lang="en-US" sz="4800" b="1">
                <a:latin typeface="Calibri Light"/>
                <a:cs typeface="Calibri Light"/>
              </a:rPr>
              <a:t> </a:t>
            </a:r>
            <a:r>
              <a:rPr lang="en-US" sz="4800" b="1" err="1">
                <a:latin typeface="Calibri Light"/>
                <a:cs typeface="Calibri Light"/>
              </a:rPr>
              <a:t>profesional</a:t>
            </a:r>
            <a:endParaRPr lang="en-US" sz="4800" b="1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819307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4EF5D1-8AE5-463F-B8A4-D77AC4262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26324"/>
          </a:xfrm>
        </p:spPr>
        <p:txBody>
          <a:bodyPr/>
          <a:lstStyle/>
          <a:p>
            <a:pPr algn="ctr"/>
            <a:r>
              <a:rPr lang="es-ES" b="1"/>
              <a:t>3.2 La enfermedad profesional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1F02DA-A9C3-4A18-95BF-E69ED1C0B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0528"/>
            <a:ext cx="10515600" cy="48364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s-ES" b="1" i="1"/>
              <a:t>¿Cómo saber qué se considera una enfermedad profesional? </a:t>
            </a:r>
          </a:p>
          <a:p>
            <a:pPr marL="0" indent="0" algn="just">
              <a:buNone/>
            </a:pPr>
            <a:endParaRPr lang="es-ES" b="1" i="1"/>
          </a:p>
          <a:p>
            <a:pPr algn="just"/>
            <a:r>
              <a:rPr lang="es-ES" i="1"/>
              <a:t>Antes → </a:t>
            </a:r>
            <a:r>
              <a:rPr lang="es-ES" b="1" i="1"/>
              <a:t>Sistema de lista cerrada</a:t>
            </a:r>
            <a:r>
              <a:rPr lang="es-ES" i="1"/>
              <a:t>. Lista de enfermedades (por sector de trabajo y productos). </a:t>
            </a:r>
          </a:p>
          <a:p>
            <a:pPr algn="just"/>
            <a:r>
              <a:rPr lang="es-ES" i="1"/>
              <a:t>Ahora → </a:t>
            </a:r>
            <a:r>
              <a:rPr lang="es-ES" b="1" i="1"/>
              <a:t>Sistema mixto </a:t>
            </a:r>
            <a:r>
              <a:rPr lang="es-ES" i="1"/>
              <a:t>(RD 1.299/2006) </a:t>
            </a:r>
            <a:endParaRPr lang="es-ES" i="1">
              <a:cs typeface="Calibri"/>
            </a:endParaRPr>
          </a:p>
          <a:p>
            <a:pPr lvl="1" algn="just"/>
            <a:r>
              <a:rPr lang="es-ES" i="1"/>
              <a:t>Anexo I. Enfermedades científicamente probadas (lista cerrada) </a:t>
            </a:r>
            <a:endParaRPr lang="es-ES" i="1">
              <a:cs typeface="Calibri"/>
            </a:endParaRPr>
          </a:p>
          <a:p>
            <a:pPr lvl="1" algn="just"/>
            <a:r>
              <a:rPr lang="es-ES" i="1"/>
              <a:t>Anexo II. No probadas pero pueden considerarse en un futuro (lista abierta) </a:t>
            </a:r>
            <a:endParaRPr lang="es-ES" i="1">
              <a:cs typeface="Calibri"/>
            </a:endParaRPr>
          </a:p>
          <a:p>
            <a:pPr lvl="1" algn="just"/>
            <a:endParaRPr lang="es-ES" i="1">
              <a:cs typeface="Calibri"/>
            </a:endParaRPr>
          </a:p>
          <a:p>
            <a:pPr algn="just"/>
            <a:r>
              <a:rPr lang="es-ES" b="1" i="1"/>
              <a:t>REGISTRO DE ENFERMEDADES PROFESIONALES </a:t>
            </a:r>
            <a:endParaRPr lang="es-ES" b="1" i="1">
              <a:cs typeface="Calibri"/>
            </a:endParaRPr>
          </a:p>
          <a:p>
            <a:pPr lvl="1" algn="just"/>
            <a:r>
              <a:rPr lang="es-ES" i="1"/>
              <a:t>Antes era el empresario (“subregistro”), ahora es la Mutua quien notifica y registra. </a:t>
            </a:r>
            <a:endParaRPr lang="es-ES" i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6129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99BE35-250B-42C0-BC5E-92065DE5C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6625"/>
          </a:xfrm>
        </p:spPr>
        <p:txBody>
          <a:bodyPr/>
          <a:lstStyle/>
          <a:p>
            <a:pPr algn="ctr"/>
            <a:r>
              <a:rPr lang="es-ES" b="1"/>
              <a:t>3.2 La enfermedad profesional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924F8A-E2ED-4E86-8DBF-EE89F1F7B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035" y="1251750"/>
            <a:ext cx="10515600" cy="541537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s-ES" sz="2000" i="1"/>
              <a:t>Una vez explicado esto, ya podemos entender la </a:t>
            </a:r>
            <a:r>
              <a:rPr lang="es-ES" sz="2000" b="1" i="1"/>
              <a:t>definición</a:t>
            </a:r>
            <a:r>
              <a:rPr lang="es-ES" sz="2000" i="1"/>
              <a:t> que da la Seguridad Social de “Enfermedad Profesional”:</a:t>
            </a:r>
            <a:endParaRPr lang="es-ES" sz="2000" i="1">
              <a:cs typeface="Calibri"/>
            </a:endParaRP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ES" sz="2000" b="1" i="1">
                <a:solidFill>
                  <a:srgbClr val="0070C0"/>
                </a:solidFill>
              </a:rPr>
              <a:t>“Es aquella contraída a consecuencia del trabajo ejecutado por cuenta ajena o por cuenta propia en las actividades que se </a:t>
            </a:r>
            <a:r>
              <a:rPr lang="es-ES" sz="2000" b="1" i="1" u="sng">
                <a:solidFill>
                  <a:srgbClr val="0070C0"/>
                </a:solidFill>
              </a:rPr>
              <a:t>especifiquen en el cuadro de Enfermedades Profesionales</a:t>
            </a:r>
            <a:r>
              <a:rPr lang="es-ES" sz="2000" b="1" i="1">
                <a:solidFill>
                  <a:srgbClr val="0070C0"/>
                </a:solidFill>
              </a:rPr>
              <a:t>”.</a:t>
            </a:r>
            <a:endParaRPr lang="es-ES" sz="2000" b="1" i="1">
              <a:solidFill>
                <a:srgbClr val="0070C0"/>
              </a:solidFill>
              <a:cs typeface="Calibri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s-ES" sz="2000" b="1" i="1"/>
              <a:t>Cuadro de Enfermedad Profesionales:</a:t>
            </a:r>
            <a:r>
              <a:rPr lang="es-ES" sz="2000" i="1"/>
              <a:t> El R.D. 1299/2006, de 10 de noviembre, aprueba el cuadro de enfermedades profesionales que figura como anexo 1 de dicha norma. Contiene 6 grupos de Enfermedades Profesionales según estén causadas por:</a:t>
            </a:r>
            <a:endParaRPr lang="es-ES" sz="2000" i="1">
              <a:cs typeface="Calibri"/>
            </a:endParaRPr>
          </a:p>
          <a:p>
            <a:pPr algn="just">
              <a:lnSpc>
                <a:spcPct val="100000"/>
              </a:lnSpc>
            </a:pPr>
            <a:r>
              <a:rPr lang="es-ES" sz="2000" b="1" i="1"/>
              <a:t>Grupo 1: </a:t>
            </a:r>
            <a:r>
              <a:rPr lang="es-ES" sz="2000" i="1"/>
              <a:t>Causadas por agentes químicos.</a:t>
            </a:r>
            <a:endParaRPr lang="es-ES" sz="2000" i="1">
              <a:cs typeface="Calibri"/>
            </a:endParaRPr>
          </a:p>
          <a:p>
            <a:pPr algn="just">
              <a:lnSpc>
                <a:spcPct val="100000"/>
              </a:lnSpc>
            </a:pPr>
            <a:r>
              <a:rPr lang="es-ES" sz="2000" b="1" i="1"/>
              <a:t>Grupo 2: </a:t>
            </a:r>
            <a:r>
              <a:rPr lang="es-ES" sz="2000" i="1"/>
              <a:t>Causadas por agentes físicos.</a:t>
            </a:r>
            <a:endParaRPr lang="es-ES" sz="2000" i="1">
              <a:cs typeface="Calibri"/>
            </a:endParaRPr>
          </a:p>
          <a:p>
            <a:pPr algn="just">
              <a:lnSpc>
                <a:spcPct val="100000"/>
              </a:lnSpc>
            </a:pPr>
            <a:r>
              <a:rPr lang="es-ES" sz="2000" b="1" i="1"/>
              <a:t>Grupo 3: </a:t>
            </a:r>
            <a:r>
              <a:rPr lang="es-ES" sz="2000" i="1"/>
              <a:t>Causadas por agentes biológicos.</a:t>
            </a:r>
            <a:endParaRPr lang="es-ES" sz="2000" i="1">
              <a:cs typeface="Calibri"/>
            </a:endParaRPr>
          </a:p>
          <a:p>
            <a:pPr algn="just">
              <a:lnSpc>
                <a:spcPct val="100000"/>
              </a:lnSpc>
            </a:pPr>
            <a:r>
              <a:rPr lang="es-ES" sz="2000" b="1" i="1"/>
              <a:t>Grupo 4: </a:t>
            </a:r>
            <a:r>
              <a:rPr lang="es-ES" sz="2000" i="1"/>
              <a:t>Causadas por inhalación de sustancias y agentes no comprendidos en otros apartados.</a:t>
            </a:r>
            <a:endParaRPr lang="es-ES" sz="2000" i="1">
              <a:cs typeface="Calibri"/>
            </a:endParaRPr>
          </a:p>
          <a:p>
            <a:pPr algn="just">
              <a:lnSpc>
                <a:spcPct val="100000"/>
              </a:lnSpc>
            </a:pPr>
            <a:r>
              <a:rPr lang="es-ES" sz="2000" b="1" i="1"/>
              <a:t>Grupo 5:</a:t>
            </a:r>
            <a:r>
              <a:rPr lang="es-ES" sz="2000" i="1"/>
              <a:t> De la piel, causada por sustancias y agentes no comprendidos en alguno de los otros apartados.</a:t>
            </a:r>
            <a:endParaRPr lang="es-ES" sz="2000" i="1">
              <a:cs typeface="Calibri"/>
            </a:endParaRPr>
          </a:p>
          <a:p>
            <a:pPr algn="just">
              <a:lnSpc>
                <a:spcPct val="100000"/>
              </a:lnSpc>
            </a:pPr>
            <a:r>
              <a:rPr lang="es-ES" sz="2000" b="1" i="1"/>
              <a:t>Grupo 6: </a:t>
            </a:r>
            <a:r>
              <a:rPr lang="es-ES" sz="2000" i="1"/>
              <a:t>Causadas por agentes carcinogénicos.</a:t>
            </a:r>
            <a:endParaRPr lang="es-ES" sz="2000" i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5882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1C506-D4BF-4E01-8D4D-08FD31292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/>
              <a:t>Diferencias entre accidente de trabajo y enfermedad profesional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2FF120-0263-4129-8A37-1A329D6FB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es-ES" b="1" i="1">
                <a:solidFill>
                  <a:srgbClr val="0070C0"/>
                </a:solidFill>
                <a:cs typeface="Calibri"/>
              </a:rPr>
              <a:t>Enfermedad profesional</a:t>
            </a:r>
            <a:endParaRPr lang="es-ES"/>
          </a:p>
          <a:p>
            <a:pPr lvl="1" algn="just"/>
            <a:r>
              <a:rPr lang="es-ES" i="1">
                <a:cs typeface="Calibri"/>
              </a:rPr>
              <a:t>La EP es </a:t>
            </a:r>
            <a:r>
              <a:rPr lang="es-ES" i="1" u="sng">
                <a:cs typeface="Calibri"/>
              </a:rPr>
              <a:t>lenta</a:t>
            </a:r>
            <a:r>
              <a:rPr lang="es-ES" i="1">
                <a:cs typeface="Calibri"/>
              </a:rPr>
              <a:t> y sus efectos pueden aparecer al cabo de los años, y estos aumentan conforme se está más tiempo expuesto.</a:t>
            </a:r>
          </a:p>
          <a:p>
            <a:pPr lvl="1" algn="just"/>
            <a:r>
              <a:rPr lang="es-ES" i="1">
                <a:cs typeface="Calibri"/>
              </a:rPr>
              <a:t>Suele aparecer de forma lenta debido a las </a:t>
            </a:r>
            <a:r>
              <a:rPr lang="es-ES" i="1" u="sng">
                <a:cs typeface="Calibri"/>
              </a:rPr>
              <a:t>condiciones medioambientales</a:t>
            </a:r>
            <a:r>
              <a:rPr lang="es-ES" i="1">
                <a:cs typeface="Calibri"/>
              </a:rPr>
              <a:t>.</a:t>
            </a:r>
          </a:p>
          <a:p>
            <a:pPr lvl="1" algn="just"/>
            <a:r>
              <a:rPr lang="es-ES" i="1">
                <a:cs typeface="Calibri"/>
              </a:rPr>
              <a:t>Sus </a:t>
            </a:r>
            <a:r>
              <a:rPr lang="es-ES" i="1" u="sng">
                <a:cs typeface="Calibri"/>
              </a:rPr>
              <a:t>efectos son individuales</a:t>
            </a:r>
            <a:r>
              <a:rPr lang="es-ES" i="1">
                <a:cs typeface="Calibri"/>
              </a:rPr>
              <a:t> (en ciertas personas los síntomas son leves y en otras muy graves).</a:t>
            </a:r>
          </a:p>
          <a:p>
            <a:pPr algn="just"/>
            <a:r>
              <a:rPr lang="es-ES" b="1" i="1">
                <a:solidFill>
                  <a:srgbClr val="0070C0"/>
                </a:solidFill>
                <a:cs typeface="Calibri"/>
              </a:rPr>
              <a:t>Accidente de trabajo</a:t>
            </a:r>
          </a:p>
          <a:p>
            <a:pPr lvl="1" algn="just"/>
            <a:r>
              <a:rPr lang="es-ES" i="1">
                <a:cs typeface="Calibri"/>
              </a:rPr>
              <a:t>El AT es </a:t>
            </a:r>
            <a:r>
              <a:rPr lang="es-ES" i="1" u="sng">
                <a:cs typeface="Calibri"/>
              </a:rPr>
              <a:t>súbito</a:t>
            </a:r>
            <a:r>
              <a:rPr lang="es-ES" i="1">
                <a:cs typeface="Calibri"/>
              </a:rPr>
              <a:t>, </a:t>
            </a:r>
            <a:r>
              <a:rPr lang="es-ES" i="1" u="sng">
                <a:cs typeface="Calibri"/>
              </a:rPr>
              <a:t>instantáneo</a:t>
            </a:r>
            <a:r>
              <a:rPr lang="es-ES" i="1">
                <a:cs typeface="Calibri"/>
              </a:rPr>
              <a:t>, ocurre de forma repentina y se ven las lesiones de forma inmediata.</a:t>
            </a:r>
          </a:p>
          <a:p>
            <a:pPr lvl="1" algn="just"/>
            <a:r>
              <a:rPr lang="es-ES" i="1">
                <a:cs typeface="Calibri"/>
              </a:rPr>
              <a:t>El AT está más relacionado con las </a:t>
            </a:r>
            <a:r>
              <a:rPr lang="es-ES" i="1" u="sng">
                <a:cs typeface="Calibri"/>
              </a:rPr>
              <a:t>condiciones de seguridad</a:t>
            </a:r>
            <a:r>
              <a:rPr lang="es-ES" i="1">
                <a:cs typeface="Calibri"/>
              </a:rPr>
              <a:t> (lugares de trabajo, instalaciones, equipos, máquinas...)</a:t>
            </a:r>
          </a:p>
          <a:p>
            <a:pPr lvl="1" algn="just"/>
            <a:r>
              <a:rPr lang="es-ES" i="1">
                <a:cs typeface="Calibri"/>
              </a:rPr>
              <a:t>Los efectos del accidente son </a:t>
            </a:r>
            <a:r>
              <a:rPr lang="es-ES" i="1" u="sng">
                <a:cs typeface="Calibri"/>
              </a:rPr>
              <a:t>idénticos</a:t>
            </a:r>
            <a:r>
              <a:rPr lang="es-ES" i="1">
                <a:cs typeface="Calibri"/>
              </a:rPr>
              <a:t> para todos los que lo sufren.</a:t>
            </a:r>
          </a:p>
        </p:txBody>
      </p:sp>
    </p:spTree>
    <p:extLst>
      <p:ext uri="{BB962C8B-B14F-4D97-AF65-F5344CB8AC3E}">
        <p14:creationId xmlns:p14="http://schemas.microsoft.com/office/powerpoint/2010/main" val="2482036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A6C63-AA07-4E3E-BCDA-0ABCE0236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5963"/>
          </a:xfrm>
        </p:spPr>
        <p:txBody>
          <a:bodyPr/>
          <a:lstStyle/>
          <a:p>
            <a:pPr algn="ctr"/>
            <a:r>
              <a:rPr lang="es-ES" b="1">
                <a:cs typeface="Calibri Light"/>
              </a:rPr>
              <a:t>Otros daños derivados del trabajo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68CC3C-52B1-49FA-93FE-A2A579C06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700"/>
            <a:ext cx="10515600" cy="54181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just"/>
            <a:r>
              <a:rPr lang="es-ES" b="1" i="1">
                <a:solidFill>
                  <a:srgbClr val="9E1687"/>
                </a:solidFill>
                <a:cs typeface="Calibri"/>
              </a:rPr>
              <a:t>Fatiga laboral:</a:t>
            </a:r>
            <a:r>
              <a:rPr lang="es-ES" i="1">
                <a:cs typeface="Calibri"/>
              </a:rPr>
              <a:t> Es la disminución de la capacidad física y mental para realizar el trabajo debido al cansancio. Puede ser producida por dos causas: por una carga física (esfuerzos, posturas incómodas...) o por una carga mental (manejar mucha información, toma de decisiones...)</a:t>
            </a:r>
            <a:endParaRPr lang="es-ES"/>
          </a:p>
          <a:p>
            <a:pPr algn="just"/>
            <a:r>
              <a:rPr lang="es-ES" b="1" i="1">
                <a:solidFill>
                  <a:srgbClr val="9E1687"/>
                </a:solidFill>
                <a:cs typeface="Calibri"/>
              </a:rPr>
              <a:t>Insatisfacción laboral: </a:t>
            </a:r>
            <a:r>
              <a:rPr lang="es-ES" i="1">
                <a:cs typeface="Calibri"/>
              </a:rPr>
              <a:t>Es una actitud general negativa hacia el trabajo que procede de la </a:t>
            </a:r>
            <a:r>
              <a:rPr lang="es-ES" i="1" u="sng">
                <a:cs typeface="Calibri"/>
              </a:rPr>
              <a:t>diferencia entre las expectativas</a:t>
            </a:r>
            <a:r>
              <a:rPr lang="es-ES" i="1">
                <a:cs typeface="Calibri"/>
              </a:rPr>
              <a:t> generadas respecto al trabajo y la </a:t>
            </a:r>
            <a:r>
              <a:rPr lang="es-ES" i="1" u="sng">
                <a:cs typeface="Calibri"/>
              </a:rPr>
              <a:t>realidad de lo que es el trabajo</a:t>
            </a:r>
            <a:r>
              <a:rPr lang="es-ES" i="1">
                <a:cs typeface="Calibri"/>
              </a:rPr>
              <a:t>, y de la </a:t>
            </a:r>
            <a:r>
              <a:rPr lang="es-ES" i="1" u="sng">
                <a:cs typeface="Calibri"/>
              </a:rPr>
              <a:t>importancia que se da a esa diferencia</a:t>
            </a:r>
            <a:r>
              <a:rPr lang="es-ES" i="1">
                <a:cs typeface="Calibri"/>
              </a:rPr>
              <a:t>. Por ejemplo, horario de trabajo. </a:t>
            </a:r>
          </a:p>
          <a:p>
            <a:pPr lvl="1" algn="just"/>
            <a:r>
              <a:rPr lang="es-ES" i="1">
                <a:cs typeface="Calibri"/>
              </a:rPr>
              <a:t>Esto quiere decir que la existencia de insatisfacción no solo se debe a cómo es el trabajo (bueno o malo), sino también a las expectativas que el trabajador tiene generadas sobre él, y a cuánta importancia le da a que éstas se cumplan o no. Influyen los 3 factores a la vez.</a:t>
            </a:r>
          </a:p>
          <a:p>
            <a:pPr algn="just"/>
            <a:r>
              <a:rPr lang="es-ES" b="1" i="1">
                <a:solidFill>
                  <a:srgbClr val="9E1687"/>
                </a:solidFill>
                <a:cs typeface="Calibri"/>
              </a:rPr>
              <a:t>Envejecimiento prematuro:</a:t>
            </a:r>
            <a:r>
              <a:rPr lang="es-ES" i="1">
                <a:cs typeface="Calibri"/>
              </a:rPr>
              <a:t> Está demostrado que ciertos operarios sufren un desgaste mayor debido a la acumulación de fatiga crónica, lo cual provoca una aceleración del envejecimiento normal. Por eso, ciertos colectivos tienen una edad de jubilación más tempranas</a:t>
            </a:r>
          </a:p>
        </p:txBody>
      </p:sp>
    </p:spTree>
    <p:extLst>
      <p:ext uri="{BB962C8B-B14F-4D97-AF65-F5344CB8AC3E}">
        <p14:creationId xmlns:p14="http://schemas.microsoft.com/office/powerpoint/2010/main" val="2690921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424252-6211-48A6-BC31-A1A19E163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6938"/>
          </a:xfrm>
        </p:spPr>
        <p:txBody>
          <a:bodyPr/>
          <a:lstStyle/>
          <a:p>
            <a:pPr algn="ctr"/>
            <a:r>
              <a:rPr lang="es-ES" sz="4000" b="1">
                <a:cs typeface="Calibri Light"/>
              </a:rPr>
              <a:t>4. Medidas de prevención y protección de riesgos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33760D-1C20-484C-B4BE-DCFD2E1F9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3175"/>
            <a:ext cx="10515600" cy="542766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ES" b="1" i="1">
                <a:solidFill>
                  <a:srgbClr val="7030A0"/>
                </a:solidFill>
                <a:cs typeface="Calibri" panose="020F0502020204030204"/>
              </a:rPr>
              <a:t>Medidas de prevención:</a:t>
            </a:r>
          </a:p>
          <a:p>
            <a:pPr algn="just"/>
            <a:r>
              <a:rPr lang="es-ES" sz="2400" i="1">
                <a:cs typeface="Calibri" panose="020F0502020204030204"/>
              </a:rPr>
              <a:t>Actúan </a:t>
            </a:r>
            <a:r>
              <a:rPr lang="es-ES" sz="2400" b="1" i="1">
                <a:cs typeface="Calibri" panose="020F0502020204030204"/>
              </a:rPr>
              <a:t>antes</a:t>
            </a:r>
            <a:r>
              <a:rPr lang="es-ES" sz="2400" i="1">
                <a:cs typeface="Calibri" panose="020F0502020204030204"/>
              </a:rPr>
              <a:t> de que se produzca el accidente.</a:t>
            </a:r>
          </a:p>
          <a:p>
            <a:pPr algn="just"/>
            <a:r>
              <a:rPr lang="es-ES" sz="2400" i="1">
                <a:cs typeface="Calibri" panose="020F0502020204030204"/>
              </a:rPr>
              <a:t>Intentan </a:t>
            </a:r>
            <a:r>
              <a:rPr lang="es-ES" sz="2400" b="1" i="1">
                <a:cs typeface="Calibri" panose="020F0502020204030204"/>
              </a:rPr>
              <a:t>eliminar el riesgo</a:t>
            </a:r>
            <a:r>
              <a:rPr lang="es-ES" sz="2400" i="1">
                <a:cs typeface="Calibri" panose="020F0502020204030204"/>
              </a:rPr>
              <a:t> en su raíz.</a:t>
            </a:r>
          </a:p>
          <a:p>
            <a:pPr algn="just"/>
            <a:r>
              <a:rPr lang="es-ES" sz="2400" i="1">
                <a:cs typeface="Calibri" panose="020F0502020204030204"/>
              </a:rPr>
              <a:t>Para ello, intervienen en el </a:t>
            </a:r>
            <a:r>
              <a:rPr lang="es-ES" sz="2400" b="1" i="1">
                <a:cs typeface="Calibri" panose="020F0502020204030204"/>
              </a:rPr>
              <a:t>foco del riesgo</a:t>
            </a:r>
            <a:r>
              <a:rPr lang="es-ES" sz="2400" i="1">
                <a:cs typeface="Calibri" panose="020F0502020204030204"/>
              </a:rPr>
              <a:t>.</a:t>
            </a:r>
          </a:p>
          <a:p>
            <a:pPr algn="just"/>
            <a:r>
              <a:rPr lang="es-ES" sz="2400" i="1">
                <a:cs typeface="Calibri" panose="020F0502020204030204"/>
              </a:rPr>
              <a:t>Por ejemplo, los frenos ABS de los coches son una medida de prevención puesto que intentan evitar que se produzca el accidente. Otros ejemplos: sustitución de máquinas ruidosas y productos químicos, reparación y conservación, diseño inicial de los equipos...</a:t>
            </a:r>
          </a:p>
          <a:p>
            <a:pPr marL="0" indent="0" algn="just">
              <a:buNone/>
            </a:pPr>
            <a:r>
              <a:rPr lang="es-ES" b="1" i="1">
                <a:solidFill>
                  <a:srgbClr val="7030A0"/>
                </a:solidFill>
                <a:cs typeface="Calibri" panose="020F0502020204030204"/>
              </a:rPr>
              <a:t>Medidas de protección:</a:t>
            </a:r>
          </a:p>
          <a:p>
            <a:pPr algn="just"/>
            <a:r>
              <a:rPr lang="es-ES" sz="2400" i="1">
                <a:cs typeface="Calibri" panose="020F0502020204030204"/>
              </a:rPr>
              <a:t>Son aquellas que no evitan el riesgo ni el peligro sino que se encargan de </a:t>
            </a:r>
            <a:r>
              <a:rPr lang="es-ES" sz="2400" b="1" i="1">
                <a:cs typeface="Calibri" panose="020F0502020204030204"/>
              </a:rPr>
              <a:t>reducir o eliminar sus consecuencias</a:t>
            </a:r>
            <a:r>
              <a:rPr lang="es-ES" sz="2400" i="1">
                <a:cs typeface="Calibri" panose="020F0502020204030204"/>
              </a:rPr>
              <a:t> sobre el trabajador.</a:t>
            </a:r>
          </a:p>
          <a:p>
            <a:pPr algn="just"/>
            <a:r>
              <a:rPr lang="es-ES" sz="2400" i="1">
                <a:cs typeface="Calibri" panose="020F0502020204030204"/>
              </a:rPr>
              <a:t>Hay situaciones en las que las medidas de prevención no pueden evitar el accidente, por lo que </a:t>
            </a:r>
            <a:r>
              <a:rPr lang="es-ES" sz="2400" b="1" i="1">
                <a:cs typeface="Calibri" panose="020F0502020204030204"/>
              </a:rPr>
              <a:t>se asume la presencia de determinado grado de riesgo</a:t>
            </a:r>
            <a:r>
              <a:rPr lang="es-ES" sz="2400" i="1">
                <a:cs typeface="Calibri" panose="020F0502020204030204"/>
              </a:rPr>
              <a:t> y se intenta reducir el riesgo.</a:t>
            </a:r>
          </a:p>
          <a:p>
            <a:pPr algn="just"/>
            <a:r>
              <a:rPr lang="es-ES" sz="2400" i="1">
                <a:cs typeface="Calibri" panose="020F0502020204030204"/>
              </a:rPr>
              <a:t>Ejemplo: El airbag es una medida que no evita el accidente sino que intenta minimizar las consecuencias sobre la persona.</a:t>
            </a:r>
          </a:p>
        </p:txBody>
      </p:sp>
    </p:spTree>
    <p:extLst>
      <p:ext uri="{BB962C8B-B14F-4D97-AF65-F5344CB8AC3E}">
        <p14:creationId xmlns:p14="http://schemas.microsoft.com/office/powerpoint/2010/main" val="3179665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899270-334B-4B67-9DCF-F21D5A3EE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0400"/>
            <a:ext cx="10439400" cy="820738"/>
          </a:xfrm>
        </p:spPr>
        <p:txBody>
          <a:bodyPr>
            <a:normAutofit/>
          </a:bodyPr>
          <a:lstStyle/>
          <a:p>
            <a:pPr algn="ctr"/>
            <a:r>
              <a:rPr lang="es-ES" sz="4000" b="1">
                <a:ea typeface="+mj-lt"/>
                <a:cs typeface="+mj-lt"/>
              </a:rPr>
              <a:t>4. Medidas de prevención y protección de riesgos</a:t>
            </a:r>
            <a:endParaRPr lang="es-ES" sz="40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C93327-F6FD-40D9-AACA-A8612BE11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8000"/>
            <a:ext cx="10515600" cy="4398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b="1" i="1">
                <a:solidFill>
                  <a:srgbClr val="7030A0"/>
                </a:solidFill>
                <a:cs typeface="Calibri"/>
              </a:rPr>
              <a:t>Medidas de protección (continuación)</a:t>
            </a:r>
          </a:p>
          <a:p>
            <a:pPr algn="just"/>
            <a:r>
              <a:rPr lang="es-ES" i="1">
                <a:cs typeface="Calibri"/>
              </a:rPr>
              <a:t>Existen dos tipos:</a:t>
            </a:r>
          </a:p>
          <a:p>
            <a:pPr lvl="1" algn="just"/>
            <a:r>
              <a:rPr lang="es-ES" b="1" i="1">
                <a:cs typeface="Calibri"/>
              </a:rPr>
              <a:t>Medidas de protección colectiva</a:t>
            </a:r>
            <a:r>
              <a:rPr lang="es-ES" i="1">
                <a:cs typeface="Calibri"/>
              </a:rPr>
              <a:t>: Protegen a varios trabajadores a la vez al actuar sobre el </a:t>
            </a:r>
            <a:r>
              <a:rPr lang="es-ES" i="1" u="sng">
                <a:cs typeface="Calibri"/>
              </a:rPr>
              <a:t>medio de transmisión</a:t>
            </a:r>
            <a:r>
              <a:rPr lang="es-ES" i="1">
                <a:cs typeface="Calibri"/>
              </a:rPr>
              <a:t> (redes de seguridad, barandillas, ventilación focalizada, resguardos de máquinas, pantallas frente al ruido)</a:t>
            </a:r>
          </a:p>
          <a:p>
            <a:pPr lvl="1" algn="just"/>
            <a:r>
              <a:rPr lang="es-ES" b="1" i="1">
                <a:cs typeface="Calibri"/>
              </a:rPr>
              <a:t>Medidas de protección individual:</a:t>
            </a:r>
            <a:r>
              <a:rPr lang="es-ES" i="1">
                <a:cs typeface="Calibri"/>
              </a:rPr>
              <a:t> Son los EPIS. Protegen solo al trabajador que los lleva puestos (mascarillas, botas, tapones, guantes, orejeras...)</a:t>
            </a:r>
          </a:p>
        </p:txBody>
      </p:sp>
    </p:spTree>
    <p:extLst>
      <p:ext uri="{BB962C8B-B14F-4D97-AF65-F5344CB8AC3E}">
        <p14:creationId xmlns:p14="http://schemas.microsoft.com/office/powerpoint/2010/main" val="1179595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FB3B0F-9B0B-41A8-A7BC-F99ED1BEE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5038"/>
          </a:xfrm>
        </p:spPr>
        <p:txBody>
          <a:bodyPr>
            <a:normAutofit/>
          </a:bodyPr>
          <a:lstStyle/>
          <a:p>
            <a:pPr algn="ctr"/>
            <a:r>
              <a:rPr lang="es-ES" sz="4000" b="1">
                <a:ea typeface="+mj-lt"/>
                <a:cs typeface="+mj-lt"/>
              </a:rPr>
              <a:t>4. Medidas de prevención y protección de riesgos</a:t>
            </a:r>
            <a:endParaRPr lang="es-ES" sz="4000">
              <a:cs typeface="Calibri Light" panose="020F0302020204030204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E3713A-9397-4D89-8706-DDDED9475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350"/>
            <a:ext cx="10515600" cy="4646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s-ES" sz="3200" b="1" i="1">
                <a:solidFill>
                  <a:srgbClr val="7030A0"/>
                </a:solidFill>
                <a:cs typeface="Calibri"/>
              </a:rPr>
              <a:t>¿Qué medidas son prioritarias?</a:t>
            </a:r>
          </a:p>
          <a:p>
            <a:pPr algn="just"/>
            <a:r>
              <a:rPr lang="es-ES" i="1">
                <a:cs typeface="Calibri"/>
              </a:rPr>
              <a:t>La normativa utiliza como </a:t>
            </a:r>
            <a:r>
              <a:rPr lang="es-ES" b="1" i="1">
                <a:cs typeface="Calibri"/>
              </a:rPr>
              <a:t>principio fundamental el de la prevención</a:t>
            </a:r>
            <a:r>
              <a:rPr lang="es-ES" i="1">
                <a:cs typeface="Calibri"/>
              </a:rPr>
              <a:t>, por lo que, </a:t>
            </a:r>
            <a:r>
              <a:rPr lang="es-ES" b="1" i="1">
                <a:cs typeface="Calibri"/>
              </a:rPr>
              <a:t>en primer lugar,</a:t>
            </a:r>
            <a:r>
              <a:rPr lang="es-ES" i="1">
                <a:cs typeface="Calibri"/>
              </a:rPr>
              <a:t> hay que evitar los riesgos en su origen y evaluar aquellos que no se puedan evitar (</a:t>
            </a:r>
            <a:r>
              <a:rPr lang="es-ES" i="1" u="sng">
                <a:cs typeface="Calibri"/>
              </a:rPr>
              <a:t>medidas de prevención</a:t>
            </a:r>
            <a:r>
              <a:rPr lang="es-ES" i="1">
                <a:cs typeface="Calibri"/>
              </a:rPr>
              <a:t>). </a:t>
            </a:r>
          </a:p>
          <a:p>
            <a:pPr algn="just"/>
            <a:r>
              <a:rPr lang="es-ES" i="1">
                <a:cs typeface="Calibri"/>
              </a:rPr>
              <a:t>Posteriormente, como </a:t>
            </a:r>
            <a:r>
              <a:rPr lang="es-ES" b="1" i="1">
                <a:cs typeface="Calibri"/>
              </a:rPr>
              <a:t>segunda medida</a:t>
            </a:r>
            <a:r>
              <a:rPr lang="es-ES" i="1">
                <a:cs typeface="Calibri"/>
              </a:rPr>
              <a:t>, utilizar </a:t>
            </a:r>
            <a:r>
              <a:rPr lang="es-ES" i="1" u="sng">
                <a:cs typeface="Calibri"/>
              </a:rPr>
              <a:t>técnicas de protección colectiva</a:t>
            </a:r>
            <a:r>
              <a:rPr lang="es-ES" i="1">
                <a:cs typeface="Calibri"/>
              </a:rPr>
              <a:t>.</a:t>
            </a:r>
          </a:p>
          <a:p>
            <a:pPr algn="just"/>
            <a:r>
              <a:rPr lang="es-ES" i="1">
                <a:cs typeface="Calibri"/>
              </a:rPr>
              <a:t>Y si no resultase posible o fueran insuficientes, </a:t>
            </a:r>
            <a:r>
              <a:rPr lang="es-ES" b="1" i="1">
                <a:cs typeface="Calibri"/>
              </a:rPr>
              <a:t>en último lugar</a:t>
            </a:r>
            <a:r>
              <a:rPr lang="es-ES" i="1">
                <a:cs typeface="Calibri"/>
              </a:rPr>
              <a:t>, emplear </a:t>
            </a:r>
            <a:r>
              <a:rPr lang="es-ES" i="1" u="sng">
                <a:cs typeface="Calibri"/>
              </a:rPr>
              <a:t>técnicas de protección individual</a:t>
            </a:r>
          </a:p>
          <a:p>
            <a:pPr marL="0" indent="0" algn="just">
              <a:buNone/>
            </a:pPr>
            <a:endParaRPr lang="es-ES" i="1" u="sng">
              <a:solidFill>
                <a:srgbClr val="000000"/>
              </a:solidFill>
              <a:cs typeface="Calibri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785A39E-EFA2-4EF4-89F8-CE875AE39558}"/>
              </a:ext>
            </a:extLst>
          </p:cNvPr>
          <p:cNvSpPr/>
          <p:nvPr/>
        </p:nvSpPr>
        <p:spPr>
          <a:xfrm>
            <a:off x="838200" y="5257800"/>
            <a:ext cx="10801350" cy="923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>
                <a:solidFill>
                  <a:srgbClr val="FF0000"/>
                </a:solidFill>
                <a:cs typeface="Calibri"/>
              </a:rPr>
              <a:t>PREVENCIÓN &gt; PROTECCIÓN COLECTIVA &gt; PROTECCIÓN INDIVIDUAL</a:t>
            </a:r>
            <a:endParaRPr lang="es-ES" sz="2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0701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Tema de Office</vt:lpstr>
      <vt:lpstr>3.2. La enfermedad profesional</vt:lpstr>
      <vt:lpstr> </vt:lpstr>
      <vt:lpstr>3.2 La enfermedad profesional</vt:lpstr>
      <vt:lpstr>3.2 La enfermedad profesional</vt:lpstr>
      <vt:lpstr>Diferencias entre accidente de trabajo y enfermedad profesional</vt:lpstr>
      <vt:lpstr>Otros daños derivados del trabajo</vt:lpstr>
      <vt:lpstr>4. Medidas de prevención y protección de riesgos</vt:lpstr>
      <vt:lpstr>4. Medidas de prevención y protección de riesgos</vt:lpstr>
      <vt:lpstr>4. Medidas de prevención y protección de riesgos</vt:lpstr>
      <vt:lpstr>4. Medidas de prevención y protección de riesgos</vt:lpstr>
      <vt:lpstr>A) Técnicas de prevención</vt:lpstr>
      <vt:lpstr>A) Técnicas de prevención</vt:lpstr>
      <vt:lpstr>B) Técnicas de protección colectiva</vt:lpstr>
      <vt:lpstr>C) Equipos de Protección Individual (EPIS) </vt:lpstr>
      <vt:lpstr>C) Equipos de Protección Individual</vt:lpstr>
      <vt:lpstr>Enlaces de interés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revision>1</cp:revision>
  <dcterms:created xsi:type="dcterms:W3CDTF">2022-02-22T10:24:23Z</dcterms:created>
  <dcterms:modified xsi:type="dcterms:W3CDTF">2022-02-23T11:26:56Z</dcterms:modified>
</cp:coreProperties>
</file>