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Lst>
  <p:sldSz cy="5143500" cx="9144000"/>
  <p:notesSz cx="6858000" cy="9144000"/>
  <p:embeddedFontLst>
    <p:embeddedFont>
      <p:font typeface="Roboto"/>
      <p:regular r:id="rId115"/>
      <p:bold r:id="rId116"/>
      <p:italic r:id="rId117"/>
      <p:boldItalic r:id="rId118"/>
    </p:embeddedFont>
    <p:embeddedFont>
      <p:font typeface="Economica"/>
      <p:regular r:id="rId119"/>
      <p:bold r:id="rId120"/>
      <p:italic r:id="rId121"/>
      <p:boldItalic r:id="rId122"/>
    </p:embeddedFont>
    <p:embeddedFont>
      <p:font typeface="Merriweather"/>
      <p:regular r:id="rId123"/>
      <p:bold r:id="rId124"/>
      <p:italic r:id="rId125"/>
      <p:boldItalic r:id="rId126"/>
    </p:embeddedFont>
    <p:embeddedFont>
      <p:font typeface="Open Sans"/>
      <p:regular r:id="rId127"/>
      <p:bold r:id="rId128"/>
      <p:italic r:id="rId129"/>
      <p:boldItalic r:id="rId1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B85218-9E8E-4780-9246-950A40349C10}">
  <a:tblStyle styleId="{07B85218-9E8E-4780-9246-950A40349C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2F74BA-1242-4F21-8A65-A92B6B30C52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OpenSans-italic.fntdata"/><Relationship Id="rId128" Type="http://schemas.openxmlformats.org/officeDocument/2006/relationships/font" Target="fonts/OpenSans-bold.fntdata"/><Relationship Id="rId127" Type="http://schemas.openxmlformats.org/officeDocument/2006/relationships/font" Target="fonts/OpenSans-regular.fntdata"/><Relationship Id="rId126" Type="http://schemas.openxmlformats.org/officeDocument/2006/relationships/font" Target="fonts/Merriweather-boldItalic.fntdata"/><Relationship Id="rId26" Type="http://schemas.openxmlformats.org/officeDocument/2006/relationships/slide" Target="slides/slide21.xml"/><Relationship Id="rId121" Type="http://schemas.openxmlformats.org/officeDocument/2006/relationships/font" Target="fonts/Economica-italic.fntdata"/><Relationship Id="rId25" Type="http://schemas.openxmlformats.org/officeDocument/2006/relationships/slide" Target="slides/slide20.xml"/><Relationship Id="rId120" Type="http://schemas.openxmlformats.org/officeDocument/2006/relationships/font" Target="fonts/Economica-bold.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Merriweather-italic.fntdata"/><Relationship Id="rId29" Type="http://schemas.openxmlformats.org/officeDocument/2006/relationships/slide" Target="slides/slide24.xml"/><Relationship Id="rId124" Type="http://schemas.openxmlformats.org/officeDocument/2006/relationships/font" Target="fonts/Merriweather-bold.fntdata"/><Relationship Id="rId123" Type="http://schemas.openxmlformats.org/officeDocument/2006/relationships/font" Target="fonts/Merriweather-regular.fntdata"/><Relationship Id="rId122" Type="http://schemas.openxmlformats.org/officeDocument/2006/relationships/font" Target="fonts/Economica-bold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oboto-boldItalic.fntdata"/><Relationship Id="rId117" Type="http://schemas.openxmlformats.org/officeDocument/2006/relationships/font" Target="fonts/Roboto-italic.fntdata"/><Relationship Id="rId116" Type="http://schemas.openxmlformats.org/officeDocument/2006/relationships/font" Target="fonts/Roboto-bold.fntdata"/><Relationship Id="rId115" Type="http://schemas.openxmlformats.org/officeDocument/2006/relationships/font" Target="fonts/Roboto-regular.fntdata"/><Relationship Id="rId119" Type="http://schemas.openxmlformats.org/officeDocument/2006/relationships/font" Target="fonts/Economica-regular.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0" Type="http://schemas.openxmlformats.org/officeDocument/2006/relationships/font" Target="fonts/OpenSans-bold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2885e9f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2885e9f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1dd3b5bc1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1dd3b5bc1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1de5ea646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1de5ea646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0422dd2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0422dd2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0422dd2f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0422dd2f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0422dd2f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0422dd2f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0422dd2f8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0422dd2f8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0422dd2f8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0422dd2f8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0422dd2f8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0422dd2f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0422dd2f8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0422dd2f8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0422dd2f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0422dd2f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2885e9f4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2885e9f4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2885e9f4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2885e9f4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2885e9f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2885e9f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2885e9f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2885e9f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2885e9f4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2885e9f4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2885e9f4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2885e9f4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2885e9f4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2885e9f4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2885e9f4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2885e9f4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2885e9f4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2885e9f4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d3b5bc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d3b5bc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2885e9f4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2885e9f4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d3b5bc1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d3b5bc1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dd3b5bc1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dd3b5bc1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dd3b5bc1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dd3b5bc1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dd3b5bc1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dd3b5bc1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dd3b5bc1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dd3b5bc1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dd3b5bc12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dd3b5bc12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dd3b5bc12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dd3b5bc12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dd3b5bc1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dd3b5bc1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dd3b5bc1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dd3b5bc1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539d0a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539d0a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dd3b5bc1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dd3b5bc1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dd3b5bc1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dd3b5bc1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dd3b5bc12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dd3b5bc12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dd3b5bc1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dd3b5bc1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dd3b5bc12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dd3b5bc12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dd3b5bc1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dd3b5bc1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dd3b5bc1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dd3b5bc1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dd3b5bc1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dd3b5bc1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d539d0a8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d539d0a8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d539d0a8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d539d0a8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67323174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67323174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d539d0a8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d539d0a8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d539d0a8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d539d0a8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539d0a8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539d0a8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d539d0a8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d539d0a8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d539d0a8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d539d0a8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02885e9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02885e9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2759bf0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2759bf0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dd3b5bc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dd3b5bc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dd3b5bc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dd3b5bc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dd3b5bc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dd3b5bc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457d4d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457d4d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dd3b5bc1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dd3b5bc1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dd3b5bc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dd3b5bc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dd3b5bc1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dd3b5bc1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dd3b5bc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dd3b5bc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dd3b5bc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dd3b5bc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dd3b5bc1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1dd3b5bc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dd3b5bc1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dd3b5bc1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dd3b5bc1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1dd3b5bc1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dd3b5bc1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1dd3b5bc1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dd3b5bc1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1dd3b5bc1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457d4d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457d4d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dd3b5bc1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1dd3b5bc1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dd3b5bc1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dd3b5bc1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dd3b5bc1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dd3b5bc1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dd3b5bc1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dd3b5bc1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dd3b5bc1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1dd3b5bc1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dd3b5bc1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dd3b5bc1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1dd3b5bc1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1dd3b5bc1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dd3b5bc1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1dd3b5bc1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dd3b5bc1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1dd3b5bc1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1dd3b5bc1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1dd3b5bc1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457d4da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457d4da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dd3b5bc1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dd3b5bc1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04da6443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04da6443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04da6443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04da6443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4da6443e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4da6443e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04da6443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04da6443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4da6443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4da6443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04da6443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04da6443e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4da6443e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4da6443e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d539d0a8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d539d0a8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1dd3b5bc1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1dd3b5bc1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457d4da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457d4da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1dd3b5bc1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1dd3b5bc1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1dd3b5bc12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1dd3b5bc12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1dd3b5bc1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1dd3b5bc1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1dd3b5bc1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1dd3b5bc1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1dd3b5bc1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1dd3b5bc1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1dd3b5bc12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1dd3b5bc12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1dd3b5bc12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1dd3b5bc12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dd3b5bc12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1dd3b5bc12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1dd3b5bc1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1dd3b5bc1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1de5ea64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1de5ea64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2885e9f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2885e9f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dd3b5bc1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1dd3b5bc1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1de5ea646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1de5ea646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1de5ea646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1de5ea646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1de5ea646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1de5ea646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1de5ea646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1de5ea646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1de5ea646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1de5ea646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1de5ea646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1de5ea646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1de5ea646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1de5ea646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1de5ea646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1de5ea646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1de5ea6464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1de5ea646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60" name="Shape 60"/>
        <p:cNvGrpSpPr/>
        <p:nvPr/>
      </p:nvGrpSpPr>
      <p:grpSpPr>
        <a:xfrm>
          <a:off x="0" y="0"/>
          <a:ext cx="0" cy="0"/>
          <a:chOff x="0" y="0"/>
          <a:chExt cx="0" cy="0"/>
        </a:xfrm>
      </p:grpSpPr>
      <p:sp>
        <p:nvSpPr>
          <p:cNvPr id="61" name="Google Shape;61;p1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fontScale="925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 Id="rId3" Type="http://schemas.openxmlformats.org/officeDocument/2006/relationships/hyperlink" Target="https://docs.python.org/dev/library/io.html#module-io" TargetMode="External"/><Relationship Id="rId4" Type="http://schemas.openxmlformats.org/officeDocument/2006/relationships/hyperlink" Target="https://docs.python.org/dev/library/io.html#module-io" TargetMode="External"/><Relationship Id="rId5" Type="http://schemas.openxmlformats.org/officeDocument/2006/relationships/hyperlink" Target="https://docs.python.org/dev/library/signal.html#module-signal" TargetMode="External"/><Relationship Id="rId6" Type="http://schemas.openxmlformats.org/officeDocument/2006/relationships/hyperlink" Target="https://docs.python.org/dev/library/signal.html#module-signa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 Id="rId3"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 Id="rId3"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hyperlink" Target="https://www.bloomberg.com/professional/support/api-library/" TargetMode="External"/><Relationship Id="rId4" Type="http://schemas.openxmlformats.org/officeDocument/2006/relationships/hyperlink" Target="https://pypi.org/project/pdblp/" TargetMode="External"/><Relationship Id="rId5" Type="http://schemas.openxmlformats.org/officeDocument/2006/relationships/hyperlink" Target="https://matthewgilbert.github.io/pdblp/tutorial.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 Id="rId3"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4294967295" type="ctrTitle"/>
          </p:nvPr>
        </p:nvSpPr>
        <p:spPr>
          <a:xfrm>
            <a:off x="727950" y="2063575"/>
            <a:ext cx="51765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programming applied to Finance - 2</a:t>
            </a:r>
            <a:endParaRPr/>
          </a:p>
        </p:txBody>
      </p:sp>
      <p:pic>
        <p:nvPicPr>
          <p:cNvPr id="68" name="Google Shape;68;p14"/>
          <p:cNvPicPr preferRelativeResize="0"/>
          <p:nvPr/>
        </p:nvPicPr>
        <p:blipFill>
          <a:blip r:embed="rId3">
            <a:alphaModFix/>
          </a:blip>
          <a:stretch>
            <a:fillRect/>
          </a:stretch>
        </p:blipFill>
        <p:spPr>
          <a:xfrm>
            <a:off x="2848626" y="714925"/>
            <a:ext cx="3446724" cy="1164200"/>
          </a:xfrm>
          <a:prstGeom prst="rect">
            <a:avLst/>
          </a:prstGeom>
          <a:noFill/>
          <a:ln>
            <a:noFill/>
          </a:ln>
        </p:spPr>
      </p:pic>
      <p:sp>
        <p:nvSpPr>
          <p:cNvPr id="69" name="Google Shape;69;p1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0" name="Google Shape;70;p14"/>
          <p:cNvSpPr txBox="1"/>
          <p:nvPr/>
        </p:nvSpPr>
        <p:spPr>
          <a:xfrm>
            <a:off x="72795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latin typeface="Economica"/>
                <a:ea typeface="Economica"/>
                <a:cs typeface="Economica"/>
                <a:sym typeface="Economica"/>
              </a:rPr>
              <a:t>Jean-Damien VILLIERS</a:t>
            </a:r>
            <a:endParaRPr sz="24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Accessing and indexing the data</a:t>
            </a:r>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txBox="1"/>
          <p:nvPr/>
        </p:nvSpPr>
        <p:spPr>
          <a:xfrm>
            <a:off x="397425" y="1256050"/>
            <a:ext cx="5603400" cy="28464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Perform operations on columns</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[’NewCol ’] = df [’NewCol ’] + 1</a:t>
            </a:r>
            <a:br>
              <a:rPr b="1" lang="en" sz="1100">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Delete a column</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&gt;&gt;&gt;del df [’NewCol ’]</a:t>
            </a:r>
            <a:br>
              <a:rPr b="1" lang="en" sz="1100">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Edit the index name</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&gt;&gt;&gt;i = [’a’,’b’,’c’,’d’,’e’,’f’,’g’,’h’,’i</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’,’j’]</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index = i</a:t>
            </a: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endParaRPr b="1">
              <a:latin typeface="Open Sans"/>
              <a:ea typeface="Open Sans"/>
              <a:cs typeface="Open Sans"/>
              <a:sym typeface="Open Sans"/>
            </a:endParaRPr>
          </a:p>
        </p:txBody>
      </p:sp>
      <p:sp>
        <p:nvSpPr>
          <p:cNvPr id="143" name="Google Shape;143;p23"/>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1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4" name="Google Shape;924;p11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25" name="Google Shape;925;p113"/>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a:t>
            </a:r>
            <a:r>
              <a:rPr lang="en"/>
              <a:t>. Multi-Threading</a:t>
            </a:r>
            <a:endParaRPr/>
          </a:p>
          <a:p>
            <a:pPr indent="0" lvl="0" marL="0" rtl="0" algn="l">
              <a:spcBef>
                <a:spcPts val="0"/>
              </a:spcBef>
              <a:spcAft>
                <a:spcPts val="0"/>
              </a:spcAft>
              <a:buNone/>
            </a:pPr>
            <a:r>
              <a:rPr lang="en"/>
              <a:t>	Multi-Processing</a:t>
            </a:r>
            <a:endParaRPr/>
          </a:p>
        </p:txBody>
      </p:sp>
      <p:sp>
        <p:nvSpPr>
          <p:cNvPr id="931" name="Google Shape;931;p1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7" name="Google Shape;937;p11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38" name="Google Shape;938;p115"/>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39" name="Google Shape;939;p115"/>
          <p:cNvSpPr txBox="1"/>
          <p:nvPr/>
        </p:nvSpPr>
        <p:spPr>
          <a:xfrm>
            <a:off x="424000" y="771275"/>
            <a:ext cx="79512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Threading </a:t>
            </a:r>
            <a:r>
              <a:rPr lang="en"/>
              <a:t>is one of the ways in which Python allows you to write programs which are executed in parallel, and seem to execute several tasks at the same time.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In Python the </a:t>
            </a:r>
            <a:r>
              <a:rPr b="1" lang="en"/>
              <a:t>Thread </a:t>
            </a:r>
            <a:r>
              <a:rPr lang="en"/>
              <a:t>class from the </a:t>
            </a:r>
            <a:r>
              <a:rPr b="1" lang="en"/>
              <a:t>threading </a:t>
            </a:r>
            <a:r>
              <a:rPr lang="en"/>
              <a:t>module represents an activity</a:t>
            </a:r>
            <a:endParaRPr/>
          </a:p>
          <a:p>
            <a:pPr indent="0" lvl="0" marL="0" rtl="0" algn="just">
              <a:spcBef>
                <a:spcPts val="0"/>
              </a:spcBef>
              <a:spcAft>
                <a:spcPts val="0"/>
              </a:spcAft>
              <a:buNone/>
            </a:pPr>
            <a:r>
              <a:rPr lang="en"/>
              <a:t>that is run in a separate thread of execution within a single process. These threads of</a:t>
            </a:r>
            <a:endParaRPr/>
          </a:p>
          <a:p>
            <a:pPr indent="0" lvl="0" marL="0" rtl="0" algn="just">
              <a:spcBef>
                <a:spcPts val="0"/>
              </a:spcBef>
              <a:spcAft>
                <a:spcPts val="0"/>
              </a:spcAft>
              <a:buNone/>
            </a:pPr>
            <a:r>
              <a:rPr lang="en"/>
              <a:t>execution are lightweight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thread is </a:t>
            </a:r>
            <a:r>
              <a:rPr b="1" lang="en"/>
              <a:t>lightweight</a:t>
            </a:r>
            <a:r>
              <a:rPr lang="en"/>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It does not possess its own address space and it is not treated as a separate</a:t>
            </a:r>
            <a:endParaRPr/>
          </a:p>
          <a:p>
            <a:pPr indent="0" lvl="0" marL="0" rtl="0" algn="just">
              <a:spcBef>
                <a:spcPts val="0"/>
              </a:spcBef>
              <a:spcAft>
                <a:spcPts val="0"/>
              </a:spcAft>
              <a:buNone/>
            </a:pPr>
            <a:r>
              <a:rPr lang="en"/>
              <a:t>entity by the host operating system; it is not a process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1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states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5" name="Google Shape;945;p11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46" name="Google Shape;946;p116"/>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47" name="Google Shape;947;p116"/>
          <p:cNvSpPr txBox="1"/>
          <p:nvPr/>
        </p:nvSpPr>
        <p:spPr>
          <a:xfrm>
            <a:off x="424000" y="771275"/>
            <a:ext cx="76317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When a thread object is first created it exists, but it is not yet </a:t>
            </a:r>
            <a:r>
              <a:rPr b="1" lang="en"/>
              <a:t>runnable</a:t>
            </a:r>
            <a:r>
              <a:rPr lang="en"/>
              <a:t>.</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It is then started, and becomes </a:t>
            </a:r>
            <a:r>
              <a:rPr b="1" lang="en"/>
              <a:t>runnable</a:t>
            </a:r>
            <a:r>
              <a:rPr lang="en"/>
              <a:t>.</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It may then switch back and forth between a state </a:t>
            </a:r>
            <a:r>
              <a:rPr b="1" lang="en"/>
              <a:t>running</a:t>
            </a:r>
            <a:r>
              <a:rPr lang="en"/>
              <a:t> and </a:t>
            </a:r>
            <a:r>
              <a:rPr b="1" lang="en"/>
              <a:t>runnable</a:t>
            </a:r>
            <a:endParaRPr b="1"/>
          </a:p>
          <a:p>
            <a:pPr indent="0" lvl="0" marL="457200" rtl="0" algn="just">
              <a:spcBef>
                <a:spcPts val="0"/>
              </a:spcBef>
              <a:spcAft>
                <a:spcPts val="0"/>
              </a:spcAft>
              <a:buNone/>
            </a:pPr>
            <a:r>
              <a:t/>
            </a:r>
            <a:endParaRPr b="1"/>
          </a:p>
          <a:p>
            <a:pPr indent="-317500" lvl="0" marL="457200" rtl="0" algn="just">
              <a:spcBef>
                <a:spcPts val="0"/>
              </a:spcBef>
              <a:spcAft>
                <a:spcPts val="0"/>
              </a:spcAft>
              <a:buSzPts val="1400"/>
              <a:buChar char="●"/>
            </a:pPr>
            <a:r>
              <a:rPr lang="en"/>
              <a:t>The </a:t>
            </a:r>
            <a:r>
              <a:rPr lang="en"/>
              <a:t>switch</a:t>
            </a:r>
            <a:r>
              <a:rPr lang="en"/>
              <a:t> between “running” </a:t>
            </a:r>
            <a:r>
              <a:rPr lang="en"/>
              <a:t>and “runnable” is managed by a scheduler which is responsible for managing multiple threads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Once its run() method terminates, the thread has finished execution and is now </a:t>
            </a:r>
            <a:r>
              <a:rPr b="1" lang="en"/>
              <a:t>dead</a:t>
            </a:r>
            <a:endParaRPr b="1"/>
          </a:p>
          <a:p>
            <a:pPr indent="0" lvl="0" marL="457200" rtl="0" algn="just">
              <a:spcBef>
                <a:spcPts val="0"/>
              </a:spcBef>
              <a:spcAft>
                <a:spcPts val="0"/>
              </a:spcAft>
              <a:buNone/>
            </a:pPr>
            <a:r>
              <a:t/>
            </a:r>
            <a:endParaRPr b="1"/>
          </a:p>
          <a:p>
            <a:pPr indent="-317500" lvl="0" marL="457200" rtl="0" algn="just">
              <a:spcBef>
                <a:spcPts val="0"/>
              </a:spcBef>
              <a:spcAft>
                <a:spcPts val="0"/>
              </a:spcAft>
              <a:buSzPts val="1400"/>
              <a:buChar char="●"/>
            </a:pPr>
            <a:r>
              <a:rPr lang="en"/>
              <a:t>A Thread may also be in a </a:t>
            </a:r>
            <a:r>
              <a:rPr b="1" lang="en"/>
              <a:t>waiting </a:t>
            </a:r>
            <a:r>
              <a:rPr lang="en"/>
              <a:t>state; for example, when it is waiting for another thread to finish its work before continuing (possibly because it needs the results produced by that thread to continue). This can be achieved using the </a:t>
            </a:r>
            <a:r>
              <a:rPr b="1" lang="en"/>
              <a:t>join()</a:t>
            </a:r>
            <a:r>
              <a:rPr lang="en"/>
              <a:t> method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1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Instantiating the Thread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3" name="Google Shape;953;p11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54" name="Google Shape;954;p117"/>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55" name="Google Shape;955;p117"/>
          <p:cNvSpPr txBox="1"/>
          <p:nvPr/>
        </p:nvSpPr>
        <p:spPr>
          <a:xfrm>
            <a:off x="424000" y="771275"/>
            <a:ext cx="76317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a:t>
            </a:r>
            <a:r>
              <a:rPr b="1" lang="en"/>
              <a:t>Thread </a:t>
            </a:r>
            <a:r>
              <a:rPr lang="en"/>
              <a:t>class can be found in the </a:t>
            </a:r>
            <a:r>
              <a:rPr b="1" lang="en"/>
              <a:t>threading </a:t>
            </a:r>
            <a:r>
              <a:rPr lang="en"/>
              <a:t>module and therefore must be</a:t>
            </a:r>
            <a:endParaRPr/>
          </a:p>
          <a:p>
            <a:pPr indent="0" lvl="0" marL="0" rtl="0" algn="just">
              <a:spcBef>
                <a:spcPts val="0"/>
              </a:spcBef>
              <a:spcAft>
                <a:spcPts val="0"/>
              </a:spcAft>
              <a:buNone/>
            </a:pPr>
            <a:r>
              <a:rPr lang="en"/>
              <a:t>imported prior to use. The class </a:t>
            </a:r>
            <a:r>
              <a:rPr b="1" lang="en"/>
              <a:t>Thread </a:t>
            </a:r>
            <a:r>
              <a:rPr lang="en"/>
              <a:t>defines a single constructor that takes up to six optional arguments: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solidFill>
                  <a:srgbClr val="B45F06"/>
                </a:solidFill>
              </a:rPr>
              <a:t>class </a:t>
            </a:r>
            <a:r>
              <a:rPr lang="en">
                <a:solidFill>
                  <a:srgbClr val="B45F06"/>
                </a:solidFill>
              </a:rPr>
              <a:t>threading.Thread(group=None,</a:t>
            </a:r>
            <a:endParaRPr>
              <a:solidFill>
                <a:srgbClr val="B45F06"/>
              </a:solidFill>
            </a:endParaRPr>
          </a:p>
          <a:p>
            <a:pPr indent="0" lvl="0" marL="1828800" rtl="0" algn="just">
              <a:spcBef>
                <a:spcPts val="0"/>
              </a:spcBef>
              <a:spcAft>
                <a:spcPts val="0"/>
              </a:spcAft>
              <a:buNone/>
            </a:pPr>
            <a:r>
              <a:rPr lang="en">
                <a:solidFill>
                  <a:srgbClr val="B45F06"/>
                </a:solidFill>
              </a:rPr>
              <a:t>target=None,</a:t>
            </a:r>
            <a:endParaRPr>
              <a:solidFill>
                <a:srgbClr val="B45F06"/>
              </a:solidFill>
            </a:endParaRPr>
          </a:p>
          <a:p>
            <a:pPr indent="457200" lvl="0" marL="1371600" rtl="0" algn="just">
              <a:spcBef>
                <a:spcPts val="0"/>
              </a:spcBef>
              <a:spcAft>
                <a:spcPts val="0"/>
              </a:spcAft>
              <a:buNone/>
            </a:pPr>
            <a:r>
              <a:rPr lang="en">
                <a:solidFill>
                  <a:srgbClr val="B45F06"/>
                </a:solidFill>
              </a:rPr>
              <a:t>name=None,</a:t>
            </a:r>
            <a:endParaRPr>
              <a:solidFill>
                <a:srgbClr val="B45F06"/>
              </a:solidFill>
            </a:endParaRPr>
          </a:p>
          <a:p>
            <a:pPr indent="457200" lvl="0" marL="1371600" rtl="0" algn="just">
              <a:spcBef>
                <a:spcPts val="0"/>
              </a:spcBef>
              <a:spcAft>
                <a:spcPts val="0"/>
              </a:spcAft>
              <a:buNone/>
            </a:pPr>
            <a:r>
              <a:rPr lang="en">
                <a:solidFill>
                  <a:srgbClr val="B45F06"/>
                </a:solidFill>
              </a:rPr>
              <a:t>args=(),</a:t>
            </a:r>
            <a:endParaRPr>
              <a:solidFill>
                <a:srgbClr val="B45F06"/>
              </a:solidFill>
            </a:endParaRPr>
          </a:p>
          <a:p>
            <a:pPr indent="457200" lvl="0" marL="1371600" rtl="0" algn="just">
              <a:spcBef>
                <a:spcPts val="0"/>
              </a:spcBef>
              <a:spcAft>
                <a:spcPts val="0"/>
              </a:spcAft>
              <a:buNone/>
            </a:pPr>
            <a:r>
              <a:rPr lang="en">
                <a:solidFill>
                  <a:srgbClr val="B45F06"/>
                </a:solidFill>
              </a:rPr>
              <a:t>kwargs={})</a:t>
            </a:r>
            <a:endParaRPr>
              <a:solidFill>
                <a:srgbClr val="B45F06"/>
              </a:solidFill>
            </a:endParaRPr>
          </a:p>
          <a:p>
            <a:pPr indent="0" lvl="0" marL="0" rtl="0" algn="just">
              <a:spcBef>
                <a:spcPts val="0"/>
              </a:spcBef>
              <a:spcAft>
                <a:spcPts val="0"/>
              </a:spcAft>
              <a:buNone/>
            </a:pPr>
            <a:r>
              <a:rPr lang="en"/>
              <a:t>With:</a:t>
            </a:r>
            <a:endParaRPr/>
          </a:p>
          <a:p>
            <a:pPr indent="-304800" lvl="0" marL="457200" rtl="0" algn="just">
              <a:spcBef>
                <a:spcPts val="0"/>
              </a:spcBef>
              <a:spcAft>
                <a:spcPts val="0"/>
              </a:spcAft>
              <a:buSzPts val="1200"/>
              <a:buChar char="●"/>
            </a:pPr>
            <a:r>
              <a:rPr b="1" lang="en" sz="1200"/>
              <a:t>group </a:t>
            </a:r>
            <a:r>
              <a:rPr lang="en" sz="1200"/>
              <a:t>should be None; reserved when a ThreadGroup class is implemented.</a:t>
            </a:r>
            <a:endParaRPr sz="1200"/>
          </a:p>
          <a:p>
            <a:pPr indent="-304800" lvl="0" marL="457200" rtl="0" algn="just">
              <a:spcBef>
                <a:spcPts val="0"/>
              </a:spcBef>
              <a:spcAft>
                <a:spcPts val="0"/>
              </a:spcAft>
              <a:buSzPts val="1200"/>
              <a:buChar char="●"/>
            </a:pPr>
            <a:r>
              <a:rPr b="1" lang="en" sz="1200"/>
              <a:t>target </a:t>
            </a:r>
            <a:r>
              <a:rPr lang="en" sz="1200"/>
              <a:t>is the callable object to be invoked by the run() method. Defaults to None</a:t>
            </a:r>
            <a:endParaRPr sz="1200"/>
          </a:p>
          <a:p>
            <a:pPr indent="-304800" lvl="0" marL="457200" rtl="0" algn="just">
              <a:spcBef>
                <a:spcPts val="0"/>
              </a:spcBef>
              <a:spcAft>
                <a:spcPts val="0"/>
              </a:spcAft>
              <a:buSzPts val="1200"/>
              <a:buChar char="●"/>
            </a:pPr>
            <a:r>
              <a:rPr b="1" lang="en" sz="1200"/>
              <a:t>name </a:t>
            </a:r>
            <a:r>
              <a:rPr lang="en" sz="1200"/>
              <a:t>is the thread name. By default, a unique name is constructed of the form “Thread-N” where N is an integer.</a:t>
            </a:r>
            <a:endParaRPr sz="1200"/>
          </a:p>
          <a:p>
            <a:pPr indent="-304800" lvl="0" marL="457200" rtl="0" algn="just">
              <a:spcBef>
                <a:spcPts val="0"/>
              </a:spcBef>
              <a:spcAft>
                <a:spcPts val="0"/>
              </a:spcAft>
              <a:buSzPts val="1200"/>
              <a:buChar char="●"/>
            </a:pPr>
            <a:r>
              <a:rPr b="1" lang="en" sz="1200"/>
              <a:t>args </a:t>
            </a:r>
            <a:r>
              <a:rPr lang="en" sz="1200"/>
              <a:t>is the argument tuple for the target invocation. Defaults to (). If a single argument is provided the tuple is not required. </a:t>
            </a:r>
            <a:endParaRPr sz="1200"/>
          </a:p>
          <a:p>
            <a:pPr indent="-304800" lvl="0" marL="457200" rtl="0" algn="just">
              <a:spcBef>
                <a:spcPts val="0"/>
              </a:spcBef>
              <a:spcAft>
                <a:spcPts val="0"/>
              </a:spcAft>
              <a:buSzPts val="1200"/>
              <a:buChar char="●"/>
            </a:pPr>
            <a:r>
              <a:rPr b="1" lang="en" sz="1200"/>
              <a:t>kwargs </a:t>
            </a:r>
            <a:r>
              <a:rPr lang="en" sz="1200"/>
              <a:t>is a dictionary of keyword arguments for the target invocation. Defaults to {}.</a:t>
            </a:r>
            <a:endParaRPr sz="1200"/>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1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Instantiating the Thread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1" name="Google Shape;961;p11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62" name="Google Shape;962;p118"/>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63" name="Google Shape;963;p118"/>
          <p:cNvSpPr txBox="1"/>
          <p:nvPr/>
        </p:nvSpPr>
        <p:spPr>
          <a:xfrm>
            <a:off x="424000" y="771275"/>
            <a:ext cx="7631700" cy="366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Example:</a:t>
            </a:r>
            <a:endParaRPr b="1"/>
          </a:p>
          <a:p>
            <a:pPr indent="0" lvl="0" marL="0" rtl="0" algn="just">
              <a:spcBef>
                <a:spcPts val="0"/>
              </a:spcBef>
              <a:spcAft>
                <a:spcPts val="0"/>
              </a:spcAft>
              <a:buNone/>
            </a:pPr>
            <a:r>
              <a:t/>
            </a:r>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threading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Thread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simple_function</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"skema"</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Create a new thread and start it</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The thread will run the function </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t1 = Thread(target=simple_function)</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t1.start()</a:t>
            </a:r>
            <a:endParaRPr b="1" sz="1050">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a:solidFill>
                <a:srgbClr val="B45F06"/>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In this example, the thread t1 will execute the function </a:t>
            </a:r>
            <a:r>
              <a:rPr lang="en">
                <a:solidFill>
                  <a:srgbClr val="B45F06"/>
                </a:solidFill>
              </a:rPr>
              <a:t>simple_function</a:t>
            </a:r>
            <a:r>
              <a:rPr lang="en"/>
              <a:t>. The main code will be executed by the main thread that is present when the program starts; there are then two threads used in the above program; main and t1.</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Class: the join()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9" name="Google Shape;969;p11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70" name="Google Shape;970;p119"/>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71" name="Google Shape;971;p119"/>
          <p:cNvSpPr txBox="1"/>
          <p:nvPr/>
        </p:nvSpPr>
        <p:spPr>
          <a:xfrm>
            <a:off x="424000" y="771275"/>
            <a:ext cx="7631700" cy="386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a:t>
            </a:r>
            <a:r>
              <a:rPr b="1" lang="en"/>
              <a:t>join()</a:t>
            </a:r>
            <a:r>
              <a:rPr lang="en"/>
              <a:t> method can cause one thread to wait for another to complete. For</a:t>
            </a:r>
            <a:endParaRPr/>
          </a:p>
          <a:p>
            <a:pPr indent="0" lvl="0" marL="0" rtl="0" algn="just">
              <a:spcBef>
                <a:spcPts val="0"/>
              </a:spcBef>
              <a:spcAft>
                <a:spcPts val="0"/>
              </a:spcAft>
              <a:buNone/>
            </a:pPr>
            <a:r>
              <a:rPr lang="en"/>
              <a:t>example, if we want the main thread to wait until a thread completes before it prints</a:t>
            </a:r>
            <a:endParaRPr/>
          </a:p>
          <a:p>
            <a:pPr indent="0" lvl="0" marL="0" rtl="0" algn="just">
              <a:spcBef>
                <a:spcPts val="0"/>
              </a:spcBef>
              <a:spcAft>
                <a:spcPts val="0"/>
              </a:spcAft>
              <a:buNone/>
            </a:pPr>
            <a:r>
              <a:rPr lang="en"/>
              <a:t>the done message:</a:t>
            </a:r>
            <a:endParaRPr/>
          </a:p>
          <a:p>
            <a:pPr indent="0" lvl="0" marL="0" rtl="0" algn="just">
              <a:spcBef>
                <a:spcPts val="0"/>
              </a:spcBef>
              <a:spcAft>
                <a:spcPts val="0"/>
              </a:spcAft>
              <a:buNone/>
            </a:pPr>
            <a:r>
              <a:t/>
            </a:r>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threading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Thread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time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sleep</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print_and_wait</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i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range</a:t>
            </a:r>
            <a:r>
              <a:rPr b="1" lang="en" sz="1050">
                <a:highlight>
                  <a:srgbClr val="FFFFFE"/>
                </a:highlight>
                <a:latin typeface="Courier New"/>
                <a:ea typeface="Courier New"/>
                <a:cs typeface="Courier New"/>
                <a:sym typeface="Courier New"/>
              </a:rPr>
              <a:t>(</a:t>
            </a:r>
            <a:r>
              <a:rPr b="1" lang="en" sz="1050">
                <a:solidFill>
                  <a:srgbClr val="098156"/>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r>
              <a:rPr b="1" lang="en" sz="1050">
                <a:solidFill>
                  <a:srgbClr val="098156"/>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a:t>
            </a:r>
            <a:r>
              <a:rPr b="1" lang="en" sz="1050">
                <a:highlight>
                  <a:srgbClr val="FFFFFE"/>
                </a:highlight>
                <a:latin typeface="Courier New"/>
                <a:ea typeface="Courier New"/>
                <a:cs typeface="Courier New"/>
                <a:sym typeface="Courier New"/>
              </a:rPr>
              <a:t>, end=</a:t>
            </a:r>
            <a:r>
              <a:rPr b="1" lang="en" sz="1050">
                <a:solidFill>
                  <a:srgbClr val="A31515"/>
                </a:solidFill>
                <a:highlight>
                  <a:srgbClr val="FFFFFE"/>
                </a:highlight>
                <a:latin typeface="Courier New"/>
                <a:ea typeface="Courier New"/>
                <a:cs typeface="Courier New"/>
                <a:sym typeface="Courier New"/>
              </a:rPr>
              <a:t>''</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sleep(</a:t>
            </a:r>
            <a:r>
              <a:rPr b="1" lang="en" sz="1050">
                <a:solidFill>
                  <a:srgbClr val="098156"/>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'Starting'</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 = Thread(target=print_and_wait) </a:t>
            </a:r>
            <a:r>
              <a:rPr b="1" lang="en" sz="1050">
                <a:solidFill>
                  <a:srgbClr val="008000"/>
                </a:solidFill>
                <a:highlight>
                  <a:srgbClr val="FFFFFE"/>
                </a:highlight>
                <a:latin typeface="Courier New"/>
                <a:ea typeface="Courier New"/>
                <a:cs typeface="Courier New"/>
                <a:sym typeface="Courier New"/>
              </a:rPr>
              <a:t># Create read object with reference to target function</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t.start() </a:t>
            </a:r>
            <a:r>
              <a:rPr b="1" lang="en" sz="1050">
                <a:solidFill>
                  <a:srgbClr val="008000"/>
                </a:solidFill>
                <a:highlight>
                  <a:srgbClr val="FFFFFE"/>
                </a:highlight>
                <a:latin typeface="Courier New"/>
                <a:ea typeface="Courier New"/>
                <a:cs typeface="Courier New"/>
                <a:sym typeface="Courier New"/>
              </a:rPr>
              <a:t># Start the thread object</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t.join() </a:t>
            </a:r>
            <a:r>
              <a:rPr b="1" lang="en" sz="1050">
                <a:solidFill>
                  <a:srgbClr val="008000"/>
                </a:solidFill>
                <a:highlight>
                  <a:srgbClr val="FFFFFE"/>
                </a:highlight>
                <a:latin typeface="Courier New"/>
                <a:ea typeface="Courier New"/>
                <a:cs typeface="Courier New"/>
                <a:sym typeface="Courier New"/>
              </a:rPr>
              <a:t># Wait for the thread to complete</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'\nDone'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E69138"/>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2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arguments to a thread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7" name="Google Shape;977;p12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78" name="Google Shape;978;p120"/>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79" name="Google Shape;979;p120"/>
          <p:cNvSpPr txBox="1"/>
          <p:nvPr/>
        </p:nvSpPr>
        <p:spPr>
          <a:xfrm>
            <a:off x="424000" y="771275"/>
            <a:ext cx="7631700" cy="40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Many functions expect to be given a set of parameter values when they are run;</a:t>
            </a:r>
            <a:endParaRPr/>
          </a:p>
          <a:p>
            <a:pPr indent="0" lvl="0" marL="0" rtl="0" algn="just">
              <a:spcBef>
                <a:spcPts val="0"/>
              </a:spcBef>
              <a:spcAft>
                <a:spcPts val="0"/>
              </a:spcAft>
              <a:buNone/>
            </a:pPr>
            <a:r>
              <a:rPr lang="en"/>
              <a:t>these arguments still need to be passed to the function via a separate thread. These parameters can be passed to the function to be executed via the args parameter, for example:</a:t>
            </a:r>
            <a:endParaRPr/>
          </a:p>
          <a:p>
            <a:pPr indent="0" lvl="0" marL="0" rtl="0" algn="l">
              <a:lnSpc>
                <a:spcPct val="135714"/>
              </a:lnSpc>
              <a:spcBef>
                <a:spcPts val="0"/>
              </a:spcBef>
              <a:spcAft>
                <a:spcPts val="0"/>
              </a:spcAft>
              <a:buNone/>
            </a:pPr>
            <a:r>
              <a:t/>
            </a:r>
            <a:endParaRPr b="1"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threading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Thread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time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sleep</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my_function</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msg</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i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range</a:t>
            </a:r>
            <a:r>
              <a:rPr b="1" lang="en" sz="1050">
                <a:highlight>
                  <a:srgbClr val="FFFFFE"/>
                </a:highlight>
                <a:latin typeface="Courier New"/>
                <a:ea typeface="Courier New"/>
                <a:cs typeface="Courier New"/>
                <a:sym typeface="Courier New"/>
              </a:rPr>
              <a:t>(</a:t>
            </a:r>
            <a:r>
              <a:rPr b="1" lang="en" sz="1050">
                <a:solidFill>
                  <a:srgbClr val="098156"/>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r>
              <a:rPr b="1" lang="en" sz="1050">
                <a:solidFill>
                  <a:srgbClr val="098156"/>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(msg, end=</a:t>
            </a:r>
            <a:r>
              <a:rPr b="1" lang="en" sz="1050">
                <a:solidFill>
                  <a:srgbClr val="A31515"/>
                </a:solidFill>
                <a:highlight>
                  <a:srgbClr val="FFFFFE"/>
                </a:highlight>
                <a:latin typeface="Courier New"/>
                <a:ea typeface="Courier New"/>
                <a:cs typeface="Courier New"/>
                <a:sym typeface="Courier New"/>
              </a:rPr>
              <a:t>''</a:t>
            </a:r>
            <a:r>
              <a:rPr b="1" lang="en" sz="1050">
                <a:highlight>
                  <a:srgbClr val="FFFFFE"/>
                </a:highlight>
                <a:latin typeface="Courier New"/>
                <a:ea typeface="Courier New"/>
                <a:cs typeface="Courier New"/>
                <a:sym typeface="Courier New"/>
              </a:rPr>
              <a:t>, flush=</a:t>
            </a:r>
            <a:r>
              <a:rPr b="1" lang="en" sz="1050">
                <a:solidFill>
                  <a:srgbClr val="0000FF"/>
                </a:solidFill>
                <a:highlight>
                  <a:srgbClr val="FFFFFE"/>
                </a:highlight>
                <a:latin typeface="Courier New"/>
                <a:ea typeface="Courier New"/>
                <a:cs typeface="Courier New"/>
                <a:sym typeface="Courier New"/>
              </a:rPr>
              <a:t>True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sleep(</a:t>
            </a:r>
            <a:r>
              <a:rPr b="1" lang="en" sz="1050">
                <a:solidFill>
                  <a:srgbClr val="098156"/>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'Starting'</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t1 = Thread(target=my_function, args=</a:t>
            </a:r>
            <a:r>
              <a:rPr b="1" lang="en" sz="1050">
                <a:solidFill>
                  <a:srgbClr val="A31515"/>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t2 = Thread(target=my_function, args=</a:t>
            </a:r>
            <a:r>
              <a:rPr b="1" lang="en" sz="1050">
                <a:solidFill>
                  <a:srgbClr val="A31515"/>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t1.start()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t2.start()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'Done'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AF00DB"/>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E69138"/>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2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Timer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5" name="Google Shape;985;p12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86" name="Google Shape;986;p121"/>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
        <p:nvSpPr>
          <p:cNvPr id="987" name="Google Shape;987;p121"/>
          <p:cNvSpPr txBox="1"/>
          <p:nvPr/>
        </p:nvSpPr>
        <p:spPr>
          <a:xfrm>
            <a:off x="424000" y="771275"/>
            <a:ext cx="7631700" cy="429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a:t>
            </a:r>
            <a:r>
              <a:rPr lang="en"/>
              <a:t>he </a:t>
            </a:r>
            <a:r>
              <a:rPr b="1" lang="en"/>
              <a:t>Timer </a:t>
            </a:r>
            <a:r>
              <a:rPr lang="en"/>
              <a:t>class represents an action (or task) to run after a certain amount of time has elapsed. The Timer class is a subclass of Thread and as such also functions as an example of creating custom threads.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Timer class is built as: </a:t>
            </a:r>
            <a:r>
              <a:rPr b="1" lang="en"/>
              <a:t>Timer(interval, function, args = None, kwargs = None)</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In the below example, the Timer would run the print_name function after an initial delay of 3 s.</a:t>
            </a:r>
            <a:endParaRPr/>
          </a:p>
          <a:p>
            <a:pPr indent="0" lvl="0" marL="0" rtl="0" algn="l">
              <a:lnSpc>
                <a:spcPct val="135714"/>
              </a:lnSpc>
              <a:spcBef>
                <a:spcPts val="0"/>
              </a:spcBef>
              <a:spcAft>
                <a:spcPts val="0"/>
              </a:spcAft>
              <a:buNone/>
            </a:pPr>
            <a:r>
              <a:t/>
            </a:r>
            <a:endParaRPr b="1"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threading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Timer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print_name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'name'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'Starting'</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 = Timer(</a:t>
            </a:r>
            <a:r>
              <a:rPr b="1" lang="en" sz="1050">
                <a:solidFill>
                  <a:srgbClr val="098156"/>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 print_name)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t.start()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t.join()</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'Done'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AF00DB"/>
              </a:solidFill>
              <a:highlight>
                <a:srgbClr val="FFFFFE"/>
              </a:highlight>
              <a:latin typeface="Courier New"/>
              <a:ea typeface="Courier New"/>
              <a:cs typeface="Courier New"/>
              <a:sym typeface="Courier New"/>
            </a:endParaRPr>
          </a:p>
          <a:p>
            <a:pPr indent="0" lvl="0" marL="0" rtl="0" algn="just">
              <a:spcBef>
                <a:spcPts val="0"/>
              </a:spcBef>
              <a:spcAft>
                <a:spcPts val="0"/>
              </a:spcAft>
              <a:buNone/>
            </a:pPr>
            <a:r>
              <a:t/>
            </a:r>
            <a:endParaRPr sz="1200">
              <a:solidFill>
                <a:srgbClr val="E69138"/>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2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on Threads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3" name="Google Shape;993;p12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94" name="Google Shape;994;p122"/>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Multi Processing</a:t>
            </a:r>
            <a:endParaRPr sz="2400">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Accessing and indexing the data</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4"/>
          <p:cNvSpPr txBox="1"/>
          <p:nvPr/>
        </p:nvSpPr>
        <p:spPr>
          <a:xfrm>
            <a:off x="397425" y="722650"/>
            <a:ext cx="5603400" cy="34416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Find based on index value</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loc [’a’]</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loc [’a’:’d’]</a:t>
            </a:r>
            <a:br>
              <a:rPr b="1" lang="en" sz="1100">
                <a:solidFill>
                  <a:srgbClr val="B45F06"/>
                </a:solidFill>
                <a:highlight>
                  <a:srgbClr val="F5F5F5"/>
                </a:highlight>
                <a:latin typeface="Courier New"/>
                <a:ea typeface="Courier New"/>
                <a:cs typeface="Courier New"/>
                <a:sym typeface="Courier New"/>
              </a:rPr>
            </a:br>
            <a:endParaRPr b="1" sz="1100">
              <a:solidFill>
                <a:srgbClr val="B45F06"/>
              </a:solidFill>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#Do integer position based indexing</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iloc [0:3]</a:t>
            </a:r>
            <a:br>
              <a:rPr b="1" lang="en" sz="1100">
                <a:solidFill>
                  <a:srgbClr val="B45F06"/>
                </a:solidFill>
                <a:highlight>
                  <a:srgbClr val="F5F5F5"/>
                </a:highlight>
                <a:latin typeface="Courier New"/>
                <a:ea typeface="Courier New"/>
                <a:cs typeface="Courier New"/>
                <a:sym typeface="Courier New"/>
              </a:rPr>
            </a:br>
            <a:endParaRPr b="1" sz="1100">
              <a:solidFill>
                <a:srgbClr val="B45F06"/>
              </a:solidFill>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Access using the column name</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[’Rev ’]</a:t>
            </a:r>
            <a:br>
              <a:rPr b="1" lang="en" sz="1100">
                <a:solidFill>
                  <a:srgbClr val="B45F06"/>
                </a:solidFill>
                <a:highlight>
                  <a:srgbClr val="F5F5F5"/>
                </a:highlight>
                <a:latin typeface="Courier New"/>
                <a:ea typeface="Courier New"/>
                <a:cs typeface="Courier New"/>
                <a:sym typeface="Courier New"/>
              </a:rPr>
            </a:br>
            <a:endParaRPr b="1" sz="1100">
              <a:solidFill>
                <a:srgbClr val="B45F06"/>
              </a:solidFill>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Access multiple columns</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’Rev ’, ’test ’]]</a:t>
            </a:r>
            <a:br>
              <a:rPr b="1" lang="en" sz="1100">
                <a:solidFill>
                  <a:srgbClr val="B45F06"/>
                </a:solidFill>
                <a:highlight>
                  <a:srgbClr val="F5F5F5"/>
                </a:highlight>
                <a:latin typeface="Courier New"/>
                <a:ea typeface="Courier New"/>
                <a:cs typeface="Courier New"/>
                <a:sym typeface="Courier New"/>
              </a:rPr>
            </a:br>
            <a:endParaRPr b="1" sz="1100">
              <a:solidFill>
                <a:srgbClr val="B45F06"/>
              </a:solidFill>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Subset the data</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ix [:3 ,[ ’Rev ’, ’test ’]]</a:t>
            </a:r>
            <a:br>
              <a:rPr b="1" lang="en" sz="1100">
                <a:solidFill>
                  <a:srgbClr val="B45F06"/>
                </a:solidFill>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endParaRPr b="1">
              <a:latin typeface="Open Sans"/>
              <a:ea typeface="Open Sans"/>
              <a:cs typeface="Open Sans"/>
              <a:sym typeface="Open Sans"/>
            </a:endParaRPr>
          </a:p>
        </p:txBody>
      </p:sp>
      <p:sp>
        <p:nvSpPr>
          <p:cNvPr id="151" name="Google Shape;151;p24"/>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Query the data / Apply Functions</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397425" y="1496075"/>
            <a:ext cx="5603400" cy="2238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200">
                <a:highlight>
                  <a:srgbClr val="F5F5F5"/>
                </a:highlight>
                <a:latin typeface="Courier New"/>
                <a:ea typeface="Courier New"/>
                <a:cs typeface="Courier New"/>
                <a:sym typeface="Courier New"/>
              </a:rPr>
              <a:t>&gt;&gt;&gt; df . query (’one &gt; 0’)</a:t>
            </a:r>
            <a:br>
              <a:rPr b="1" lang="en" sz="1200">
                <a:solidFill>
                  <a:srgbClr val="B45F06"/>
                </a:solidFill>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one two three</a:t>
            </a:r>
            <a:br>
              <a:rPr b="1" lang="en" sz="1200">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c 0.110718 -0.016733 -0.137009</a:t>
            </a:r>
            <a:br>
              <a:rPr b="1" lang="en" sz="1200">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e 0.153456 0.266369 -0.064127</a:t>
            </a:r>
            <a:br>
              <a:rPr b="1" lang="en" sz="1200">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f 1.709607 -0.424790 -0.792061</a:t>
            </a:r>
            <a:br>
              <a:rPr b="1" lang="en" sz="1200">
                <a:highlight>
                  <a:srgbClr val="F5F5F5"/>
                </a:highlight>
                <a:latin typeface="Courier New"/>
                <a:ea typeface="Courier New"/>
                <a:cs typeface="Courier New"/>
                <a:sym typeface="Courier New"/>
              </a:rPr>
            </a:br>
            <a:endParaRPr b="1" sz="12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highlight>
                  <a:srgbClr val="F5F5F5"/>
                </a:highlight>
                <a:latin typeface="Courier New"/>
                <a:ea typeface="Courier New"/>
                <a:cs typeface="Courier New"/>
                <a:sym typeface="Courier New"/>
              </a:rPr>
              <a:t>&gt;&gt;&gt; df.query (’one &gt; 0 &amp; two &gt; 0’)</a:t>
            </a:r>
            <a:br>
              <a:rPr b="1" lang="en" sz="1200">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one two three</a:t>
            </a:r>
            <a:br>
              <a:rPr b="1" lang="en" sz="1200">
                <a:highlight>
                  <a:srgbClr val="F5F5F5"/>
                </a:highlight>
                <a:latin typeface="Courier New"/>
                <a:ea typeface="Courier New"/>
                <a:cs typeface="Courier New"/>
                <a:sym typeface="Courier New"/>
              </a:rPr>
            </a:br>
            <a:r>
              <a:rPr b="1" lang="en" sz="1200">
                <a:highlight>
                  <a:srgbClr val="F5F5F5"/>
                </a:highlight>
                <a:latin typeface="Courier New"/>
                <a:ea typeface="Courier New"/>
                <a:cs typeface="Courier New"/>
                <a:sym typeface="Courier New"/>
              </a:rPr>
              <a:t>e 0.153456 0.266369 -0.064127</a:t>
            </a:r>
            <a:br>
              <a:rPr b="1" lang="en" sz="1100">
                <a:solidFill>
                  <a:srgbClr val="B45F06"/>
                </a:solidFill>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endParaRPr b="1">
              <a:latin typeface="Open Sans"/>
              <a:ea typeface="Open Sans"/>
              <a:cs typeface="Open Sans"/>
              <a:sym typeface="Open Sans"/>
            </a:endParaRPr>
          </a:p>
        </p:txBody>
      </p:sp>
      <p:sp>
        <p:nvSpPr>
          <p:cNvPr id="159" name="Google Shape;159;p25"/>
          <p:cNvSpPr txBox="1"/>
          <p:nvPr/>
        </p:nvSpPr>
        <p:spPr>
          <a:xfrm>
            <a:off x="394325" y="1162250"/>
            <a:ext cx="33261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Query Data</a:t>
            </a:r>
            <a:endParaRPr>
              <a:latin typeface="Open Sans"/>
              <a:ea typeface="Open Sans"/>
              <a:cs typeface="Open Sans"/>
              <a:sym typeface="Open Sans"/>
            </a:endParaRPr>
          </a:p>
        </p:txBody>
      </p:sp>
      <p:sp>
        <p:nvSpPr>
          <p:cNvPr id="160" name="Google Shape;160;p25"/>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useful functions / actions</a:t>
            </a:r>
            <a:endParaRPr/>
          </a:p>
        </p:txBody>
      </p:sp>
      <p:sp>
        <p:nvSpPr>
          <p:cNvPr id="166" name="Google Shape;166;p2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graphicFrame>
        <p:nvGraphicFramePr>
          <p:cNvPr id="167" name="Google Shape;167;p26"/>
          <p:cNvGraphicFramePr/>
          <p:nvPr/>
        </p:nvGraphicFramePr>
        <p:xfrm>
          <a:off x="397975" y="868050"/>
          <a:ext cx="3000000" cy="3000000"/>
        </p:xfrm>
        <a:graphic>
          <a:graphicData uri="http://schemas.openxmlformats.org/drawingml/2006/table">
            <a:tbl>
              <a:tblPr>
                <a:noFill/>
                <a:tableStyleId>{07B85218-9E8E-4780-9246-950A40349C10}</a:tableStyleId>
              </a:tblPr>
              <a:tblGrid>
                <a:gridCol w="2349475"/>
                <a:gridCol w="5448975"/>
              </a:tblGrid>
              <a:tr h="320000">
                <a:tc>
                  <a:txBody>
                    <a:bodyPr/>
                    <a:lstStyle/>
                    <a:p>
                      <a:pPr indent="0" lvl="0" marL="0" rtl="0" algn="ctr">
                        <a:spcBef>
                          <a:spcPts val="0"/>
                        </a:spcBef>
                        <a:spcAft>
                          <a:spcPts val="0"/>
                        </a:spcAft>
                        <a:buNone/>
                      </a:pPr>
                      <a:r>
                        <a:rPr b="1" lang="en" sz="1000"/>
                        <a:t>Pandas function</a:t>
                      </a:r>
                      <a:endParaRPr b="1" sz="1000"/>
                    </a:p>
                  </a:txBody>
                  <a:tcPr marT="91425" marB="91425" marR="91425" marL="91425"/>
                </a:tc>
                <a:tc>
                  <a:txBody>
                    <a:bodyPr/>
                    <a:lstStyle/>
                    <a:p>
                      <a:pPr indent="0" lvl="0" marL="0" rtl="0" algn="l">
                        <a:spcBef>
                          <a:spcPts val="0"/>
                        </a:spcBef>
                        <a:spcAft>
                          <a:spcPts val="0"/>
                        </a:spcAft>
                        <a:buNone/>
                      </a:pPr>
                      <a:r>
                        <a:rPr b="1" lang="en" sz="1000"/>
                        <a:t>Description</a:t>
                      </a:r>
                      <a:endParaRPr b="1" sz="1000"/>
                    </a:p>
                  </a:txBody>
                  <a:tcPr marT="91425" marB="91425" marR="91425" marL="91425"/>
                </a:tc>
              </a:tr>
              <a:tr h="320000">
                <a:tc>
                  <a:txBody>
                    <a:bodyPr/>
                    <a:lstStyle/>
                    <a:p>
                      <a:pPr indent="0" lvl="0" marL="0" rtl="0" algn="ctr">
                        <a:spcBef>
                          <a:spcPts val="0"/>
                        </a:spcBef>
                        <a:spcAft>
                          <a:spcPts val="0"/>
                        </a:spcAft>
                        <a:buNone/>
                      </a:pPr>
                      <a:r>
                        <a:rPr lang="en" sz="1000"/>
                        <a:t>pd.read_csv()</a:t>
                      </a:r>
                      <a:endParaRPr sz="1000"/>
                    </a:p>
                  </a:txBody>
                  <a:tcPr marT="91425" marB="91425" marR="91425" marL="91425"/>
                </a:tc>
                <a:tc>
                  <a:txBody>
                    <a:bodyPr/>
                    <a:lstStyle/>
                    <a:p>
                      <a:pPr indent="0" lvl="0" marL="0" rtl="0" algn="l">
                        <a:spcBef>
                          <a:spcPts val="0"/>
                        </a:spcBef>
                        <a:spcAft>
                          <a:spcPts val="0"/>
                        </a:spcAft>
                        <a:buNone/>
                      </a:pPr>
                      <a:r>
                        <a:rPr lang="en" sz="1000"/>
                        <a:t>Allows to read data and load a CSV file as a dataframe</a:t>
                      </a:r>
                      <a:endParaRPr sz="1000"/>
                    </a:p>
                  </a:txBody>
                  <a:tcPr marT="91425" marB="91425" marR="91425" marL="91425"/>
                </a:tc>
              </a:tr>
              <a:tr h="320000">
                <a:tc>
                  <a:txBody>
                    <a:bodyPr/>
                    <a:lstStyle/>
                    <a:p>
                      <a:pPr indent="0" lvl="0" marL="0" rtl="0" algn="ctr">
                        <a:spcBef>
                          <a:spcPts val="0"/>
                        </a:spcBef>
                        <a:spcAft>
                          <a:spcPts val="0"/>
                        </a:spcAft>
                        <a:buNone/>
                      </a:pPr>
                      <a:r>
                        <a:rPr lang="en" sz="1000"/>
                        <a:t>df.to_csv()</a:t>
                      </a:r>
                      <a:endParaRPr sz="1000"/>
                    </a:p>
                  </a:txBody>
                  <a:tcPr marT="91425" marB="91425" marR="91425" marL="91425"/>
                </a:tc>
                <a:tc>
                  <a:txBody>
                    <a:bodyPr/>
                    <a:lstStyle/>
                    <a:p>
                      <a:pPr indent="0" lvl="0" marL="0" rtl="0" algn="l">
                        <a:spcBef>
                          <a:spcPts val="0"/>
                        </a:spcBef>
                        <a:spcAft>
                          <a:spcPts val="0"/>
                        </a:spcAft>
                        <a:buNone/>
                      </a:pPr>
                      <a:r>
                        <a:rPr lang="en" sz="1000"/>
                        <a:t>Allows to </a:t>
                      </a:r>
                      <a:r>
                        <a:rPr lang="en" sz="1000"/>
                        <a:t>export</a:t>
                      </a:r>
                      <a:r>
                        <a:rPr lang="en" sz="1000"/>
                        <a:t> a dataframe to a CSV file</a:t>
                      </a:r>
                      <a:endParaRPr sz="1000"/>
                    </a:p>
                  </a:txBody>
                  <a:tcPr marT="91425" marB="91425" marR="91425" marL="91425"/>
                </a:tc>
              </a:tr>
              <a:tr h="320000">
                <a:tc>
                  <a:txBody>
                    <a:bodyPr/>
                    <a:lstStyle/>
                    <a:p>
                      <a:pPr indent="0" lvl="0" marL="0" rtl="0" algn="ctr">
                        <a:spcBef>
                          <a:spcPts val="0"/>
                        </a:spcBef>
                        <a:spcAft>
                          <a:spcPts val="0"/>
                        </a:spcAft>
                        <a:buNone/>
                      </a:pPr>
                      <a:r>
                        <a:rPr lang="en" sz="1000"/>
                        <a:t>df.assign()</a:t>
                      </a:r>
                      <a:endParaRPr sz="1000"/>
                    </a:p>
                  </a:txBody>
                  <a:tcPr marT="91425" marB="91425" marR="91425" marL="91425"/>
                </a:tc>
                <a:tc>
                  <a:txBody>
                    <a:bodyPr/>
                    <a:lstStyle/>
                    <a:p>
                      <a:pPr indent="0" lvl="0" marL="0" rtl="0" algn="l">
                        <a:spcBef>
                          <a:spcPts val="0"/>
                        </a:spcBef>
                        <a:spcAft>
                          <a:spcPts val="0"/>
                        </a:spcAft>
                        <a:buNone/>
                      </a:pPr>
                      <a:r>
                        <a:rPr lang="en" sz="1000"/>
                        <a:t>Create a new column assigning a column name to a formula</a:t>
                      </a:r>
                      <a:endParaRPr sz="1000"/>
                    </a:p>
                  </a:txBody>
                  <a:tcPr marT="91425" marB="91425" marR="91425" marL="91425"/>
                </a:tc>
              </a:tr>
              <a:tr h="320000">
                <a:tc>
                  <a:txBody>
                    <a:bodyPr/>
                    <a:lstStyle/>
                    <a:p>
                      <a:pPr indent="0" lvl="0" marL="0" rtl="0" algn="ctr">
                        <a:spcBef>
                          <a:spcPts val="0"/>
                        </a:spcBef>
                        <a:spcAft>
                          <a:spcPts val="0"/>
                        </a:spcAft>
                        <a:buNone/>
                      </a:pPr>
                      <a:r>
                        <a:rPr lang="en" sz="1000"/>
                        <a:t>df.query()</a:t>
                      </a:r>
                      <a:endParaRPr sz="1000"/>
                    </a:p>
                  </a:txBody>
                  <a:tcPr marT="91425" marB="91425" marR="91425" marL="91425"/>
                </a:tc>
                <a:tc>
                  <a:txBody>
                    <a:bodyPr/>
                    <a:lstStyle/>
                    <a:p>
                      <a:pPr indent="0" lvl="0" marL="0" rtl="0" algn="l">
                        <a:spcBef>
                          <a:spcPts val="0"/>
                        </a:spcBef>
                        <a:spcAft>
                          <a:spcPts val="0"/>
                        </a:spcAft>
                        <a:buNone/>
                      </a:pPr>
                      <a:r>
                        <a:rPr lang="en" sz="1000"/>
                        <a:t>To find a subset of the columns</a:t>
                      </a:r>
                      <a:endParaRPr sz="1000"/>
                    </a:p>
                  </a:txBody>
                  <a:tcPr marT="91425" marB="91425" marR="91425" marL="91425"/>
                </a:tc>
              </a:tr>
              <a:tr h="320000">
                <a:tc>
                  <a:txBody>
                    <a:bodyPr/>
                    <a:lstStyle/>
                    <a:p>
                      <a:pPr indent="0" lvl="0" marL="0" rtl="0" algn="ctr">
                        <a:spcBef>
                          <a:spcPts val="0"/>
                        </a:spcBef>
                        <a:spcAft>
                          <a:spcPts val="0"/>
                        </a:spcAft>
                        <a:buNone/>
                      </a:pPr>
                      <a:r>
                        <a:rPr lang="en" sz="1000"/>
                        <a:t>df.sort_values()</a:t>
                      </a:r>
                      <a:endParaRPr sz="1000"/>
                    </a:p>
                  </a:txBody>
                  <a:tcPr marT="91425" marB="91425" marR="91425" marL="91425"/>
                </a:tc>
                <a:tc>
                  <a:txBody>
                    <a:bodyPr/>
                    <a:lstStyle/>
                    <a:p>
                      <a:pPr indent="0" lvl="0" marL="0" rtl="0" algn="l">
                        <a:spcBef>
                          <a:spcPts val="0"/>
                        </a:spcBef>
                        <a:spcAft>
                          <a:spcPts val="0"/>
                        </a:spcAft>
                        <a:buNone/>
                      </a:pPr>
                      <a:r>
                        <a:rPr lang="en" sz="1000"/>
                        <a:t>Allows to sort a DataFrame by ascending / descending order</a:t>
                      </a:r>
                      <a:endParaRPr sz="1000"/>
                    </a:p>
                  </a:txBody>
                  <a:tcPr marT="91425" marB="91425" marR="91425" marL="91425"/>
                </a:tc>
              </a:tr>
              <a:tr h="320000">
                <a:tc>
                  <a:txBody>
                    <a:bodyPr/>
                    <a:lstStyle/>
                    <a:p>
                      <a:pPr indent="0" lvl="0" marL="0" rtl="0" algn="ctr">
                        <a:spcBef>
                          <a:spcPts val="0"/>
                        </a:spcBef>
                        <a:spcAft>
                          <a:spcPts val="0"/>
                        </a:spcAft>
                        <a:buNone/>
                      </a:pPr>
                      <a:r>
                        <a:rPr lang="en" sz="1000"/>
                        <a:t>df.describe()</a:t>
                      </a:r>
                      <a:endParaRPr sz="1000"/>
                    </a:p>
                  </a:txBody>
                  <a:tcPr marT="91425" marB="91425" marR="91425" marL="91425"/>
                </a:tc>
                <a:tc>
                  <a:txBody>
                    <a:bodyPr/>
                    <a:lstStyle/>
                    <a:p>
                      <a:pPr indent="0" lvl="0" marL="0" rtl="0" algn="l">
                        <a:spcBef>
                          <a:spcPts val="0"/>
                        </a:spcBef>
                        <a:spcAft>
                          <a:spcPts val="0"/>
                        </a:spcAft>
                        <a:buNone/>
                      </a:pPr>
                      <a:r>
                        <a:rPr lang="en" sz="1000"/>
                        <a:t>To get a summary with statistics</a:t>
                      </a:r>
                      <a:endParaRPr sz="1000"/>
                    </a:p>
                  </a:txBody>
                  <a:tcPr marT="91425" marB="91425" marR="91425" marL="91425"/>
                </a:tc>
              </a:tr>
              <a:tr h="320000">
                <a:tc>
                  <a:txBody>
                    <a:bodyPr/>
                    <a:lstStyle/>
                    <a:p>
                      <a:pPr indent="0" lvl="0" marL="0" rtl="0" algn="ctr">
                        <a:spcBef>
                          <a:spcPts val="0"/>
                        </a:spcBef>
                        <a:spcAft>
                          <a:spcPts val="0"/>
                        </a:spcAft>
                        <a:buNone/>
                      </a:pPr>
                      <a:r>
                        <a:rPr lang="en" sz="1000"/>
                        <a:t>df.info()</a:t>
                      </a:r>
                      <a:endParaRPr sz="1000"/>
                    </a:p>
                  </a:txBody>
                  <a:tcPr marT="91425" marB="91425" marR="91425" marL="91425"/>
                </a:tc>
                <a:tc>
                  <a:txBody>
                    <a:bodyPr/>
                    <a:lstStyle/>
                    <a:p>
                      <a:pPr indent="0" lvl="0" marL="0" rtl="0" algn="l">
                        <a:spcBef>
                          <a:spcPts val="0"/>
                        </a:spcBef>
                        <a:spcAft>
                          <a:spcPts val="0"/>
                        </a:spcAft>
                        <a:buNone/>
                      </a:pPr>
                      <a:r>
                        <a:rPr lang="en" sz="1000"/>
                        <a:t>To get information about the dataframe (type of objects, header etc…)</a:t>
                      </a:r>
                      <a:endParaRPr sz="1000"/>
                    </a:p>
                  </a:txBody>
                  <a:tcPr marT="91425" marB="91425" marR="91425" marL="91425"/>
                </a:tc>
              </a:tr>
              <a:tr h="320000">
                <a:tc>
                  <a:txBody>
                    <a:bodyPr/>
                    <a:lstStyle/>
                    <a:p>
                      <a:pPr indent="0" lvl="0" marL="0" rtl="0" algn="ctr">
                        <a:spcBef>
                          <a:spcPts val="0"/>
                        </a:spcBef>
                        <a:spcAft>
                          <a:spcPts val="0"/>
                        </a:spcAft>
                        <a:buNone/>
                      </a:pPr>
                      <a:r>
                        <a:rPr lang="en" sz="1000"/>
                        <a:t>df.merge()</a:t>
                      </a:r>
                      <a:endParaRPr sz="1000"/>
                    </a:p>
                  </a:txBody>
                  <a:tcPr marT="91425" marB="91425" marR="91425" marL="91425"/>
                </a:tc>
                <a:tc>
                  <a:txBody>
                    <a:bodyPr/>
                    <a:lstStyle/>
                    <a:p>
                      <a:pPr indent="0" lvl="0" marL="0" rtl="0" algn="l">
                        <a:spcBef>
                          <a:spcPts val="0"/>
                        </a:spcBef>
                        <a:spcAft>
                          <a:spcPts val="0"/>
                        </a:spcAft>
                        <a:buNone/>
                      </a:pPr>
                      <a:r>
                        <a:rPr lang="en" sz="1000"/>
                        <a:t>To join tables</a:t>
                      </a:r>
                      <a:endParaRPr sz="1000"/>
                    </a:p>
                  </a:txBody>
                  <a:tcPr marT="91425" marB="91425" marR="91425" marL="91425"/>
                </a:tc>
              </a:tr>
            </a:tbl>
          </a:graphicData>
        </a:graphic>
      </p:graphicFrame>
      <p:sp>
        <p:nvSpPr>
          <p:cNvPr id="168" name="Google Shape;168;p26"/>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a:t>
            </a:r>
            <a:r>
              <a:rPr lang="en"/>
              <a:t>useful functions / actions</a:t>
            </a:r>
            <a:endParaRPr/>
          </a:p>
        </p:txBody>
      </p:sp>
      <p:sp>
        <p:nvSpPr>
          <p:cNvPr id="174" name="Google Shape;174;p2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graphicFrame>
        <p:nvGraphicFramePr>
          <p:cNvPr id="175" name="Google Shape;175;p27"/>
          <p:cNvGraphicFramePr/>
          <p:nvPr/>
        </p:nvGraphicFramePr>
        <p:xfrm>
          <a:off x="397975" y="868050"/>
          <a:ext cx="3000000" cy="3000000"/>
        </p:xfrm>
        <a:graphic>
          <a:graphicData uri="http://schemas.openxmlformats.org/drawingml/2006/table">
            <a:tbl>
              <a:tblPr>
                <a:noFill/>
                <a:tableStyleId>{07B85218-9E8E-4780-9246-950A40349C10}</a:tableStyleId>
              </a:tblPr>
              <a:tblGrid>
                <a:gridCol w="2349475"/>
                <a:gridCol w="5448975"/>
              </a:tblGrid>
              <a:tr h="320000">
                <a:tc>
                  <a:txBody>
                    <a:bodyPr/>
                    <a:lstStyle/>
                    <a:p>
                      <a:pPr indent="0" lvl="0" marL="0" rtl="0" algn="ctr">
                        <a:spcBef>
                          <a:spcPts val="0"/>
                        </a:spcBef>
                        <a:spcAft>
                          <a:spcPts val="0"/>
                        </a:spcAft>
                        <a:buNone/>
                      </a:pPr>
                      <a:r>
                        <a:rPr b="1" lang="en" sz="1100"/>
                        <a:t>Pandas function</a:t>
                      </a:r>
                      <a:endParaRPr b="1" sz="1100"/>
                    </a:p>
                  </a:txBody>
                  <a:tcPr marT="91425" marB="91425" marR="91425" marL="91425"/>
                </a:tc>
                <a:tc>
                  <a:txBody>
                    <a:bodyPr/>
                    <a:lstStyle/>
                    <a:p>
                      <a:pPr indent="0" lvl="0" marL="0" rtl="0" algn="l">
                        <a:spcBef>
                          <a:spcPts val="0"/>
                        </a:spcBef>
                        <a:spcAft>
                          <a:spcPts val="0"/>
                        </a:spcAft>
                        <a:buNone/>
                      </a:pPr>
                      <a:r>
                        <a:rPr b="1" lang="en" sz="1100"/>
                        <a:t>Description</a:t>
                      </a:r>
                      <a:endParaRPr b="1" sz="1100"/>
                    </a:p>
                  </a:txBody>
                  <a:tcPr marT="91425" marB="91425" marR="91425" marL="91425"/>
                </a:tc>
              </a:tr>
              <a:tr h="320000">
                <a:tc>
                  <a:txBody>
                    <a:bodyPr/>
                    <a:lstStyle/>
                    <a:p>
                      <a:pPr indent="0" lvl="0" marL="0" rtl="0" algn="ctr">
                        <a:spcBef>
                          <a:spcPts val="0"/>
                        </a:spcBef>
                        <a:spcAft>
                          <a:spcPts val="0"/>
                        </a:spcAft>
                        <a:buNone/>
                      </a:pPr>
                      <a:r>
                        <a:rPr lang="en" sz="1100"/>
                        <a:t>df.sample()</a:t>
                      </a:r>
                      <a:endParaRPr sz="1100"/>
                    </a:p>
                  </a:txBody>
                  <a:tcPr marT="91425" marB="91425" marR="91425" marL="91425"/>
                </a:tc>
                <a:tc>
                  <a:txBody>
                    <a:bodyPr/>
                    <a:lstStyle/>
                    <a:p>
                      <a:pPr indent="0" lvl="0" marL="0" rtl="0" algn="l">
                        <a:spcBef>
                          <a:spcPts val="0"/>
                        </a:spcBef>
                        <a:spcAft>
                          <a:spcPts val="0"/>
                        </a:spcAft>
                        <a:buNone/>
                      </a:pPr>
                      <a:r>
                        <a:rPr lang="en" sz="1100"/>
                        <a:t>To get random rows of the dataframe</a:t>
                      </a:r>
                      <a:endParaRPr sz="1100"/>
                    </a:p>
                  </a:txBody>
                  <a:tcPr marT="91425" marB="91425" marR="91425" marL="91425"/>
                </a:tc>
              </a:tr>
              <a:tr h="320000">
                <a:tc>
                  <a:txBody>
                    <a:bodyPr/>
                    <a:lstStyle/>
                    <a:p>
                      <a:pPr indent="0" lvl="0" marL="0" rtl="0" algn="ctr">
                        <a:spcBef>
                          <a:spcPts val="0"/>
                        </a:spcBef>
                        <a:spcAft>
                          <a:spcPts val="0"/>
                        </a:spcAft>
                        <a:buNone/>
                      </a:pPr>
                      <a:r>
                        <a:rPr lang="en" sz="1100"/>
                        <a:t>df.dropna()</a:t>
                      </a:r>
                      <a:endParaRPr sz="1100"/>
                    </a:p>
                  </a:txBody>
                  <a:tcPr marT="91425" marB="91425" marR="91425" marL="91425"/>
                </a:tc>
                <a:tc>
                  <a:txBody>
                    <a:bodyPr/>
                    <a:lstStyle/>
                    <a:p>
                      <a:pPr indent="0" lvl="0" marL="0" rtl="0" algn="l">
                        <a:spcBef>
                          <a:spcPts val="0"/>
                        </a:spcBef>
                        <a:spcAft>
                          <a:spcPts val="0"/>
                        </a:spcAft>
                        <a:buNone/>
                      </a:pPr>
                      <a:r>
                        <a:rPr lang="en" sz="1100"/>
                        <a:t>To drop rows wih NA values</a:t>
                      </a:r>
                      <a:endParaRPr sz="1100"/>
                    </a:p>
                  </a:txBody>
                  <a:tcPr marT="91425" marB="91425" marR="91425" marL="91425"/>
                </a:tc>
              </a:tr>
              <a:tr h="320000">
                <a:tc>
                  <a:txBody>
                    <a:bodyPr/>
                    <a:lstStyle/>
                    <a:p>
                      <a:pPr indent="0" lvl="0" marL="0" rtl="0" algn="ctr">
                        <a:spcBef>
                          <a:spcPts val="0"/>
                        </a:spcBef>
                        <a:spcAft>
                          <a:spcPts val="0"/>
                        </a:spcAft>
                        <a:buNone/>
                      </a:pPr>
                      <a:r>
                        <a:rPr lang="en" sz="1100"/>
                        <a:t>df.drop()</a:t>
                      </a:r>
                      <a:endParaRPr sz="1100"/>
                    </a:p>
                  </a:txBody>
                  <a:tcPr marT="91425" marB="91425" marR="91425" marL="91425"/>
                </a:tc>
                <a:tc>
                  <a:txBody>
                    <a:bodyPr/>
                    <a:lstStyle/>
                    <a:p>
                      <a:pPr indent="0" lvl="0" marL="0" rtl="0" algn="l">
                        <a:spcBef>
                          <a:spcPts val="0"/>
                        </a:spcBef>
                        <a:spcAft>
                          <a:spcPts val="0"/>
                        </a:spcAft>
                        <a:buNone/>
                      </a:pPr>
                      <a:r>
                        <a:rPr lang="en" sz="1100"/>
                        <a:t>To drop specific columns</a:t>
                      </a:r>
                      <a:endParaRPr sz="1100"/>
                    </a:p>
                  </a:txBody>
                  <a:tcPr marT="91425" marB="91425" marR="91425" marL="91425"/>
                </a:tc>
              </a:tr>
              <a:tr h="320000">
                <a:tc>
                  <a:txBody>
                    <a:bodyPr/>
                    <a:lstStyle/>
                    <a:p>
                      <a:pPr indent="0" lvl="0" marL="0" rtl="0" algn="ctr">
                        <a:spcBef>
                          <a:spcPts val="0"/>
                        </a:spcBef>
                        <a:spcAft>
                          <a:spcPts val="0"/>
                        </a:spcAft>
                        <a:buNone/>
                      </a:pPr>
                      <a:r>
                        <a:rPr lang="en" sz="1100"/>
                        <a:t>pd.pivot_table()</a:t>
                      </a:r>
                      <a:endParaRPr sz="1100"/>
                    </a:p>
                  </a:txBody>
                  <a:tcPr marT="91425" marB="91425" marR="91425" marL="91425"/>
                </a:tc>
                <a:tc>
                  <a:txBody>
                    <a:bodyPr/>
                    <a:lstStyle/>
                    <a:p>
                      <a:pPr indent="0" lvl="0" marL="0" rtl="0" algn="l">
                        <a:spcBef>
                          <a:spcPts val="0"/>
                        </a:spcBef>
                        <a:spcAft>
                          <a:spcPts val="0"/>
                        </a:spcAft>
                        <a:buNone/>
                      </a:pPr>
                      <a:r>
                        <a:rPr lang="en" sz="1100"/>
                        <a:t>To create a pivot table from an existing dataframe</a:t>
                      </a:r>
                      <a:endParaRPr sz="1100"/>
                    </a:p>
                  </a:txBody>
                  <a:tcPr marT="91425" marB="91425" marR="91425" marL="91425"/>
                </a:tc>
              </a:tr>
              <a:tr h="320000">
                <a:tc>
                  <a:txBody>
                    <a:bodyPr/>
                    <a:lstStyle/>
                    <a:p>
                      <a:pPr indent="0" lvl="0" marL="0" rtl="0" algn="ctr">
                        <a:spcBef>
                          <a:spcPts val="0"/>
                        </a:spcBef>
                        <a:spcAft>
                          <a:spcPts val="0"/>
                        </a:spcAft>
                        <a:buNone/>
                      </a:pPr>
                      <a:r>
                        <a:rPr lang="en" sz="1100"/>
                        <a:t>df.groupby()</a:t>
                      </a:r>
                      <a:endParaRPr sz="1100"/>
                    </a:p>
                  </a:txBody>
                  <a:tcPr marT="91425" marB="91425" marR="91425" marL="91425"/>
                </a:tc>
                <a:tc>
                  <a:txBody>
                    <a:bodyPr/>
                    <a:lstStyle/>
                    <a:p>
                      <a:pPr indent="0" lvl="0" marL="0" rtl="0" algn="l">
                        <a:spcBef>
                          <a:spcPts val="0"/>
                        </a:spcBef>
                        <a:spcAft>
                          <a:spcPts val="0"/>
                        </a:spcAft>
                        <a:buNone/>
                      </a:pPr>
                      <a:r>
                        <a:rPr lang="en" sz="1100"/>
                        <a:t>To perform aggregation</a:t>
                      </a:r>
                      <a:endParaRPr sz="1100"/>
                    </a:p>
                  </a:txBody>
                  <a:tcPr marT="91425" marB="91425" marR="91425" marL="91425"/>
                </a:tc>
              </a:tr>
              <a:tr h="320000">
                <a:tc>
                  <a:txBody>
                    <a:bodyPr/>
                    <a:lstStyle/>
                    <a:p>
                      <a:pPr indent="0" lvl="0" marL="0" rtl="0" algn="ctr">
                        <a:spcBef>
                          <a:spcPts val="0"/>
                        </a:spcBef>
                        <a:spcAft>
                          <a:spcPts val="0"/>
                        </a:spcAft>
                        <a:buNone/>
                      </a:pPr>
                      <a:r>
                        <a:rPr lang="en" sz="1100"/>
                        <a:t>df.transpose()</a:t>
                      </a:r>
                      <a:endParaRPr sz="1100"/>
                    </a:p>
                  </a:txBody>
                  <a:tcPr marT="91425" marB="91425" marR="91425" marL="91425"/>
                </a:tc>
                <a:tc>
                  <a:txBody>
                    <a:bodyPr/>
                    <a:lstStyle/>
                    <a:p>
                      <a:pPr indent="0" lvl="0" marL="0" rtl="0" algn="l">
                        <a:spcBef>
                          <a:spcPts val="0"/>
                        </a:spcBef>
                        <a:spcAft>
                          <a:spcPts val="0"/>
                        </a:spcAft>
                        <a:buNone/>
                      </a:pPr>
                      <a:r>
                        <a:rPr lang="en" sz="1100"/>
                        <a:t>To transpose a table</a:t>
                      </a:r>
                      <a:endParaRPr sz="1100"/>
                    </a:p>
                  </a:txBody>
                  <a:tcPr marT="91425" marB="91425" marR="91425" marL="91425"/>
                </a:tc>
              </a:tr>
              <a:tr h="320000">
                <a:tc>
                  <a:txBody>
                    <a:bodyPr/>
                    <a:lstStyle/>
                    <a:p>
                      <a:pPr indent="0" lvl="0" marL="0" rtl="0" algn="ctr">
                        <a:spcBef>
                          <a:spcPts val="0"/>
                        </a:spcBef>
                        <a:spcAft>
                          <a:spcPts val="0"/>
                        </a:spcAft>
                        <a:buNone/>
                      </a:pPr>
                      <a:r>
                        <a:rPr lang="en" sz="1100"/>
                        <a:t>df.rename()</a:t>
                      </a:r>
                      <a:endParaRPr sz="1100"/>
                    </a:p>
                  </a:txBody>
                  <a:tcPr marT="91425" marB="91425" marR="91425" marL="91425"/>
                </a:tc>
                <a:tc>
                  <a:txBody>
                    <a:bodyPr/>
                    <a:lstStyle/>
                    <a:p>
                      <a:pPr indent="0" lvl="0" marL="0" rtl="0" algn="l">
                        <a:spcBef>
                          <a:spcPts val="0"/>
                        </a:spcBef>
                        <a:spcAft>
                          <a:spcPts val="0"/>
                        </a:spcAft>
                        <a:buNone/>
                      </a:pPr>
                      <a:r>
                        <a:rPr lang="en" sz="1100"/>
                        <a:t>To rename a column</a:t>
                      </a:r>
                      <a:endParaRPr sz="1100"/>
                    </a:p>
                  </a:txBody>
                  <a:tcPr marT="91425" marB="91425" marR="91425" marL="91425"/>
                </a:tc>
              </a:tr>
            </a:tbl>
          </a:graphicData>
        </a:graphic>
      </p:graphicFrame>
      <p:sp>
        <p:nvSpPr>
          <p:cNvPr id="176" name="Google Shape;176;p27"/>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arrays</a:t>
            </a:r>
            <a:endParaRPr/>
          </a:p>
        </p:txBody>
      </p:sp>
      <p:sp>
        <p:nvSpPr>
          <p:cNvPr id="182" name="Google Shape;182;p28"/>
          <p:cNvSpPr txBox="1"/>
          <p:nvPr/>
        </p:nvSpPr>
        <p:spPr>
          <a:xfrm>
            <a:off x="443250" y="615050"/>
            <a:ext cx="8149200" cy="37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chemeClr val="dk1"/>
                </a:solidFill>
                <a:latin typeface="Verdana"/>
                <a:ea typeface="Verdana"/>
                <a:cs typeface="Verdana"/>
                <a:sym typeface="Verdana"/>
              </a:rPr>
              <a:t>There are a number of ways to initialize new numpy arrays, for example from</a:t>
            </a:r>
            <a:endParaRPr sz="1200">
              <a:solidFill>
                <a:schemeClr val="dk1"/>
              </a:solidFill>
              <a:latin typeface="Verdana"/>
              <a:ea typeface="Verdana"/>
              <a:cs typeface="Verdana"/>
              <a:sym typeface="Verdana"/>
            </a:endParaRPr>
          </a:p>
          <a:p>
            <a:pPr indent="-304800" lvl="0" marL="457200" rtl="0" algn="l">
              <a:lnSpc>
                <a:spcPct val="115000"/>
              </a:lnSpc>
              <a:spcBef>
                <a:spcPts val="4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a Python list or tuples</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using functions that are dedicated to generating numpy arrays, such as arange, linspace, etc.</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reading data from files</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None/>
            </a:pPr>
            <a:r>
              <a:t/>
            </a:r>
            <a:endParaRPr sz="1200">
              <a:solidFill>
                <a:schemeClr val="dk1"/>
              </a:solidFill>
              <a:latin typeface="Verdana"/>
              <a:ea typeface="Verdana"/>
              <a:cs typeface="Verdana"/>
              <a:sym typeface="Verdana"/>
            </a:endParaRPr>
          </a:p>
        </p:txBody>
      </p:sp>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28"/>
          <p:cNvPicPr preferRelativeResize="0"/>
          <p:nvPr/>
        </p:nvPicPr>
        <p:blipFill>
          <a:blip r:embed="rId3">
            <a:alphaModFix/>
          </a:blip>
          <a:stretch>
            <a:fillRect/>
          </a:stretch>
        </p:blipFill>
        <p:spPr>
          <a:xfrm>
            <a:off x="481825" y="1754300"/>
            <a:ext cx="4462375" cy="2547425"/>
          </a:xfrm>
          <a:prstGeom prst="rect">
            <a:avLst/>
          </a:prstGeom>
          <a:noFill/>
          <a:ln>
            <a:noFill/>
          </a:ln>
        </p:spPr>
      </p:pic>
      <p:sp>
        <p:nvSpPr>
          <p:cNvPr id="185" name="Google Shape;185;p28"/>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matrices</a:t>
            </a:r>
            <a:endParaRPr/>
          </a:p>
        </p:txBody>
      </p:sp>
      <p:sp>
        <p:nvSpPr>
          <p:cNvPr id="191" name="Google Shape;19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9"/>
          <p:cNvPicPr preferRelativeResize="0"/>
          <p:nvPr/>
        </p:nvPicPr>
        <p:blipFill>
          <a:blip r:embed="rId3">
            <a:alphaModFix/>
          </a:blip>
          <a:stretch>
            <a:fillRect/>
          </a:stretch>
        </p:blipFill>
        <p:spPr>
          <a:xfrm>
            <a:off x="400775" y="642950"/>
            <a:ext cx="7260076" cy="3681400"/>
          </a:xfrm>
          <a:prstGeom prst="rect">
            <a:avLst/>
          </a:prstGeom>
          <a:noFill/>
          <a:ln>
            <a:noFill/>
          </a:ln>
        </p:spPr>
      </p:pic>
      <p:sp>
        <p:nvSpPr>
          <p:cNvPr id="193" name="Google Shape;193;p29"/>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arrays manipulation</a:t>
            </a:r>
            <a:endParaRPr/>
          </a:p>
        </p:txBody>
      </p:sp>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30"/>
          <p:cNvPicPr preferRelativeResize="0"/>
          <p:nvPr/>
        </p:nvPicPr>
        <p:blipFill>
          <a:blip r:embed="rId3">
            <a:alphaModFix/>
          </a:blip>
          <a:stretch>
            <a:fillRect/>
          </a:stretch>
        </p:blipFill>
        <p:spPr>
          <a:xfrm>
            <a:off x="387900" y="578650"/>
            <a:ext cx="5815601" cy="3579875"/>
          </a:xfrm>
          <a:prstGeom prst="rect">
            <a:avLst/>
          </a:prstGeom>
          <a:noFill/>
          <a:ln>
            <a:noFill/>
          </a:ln>
        </p:spPr>
      </p:pic>
      <p:pic>
        <p:nvPicPr>
          <p:cNvPr id="201" name="Google Shape;201;p30"/>
          <p:cNvPicPr preferRelativeResize="0"/>
          <p:nvPr/>
        </p:nvPicPr>
        <p:blipFill>
          <a:blip r:embed="rId4">
            <a:alphaModFix/>
          </a:blip>
          <a:stretch>
            <a:fillRect/>
          </a:stretch>
        </p:blipFill>
        <p:spPr>
          <a:xfrm>
            <a:off x="6579775" y="1412525"/>
            <a:ext cx="2318449" cy="2318449"/>
          </a:xfrm>
          <a:prstGeom prst="rect">
            <a:avLst/>
          </a:prstGeom>
          <a:noFill/>
          <a:ln>
            <a:noFill/>
          </a:ln>
        </p:spPr>
      </p:pic>
      <p:sp>
        <p:nvSpPr>
          <p:cNvPr id="202" name="Google Shape;202;p30"/>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useful functions to generate arrays</a:t>
            </a:r>
            <a:endParaRPr/>
          </a:p>
        </p:txBody>
      </p:sp>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1"/>
          <p:cNvPicPr preferRelativeResize="0"/>
          <p:nvPr/>
        </p:nvPicPr>
        <p:blipFill>
          <a:blip r:embed="rId3">
            <a:alphaModFix/>
          </a:blip>
          <a:stretch>
            <a:fillRect/>
          </a:stretch>
        </p:blipFill>
        <p:spPr>
          <a:xfrm>
            <a:off x="387900" y="1123100"/>
            <a:ext cx="5784301" cy="3207200"/>
          </a:xfrm>
          <a:prstGeom prst="rect">
            <a:avLst/>
          </a:prstGeom>
          <a:noFill/>
          <a:ln>
            <a:noFill/>
          </a:ln>
        </p:spPr>
      </p:pic>
      <p:sp>
        <p:nvSpPr>
          <p:cNvPr id="210" name="Google Shape;210;p31"/>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useful methods</a:t>
            </a:r>
            <a:endParaRPr/>
          </a:p>
        </p:txBody>
      </p:sp>
      <p:sp>
        <p:nvSpPr>
          <p:cNvPr id="216" name="Google Shape;21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2"/>
          <p:cNvSpPr txBox="1"/>
          <p:nvPr/>
        </p:nvSpPr>
        <p:spPr>
          <a:xfrm>
            <a:off x="436475" y="851400"/>
            <a:ext cx="6797400" cy="3280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&gt;&gt;&gt; arr.sum()</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145</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&gt;&gt;&gt; arr.mean()</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14.5</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&gt;&gt;&gt; arr.std()</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2.8722813232690143</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&gt;&gt;&gt; arr.max()</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19</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&gt;&gt;&gt; arr.min()</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solidFill>
                  <a:schemeClr val="dk1"/>
                </a:solidFill>
                <a:latin typeface="Courier New"/>
                <a:ea typeface="Courier New"/>
                <a:cs typeface="Courier New"/>
                <a:sym typeface="Courier New"/>
              </a:rPr>
              <a:t>10</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solidFill>
                  <a:schemeClr val="dk1"/>
                </a:solidFill>
                <a:latin typeface="Courier New"/>
                <a:ea typeface="Courier New"/>
                <a:cs typeface="Courier New"/>
                <a:sym typeface="Courier New"/>
              </a:rPr>
              <a:t>&gt;&gt;&gt; arr = numpy.array([4.5, 2.3, 6.7, 1.2, 1.8, 5.5])</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solidFill>
                  <a:schemeClr val="dk1"/>
                </a:solidFill>
                <a:latin typeface="Courier New"/>
                <a:ea typeface="Courier New"/>
                <a:cs typeface="Courier New"/>
                <a:sym typeface="Courier New"/>
              </a:rPr>
              <a:t>&gt;&gt;&gt; arr.sort()  # acts on array itself</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solidFill>
                  <a:schemeClr val="dk1"/>
                </a:solidFill>
                <a:latin typeface="Courier New"/>
                <a:ea typeface="Courier New"/>
                <a:cs typeface="Courier New"/>
                <a:sym typeface="Courier New"/>
              </a:rPr>
              <a:t>&gt;&gt;&gt; print(arr)</a:t>
            </a:r>
            <a:endParaRPr b="1"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b="1" lang="en" sz="1200">
                <a:solidFill>
                  <a:schemeClr val="dk1"/>
                </a:solidFill>
                <a:latin typeface="Courier New"/>
                <a:ea typeface="Courier New"/>
                <a:cs typeface="Courier New"/>
                <a:sym typeface="Courier New"/>
              </a:rPr>
              <a:t>[ 1.2  1.8  2.3  4.5  5.5  6.7]</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p:txBody>
      </p:sp>
      <p:sp>
        <p:nvSpPr>
          <p:cNvPr id="218" name="Google Shape;218;p32"/>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programming applied to Finance - 2</a:t>
            </a:r>
            <a:endParaRPr/>
          </a:p>
        </p:txBody>
      </p:sp>
      <p:sp>
        <p:nvSpPr>
          <p:cNvPr id="76" name="Google Shape;76;p1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7" name="Google Shape;77;p15"/>
          <p:cNvSpPr txBox="1"/>
          <p:nvPr/>
        </p:nvSpPr>
        <p:spPr>
          <a:xfrm>
            <a:off x="498300" y="999400"/>
            <a:ext cx="8147400" cy="3348000"/>
          </a:xfrm>
          <a:prstGeom prst="rect">
            <a:avLst/>
          </a:prstGeom>
          <a:noFill/>
          <a:ln>
            <a:noFill/>
          </a:ln>
        </p:spPr>
        <p:txBody>
          <a:bodyPr anchorCtr="0" anchor="t" bIns="91425" lIns="91425" spcFirstLastPara="1" rIns="91425" wrap="square" tIns="91425">
            <a:noAutofit/>
          </a:bodyPr>
          <a:lstStyle/>
          <a:p>
            <a:pPr indent="0" lvl="0" marL="0" rtl="0" algn="l">
              <a:lnSpc>
                <a:spcPct val="102000"/>
              </a:lnSpc>
              <a:spcBef>
                <a:spcPts val="0"/>
              </a:spcBef>
              <a:spcAft>
                <a:spcPts val="0"/>
              </a:spcAft>
              <a:buNone/>
            </a:pPr>
            <a:r>
              <a:rPr lang="en">
                <a:solidFill>
                  <a:schemeClr val="dk1"/>
                </a:solidFill>
                <a:latin typeface="Verdana"/>
                <a:ea typeface="Verdana"/>
                <a:cs typeface="Verdana"/>
                <a:sym typeface="Verdana"/>
              </a:rPr>
              <a:t>Python 1:</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Fundamentals for python</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Verdana"/>
              <a:buChar char="■"/>
            </a:pPr>
            <a:r>
              <a:rPr lang="en">
                <a:solidFill>
                  <a:schemeClr val="dk1"/>
                </a:solidFill>
                <a:latin typeface="Verdana"/>
                <a:ea typeface="Verdana"/>
                <a:cs typeface="Verdana"/>
                <a:sym typeface="Verdana"/>
              </a:rPr>
              <a:t>Introduction to main Data Science packages for finance: Pandas, Numpy, Scipy, Matplotlib</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Verdana"/>
              <a:buChar char="■"/>
            </a:pPr>
            <a:r>
              <a:rPr lang="en">
                <a:solidFill>
                  <a:schemeClr val="dk1"/>
                </a:solidFill>
                <a:latin typeface="Verdana"/>
                <a:ea typeface="Verdana"/>
                <a:cs typeface="Verdana"/>
                <a:sym typeface="Verdana"/>
              </a:rPr>
              <a:t>Learning Google Colab / Jupyter</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rPr lang="en">
                <a:solidFill>
                  <a:schemeClr val="dk1"/>
                </a:solidFill>
                <a:latin typeface="Verdana"/>
                <a:ea typeface="Verdana"/>
                <a:cs typeface="Verdana"/>
                <a:sym typeface="Verdana"/>
              </a:rPr>
              <a:t>Python 2</a:t>
            </a:r>
            <a:r>
              <a:rPr lang="en">
                <a:solidFill>
                  <a:schemeClr val="dk1"/>
                </a:solidFill>
                <a:latin typeface="Verdana"/>
                <a:ea typeface="Verdana"/>
                <a:cs typeface="Verdana"/>
                <a:sym typeface="Verdana"/>
              </a:rPr>
              <a:t>:</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Python object oriented programming</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SQL in python</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Python and VBA</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Advanced python syntax</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Setting up an object oriented Monte-Carlo pricer</a:t>
            </a:r>
            <a:endParaRPr>
              <a:solidFill>
                <a:schemeClr val="dk1"/>
              </a:solidFill>
              <a:latin typeface="Verdana"/>
              <a:ea typeface="Verdana"/>
              <a:cs typeface="Verdana"/>
              <a:sym typeface="Verdana"/>
            </a:endParaRPr>
          </a:p>
          <a:p>
            <a:pPr indent="-246062" lvl="0" marL="233362" rtl="0" algn="l">
              <a:lnSpc>
                <a:spcPct val="102000"/>
              </a:lnSpc>
              <a:spcBef>
                <a:spcPts val="0"/>
              </a:spcBef>
              <a:spcAft>
                <a:spcPts val="0"/>
              </a:spcAft>
              <a:buClr>
                <a:srgbClr val="741B47"/>
              </a:buClr>
              <a:buSzPts val="1400"/>
              <a:buFont typeface="Noto Sans Symbols"/>
              <a:buChar char="■"/>
            </a:pPr>
            <a:r>
              <a:rPr lang="en">
                <a:solidFill>
                  <a:schemeClr val="dk1"/>
                </a:solidFill>
                <a:latin typeface="Verdana"/>
                <a:ea typeface="Verdana"/>
                <a:cs typeface="Verdana"/>
                <a:sym typeface="Verdana"/>
              </a:rPr>
              <a:t>Interactive dashboards in Jupyter</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Numpy - Statistics</a:t>
            </a:r>
            <a:endParaRPr/>
          </a:p>
        </p:txBody>
      </p:sp>
      <p:sp>
        <p:nvSpPr>
          <p:cNvPr id="224" name="Google Shape;22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3"/>
          <p:cNvSpPr txBox="1"/>
          <p:nvPr/>
        </p:nvSpPr>
        <p:spPr>
          <a:xfrm>
            <a:off x="214650" y="772225"/>
            <a:ext cx="8149200" cy="535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rPr>
              <a:t>In addition to the mean, var, and std functions, NumPy supplies several other methods for returning statistical features of arrays.  The median can be found:</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45720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None/>
            </a:pPr>
            <a:r>
              <a:t/>
            </a:r>
            <a:endParaRPr sz="1200">
              <a:solidFill>
                <a:schemeClr val="dk1"/>
              </a:solidFill>
              <a:latin typeface="Verdana"/>
              <a:ea typeface="Verdana"/>
              <a:cs typeface="Verdana"/>
              <a:sym typeface="Verdana"/>
            </a:endParaRPr>
          </a:p>
        </p:txBody>
      </p:sp>
      <p:sp>
        <p:nvSpPr>
          <p:cNvPr id="226" name="Google Shape;226;p33"/>
          <p:cNvSpPr txBox="1"/>
          <p:nvPr/>
        </p:nvSpPr>
        <p:spPr>
          <a:xfrm>
            <a:off x="728250" y="1396225"/>
            <a:ext cx="7635600" cy="666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solidFill>
                  <a:schemeClr val="dk1"/>
                </a:solidFill>
                <a:latin typeface="Courier New"/>
                <a:ea typeface="Courier New"/>
                <a:cs typeface="Courier New"/>
                <a:sym typeface="Courier New"/>
              </a:rPr>
              <a:t>&gt;&gt;&gt; a = np.array([1, 4, 3, 8, 9, 2, 3], float)</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chemeClr val="dk1"/>
                </a:solidFill>
                <a:latin typeface="Courier New"/>
                <a:ea typeface="Courier New"/>
                <a:cs typeface="Courier New"/>
                <a:sym typeface="Courier New"/>
              </a:rPr>
              <a:t>&gt;&gt;&gt; np.median(a)</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None/>
            </a:pPr>
            <a:r>
              <a:rPr lang="en" sz="1200">
                <a:solidFill>
                  <a:schemeClr val="dk1"/>
                </a:solidFill>
                <a:latin typeface="Courier New"/>
                <a:ea typeface="Courier New"/>
                <a:cs typeface="Courier New"/>
                <a:sym typeface="Courier New"/>
              </a:rPr>
              <a:t>3.0</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p:txBody>
      </p:sp>
      <p:sp>
        <p:nvSpPr>
          <p:cNvPr id="227" name="Google Shape;227;p33"/>
          <p:cNvSpPr txBox="1"/>
          <p:nvPr/>
        </p:nvSpPr>
        <p:spPr>
          <a:xfrm>
            <a:off x="268800" y="2182675"/>
            <a:ext cx="8149200" cy="70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rPr>
              <a:t>The correlation coefficient for multiple variables observed at multiple instances can be found for arrays of the form [[x1, x2, …], [y1, y2, …], [z1, z2, …], …] where x, y, z are different observables and the numbers indicate the observation times: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4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Clr>
                <a:srgbClr val="000000"/>
              </a:buClr>
              <a:buSzPts val="1100"/>
              <a:buFont typeface="Arial"/>
              <a:buNone/>
            </a:pPr>
            <a:r>
              <a:t/>
            </a:r>
            <a:endParaRPr sz="1200">
              <a:solidFill>
                <a:schemeClr val="dk1"/>
              </a:solidFill>
              <a:latin typeface="Verdana"/>
              <a:ea typeface="Verdana"/>
              <a:cs typeface="Verdana"/>
              <a:sym typeface="Verdana"/>
            </a:endParaRPr>
          </a:p>
          <a:p>
            <a:pPr indent="0" lvl="0" marL="45720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2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None/>
            </a:pPr>
            <a:r>
              <a:t/>
            </a:r>
            <a:endParaRPr sz="1200">
              <a:solidFill>
                <a:schemeClr val="dk1"/>
              </a:solidFill>
              <a:latin typeface="Verdana"/>
              <a:ea typeface="Verdana"/>
              <a:cs typeface="Verdana"/>
              <a:sym typeface="Verdana"/>
            </a:endParaRPr>
          </a:p>
        </p:txBody>
      </p:sp>
      <p:sp>
        <p:nvSpPr>
          <p:cNvPr id="228" name="Google Shape;228;p33"/>
          <p:cNvSpPr txBox="1"/>
          <p:nvPr/>
        </p:nvSpPr>
        <p:spPr>
          <a:xfrm>
            <a:off x="728250" y="3006025"/>
            <a:ext cx="7635600" cy="1200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&gt;&gt;&gt; a = np.array([[1, 2, 1, 3], [5, 3, 1, 8]], float)</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&gt;&gt;&gt; c = np.corrcoef(a)</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&gt;&gt;&gt; c</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array([[ 1.    	,  0.72870505],</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[ 0.72870505,  1.        ]])</a:t>
            </a:r>
            <a:endParaRPr sz="12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rgbClr val="000000"/>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Clr>
                <a:srgbClr val="000000"/>
              </a:buClr>
              <a:buSzPts val="1100"/>
              <a:buFont typeface="Arial"/>
              <a:buNone/>
            </a:pPr>
            <a:r>
              <a:t/>
            </a:r>
            <a:endParaRPr b="1">
              <a:latin typeface="Open Sans"/>
              <a:ea typeface="Open Sans"/>
              <a:cs typeface="Open Sans"/>
              <a:sym typeface="Open Sans"/>
            </a:endParaRPr>
          </a:p>
          <a:p>
            <a:pPr indent="0" lvl="0" marL="0" rtl="0" algn="l">
              <a:lnSpc>
                <a:spcPct val="9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p:txBody>
      </p:sp>
      <p:sp>
        <p:nvSpPr>
          <p:cNvPr id="229" name="Google Shape;229;p33"/>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a:t>
            </a:r>
            <a:r>
              <a:rPr lang="en"/>
              <a:t>. Advanced Python Syntax</a:t>
            </a:r>
            <a:endParaRPr/>
          </a:p>
        </p:txBody>
      </p:sp>
      <p:sp>
        <p:nvSpPr>
          <p:cNvPr id="235" name="Google Shape;23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lambda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p3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42" name="Google Shape;242;p35"/>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t>
            </a:r>
            <a:r>
              <a:rPr lang="en" sz="2400">
                <a:solidFill>
                  <a:srgbClr val="FFFFFF"/>
                </a:solidFill>
                <a:latin typeface="Economica"/>
                <a:ea typeface="Economica"/>
                <a:cs typeface="Economica"/>
                <a:sym typeface="Economica"/>
              </a:rPr>
              <a:t>.Advanced Python Syntax</a:t>
            </a:r>
            <a:endParaRPr sz="2400">
              <a:solidFill>
                <a:srgbClr val="FFFFFF"/>
              </a:solidFill>
              <a:latin typeface="Open Sans"/>
              <a:ea typeface="Open Sans"/>
              <a:cs typeface="Open Sans"/>
              <a:sym typeface="Open Sans"/>
            </a:endParaRPr>
          </a:p>
        </p:txBody>
      </p:sp>
      <p:sp>
        <p:nvSpPr>
          <p:cNvPr id="243" name="Google Shape;243;p35"/>
          <p:cNvSpPr txBox="1"/>
          <p:nvPr/>
        </p:nvSpPr>
        <p:spPr>
          <a:xfrm>
            <a:off x="311700" y="842725"/>
            <a:ext cx="8473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 Lambda Function is a small, anonymous function — anonymous, meaning here that it doesn't really have a name.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Python functions are usually defined using the style of def XXX() , but with lambda functions we don’t need to give a name. Lambda functions are generally used to perform simple expressions / operations without the need of fully defining a new functions.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lambda function can take any number of arguments, but must always have only one expression. It is usually used to perform basic math operations, and allows to write simpler / cleaner python code.</a:t>
            </a:r>
            <a:endParaRPr/>
          </a:p>
        </p:txBody>
      </p:sp>
      <p:sp>
        <p:nvSpPr>
          <p:cNvPr id="244" name="Google Shape;244;p35"/>
          <p:cNvSpPr txBox="1"/>
          <p:nvPr/>
        </p:nvSpPr>
        <p:spPr>
          <a:xfrm>
            <a:off x="498300" y="3051350"/>
            <a:ext cx="30000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 </a:t>
            </a:r>
            <a:r>
              <a:rPr b="1" lang="en" sz="1050">
                <a:solidFill>
                  <a:srgbClr val="0000FF"/>
                </a:solidFill>
                <a:highlight>
                  <a:srgbClr val="FFFFFE"/>
                </a:highlight>
                <a:latin typeface="Courier New"/>
                <a:ea typeface="Courier New"/>
                <a:cs typeface="Courier New"/>
                <a:sym typeface="Courier New"/>
              </a:rPr>
              <a:t>lambda</a:t>
            </a:r>
            <a:r>
              <a:rPr b="1" lang="en" sz="1050">
                <a:highlight>
                  <a:srgbClr val="FFFFFE"/>
                </a:highlight>
                <a:latin typeface="Courier New"/>
                <a:ea typeface="Courier New"/>
                <a:cs typeface="Courier New"/>
                <a:sym typeface="Courier New"/>
              </a:rPr>
              <a:t> a, b, c : a * b *c</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6</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7</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 = </a:t>
            </a:r>
            <a:r>
              <a:rPr b="1" lang="en" sz="1050">
                <a:solidFill>
                  <a:srgbClr val="0000FF"/>
                </a:solidFill>
                <a:highlight>
                  <a:srgbClr val="FFFFFE"/>
                </a:highlight>
                <a:latin typeface="Courier New"/>
                <a:ea typeface="Courier New"/>
                <a:cs typeface="Courier New"/>
                <a:sym typeface="Courier New"/>
              </a:rPr>
              <a:t>lambda</a:t>
            </a:r>
            <a:r>
              <a:rPr b="1" lang="en" sz="1050">
                <a:highlight>
                  <a:srgbClr val="FFFFFE"/>
                </a:highlight>
                <a:latin typeface="Courier New"/>
                <a:ea typeface="Courier New"/>
                <a:cs typeface="Courier New"/>
                <a:sym typeface="Courier New"/>
              </a:rPr>
              <a:t> a : a*</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85A"/>
                </a:solidFill>
                <a:highlight>
                  <a:srgbClr val="FFFFFE"/>
                </a:highlight>
                <a:latin typeface="Courier New"/>
                <a:ea typeface="Courier New"/>
                <a:cs typeface="Courier New"/>
                <a:sym typeface="Courier New"/>
              </a:rPr>
              <a:t>2</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51" name="Google Shape;251;p36"/>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52" name="Google Shape;252;p36"/>
          <p:cNvSpPr txBox="1"/>
          <p:nvPr/>
        </p:nvSpPr>
        <p:spPr>
          <a:xfrm>
            <a:off x="311700" y="842725"/>
            <a:ext cx="847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 is a built-in Python function used to apply a function to a sequence of elements like a list or dictionary. It provides a more readable way to perform such an operation.</a:t>
            </a:r>
            <a:endParaRPr/>
          </a:p>
        </p:txBody>
      </p:sp>
      <p:sp>
        <p:nvSpPr>
          <p:cNvPr id="253" name="Google Shape;253;p36"/>
          <p:cNvSpPr txBox="1"/>
          <p:nvPr/>
        </p:nvSpPr>
        <p:spPr>
          <a:xfrm>
            <a:off x="471625" y="1610725"/>
            <a:ext cx="8021100" cy="2100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square_function</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 * a</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 = </a:t>
            </a:r>
            <a:r>
              <a:rPr b="1" lang="en" sz="1050">
                <a:solidFill>
                  <a:srgbClr val="795E26"/>
                </a:solidFill>
                <a:highlight>
                  <a:srgbClr val="FFFFFE"/>
                </a:highlight>
                <a:latin typeface="Courier New"/>
                <a:ea typeface="Courier New"/>
                <a:cs typeface="Courier New"/>
                <a:sym typeface="Courier New"/>
              </a:rPr>
              <a:t>map</a:t>
            </a:r>
            <a:r>
              <a:rPr b="1" lang="en" sz="1050">
                <a:highlight>
                  <a:srgbClr val="FFFFFE"/>
                </a:highlight>
                <a:latin typeface="Courier New"/>
                <a:ea typeface="Courier New"/>
                <a:cs typeface="Courier New"/>
                <a:sym typeface="Courier New"/>
              </a:rPr>
              <a:t>(square_function,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267F99"/>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&lt;map object at 0x0000021619526A58&gt;</a:t>
            </a:r>
            <a:endParaRPr b="1"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[1, 4, 9]</a:t>
            </a:r>
            <a:endParaRPr b="1" sz="105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p3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60" name="Google Shape;260;p37"/>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61" name="Google Shape;261;p37"/>
          <p:cNvSpPr txBox="1"/>
          <p:nvPr/>
        </p:nvSpPr>
        <p:spPr>
          <a:xfrm>
            <a:off x="319225" y="1458325"/>
            <a:ext cx="8021100" cy="232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item_item_multiplier</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 * b</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 = </a:t>
            </a:r>
            <a:r>
              <a:rPr b="1" lang="en" sz="1050">
                <a:solidFill>
                  <a:srgbClr val="795E26"/>
                </a:solidFill>
                <a:highlight>
                  <a:srgbClr val="FFFFFE"/>
                </a:highlight>
                <a:latin typeface="Courier New"/>
                <a:ea typeface="Courier New"/>
                <a:cs typeface="Courier New"/>
                <a:sym typeface="Courier New"/>
              </a:rPr>
              <a:t>map</a:t>
            </a:r>
            <a:r>
              <a:rPr b="1" lang="en" sz="1050">
                <a:highlight>
                  <a:srgbClr val="FFFFFE"/>
                </a:highlight>
                <a:latin typeface="Courier New"/>
                <a:ea typeface="Courier New"/>
                <a:cs typeface="Courier New"/>
                <a:sym typeface="Courier New"/>
              </a:rPr>
              <a:t>(item_item_multiplier,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4</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7</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9</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8</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4</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267F99"/>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&lt;map object at 0x00000216195265F8&gt;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[2, 20, 56, 36]</a:t>
            </a:r>
            <a:endParaRPr b="1" sz="1050">
              <a:highlight>
                <a:srgbClr val="FFFFFE"/>
              </a:highlight>
              <a:latin typeface="Courier New"/>
              <a:ea typeface="Courier New"/>
              <a:cs typeface="Courier New"/>
              <a:sym typeface="Courier New"/>
            </a:endParaRPr>
          </a:p>
        </p:txBody>
      </p:sp>
      <p:sp>
        <p:nvSpPr>
          <p:cNvPr id="262" name="Google Shape;262;p37"/>
          <p:cNvSpPr txBox="1"/>
          <p:nvPr/>
        </p:nvSpPr>
        <p:spPr>
          <a:xfrm>
            <a:off x="304800" y="838200"/>
            <a:ext cx="83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using map we can apply our functions to a single list or multiple lists. Note that the map function returns a map object type. To display its content we need to convert it to a list.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Filtering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8" name="Google Shape;268;p3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69" name="Google Shape;269;p38"/>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70" name="Google Shape;270;p38"/>
          <p:cNvSpPr txBox="1"/>
          <p:nvPr/>
        </p:nvSpPr>
        <p:spPr>
          <a:xfrm>
            <a:off x="304800" y="762000"/>
            <a:ext cx="834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filter built-in function is  similar to the Map function, it allows to apply a function to a sequence (list, tuple, dictionary). The key difference is that filter() will only returns the elements for which the applied function returns True.</a:t>
            </a:r>
            <a:endParaRPr/>
          </a:p>
        </p:txBody>
      </p:sp>
      <p:sp>
        <p:nvSpPr>
          <p:cNvPr id="271" name="Google Shape;271;p38"/>
          <p:cNvSpPr txBox="1"/>
          <p:nvPr/>
        </p:nvSpPr>
        <p:spPr>
          <a:xfrm>
            <a:off x="304800" y="1517100"/>
            <a:ext cx="8022000" cy="2759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Our numbers</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numbers =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4</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6</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7</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8</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9</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13</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14</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15</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filter_odd_numbers</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num</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if</a:t>
            </a:r>
            <a:r>
              <a:rPr b="1" lang="en" sz="1050">
                <a:highlight>
                  <a:srgbClr val="FFFFFE"/>
                </a:highlight>
                <a:latin typeface="Courier New"/>
                <a:ea typeface="Courier New"/>
                <a:cs typeface="Courier New"/>
                <a:sym typeface="Courier New"/>
              </a:rPr>
              <a:t> num %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True</a:t>
            </a:r>
            <a:endParaRPr b="1"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else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False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filtered_numbers = </a:t>
            </a:r>
            <a:r>
              <a:rPr b="1" lang="en" sz="1050">
                <a:solidFill>
                  <a:srgbClr val="795E26"/>
                </a:solidFill>
                <a:highlight>
                  <a:srgbClr val="FFFFFE"/>
                </a:highlight>
                <a:latin typeface="Courier New"/>
                <a:ea typeface="Courier New"/>
                <a:cs typeface="Courier New"/>
                <a:sym typeface="Courier New"/>
              </a:rPr>
              <a:t>filter</a:t>
            </a:r>
            <a:r>
              <a:rPr b="1" lang="en" sz="1050">
                <a:highlight>
                  <a:srgbClr val="FFFFFE"/>
                </a:highlight>
                <a:latin typeface="Courier New"/>
                <a:ea typeface="Courier New"/>
                <a:cs typeface="Courier New"/>
                <a:sym typeface="Courier New"/>
              </a:rPr>
              <a:t>(filter_odd_numbers, numbers)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(filtered_numbers)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267F99"/>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(filtered_numbers))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&lt;filter object at 0x0000021619526860&gt;</a:t>
            </a:r>
            <a:endParaRPr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 4, 6, 8, 10, 12, 14]</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ZIP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7" name="Google Shape;277;p3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78" name="Google Shape;278;p39"/>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79" name="Google Shape;279;p39"/>
          <p:cNvSpPr txBox="1"/>
          <p:nvPr/>
        </p:nvSpPr>
        <p:spPr>
          <a:xfrm>
            <a:off x="304800" y="762000"/>
            <a:ext cx="834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Zip makes an iterator that aggregates elements from each of the iterables.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returns an iterator of tuples, where the i-th tuple contains the i-th element from each of the argument sequences or iterables. The iterator stops when the shortest input iterable is exhausted. With a single iterable argument, it returns an iterator of 1-tuples</a:t>
            </a:r>
            <a:endParaRPr/>
          </a:p>
        </p:txBody>
      </p:sp>
      <p:sp>
        <p:nvSpPr>
          <p:cNvPr id="280" name="Google Shape;280;p39"/>
          <p:cNvSpPr txBox="1"/>
          <p:nvPr/>
        </p:nvSpPr>
        <p:spPr>
          <a:xfrm>
            <a:off x="304800" y="1981200"/>
            <a:ext cx="3000000" cy="188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 =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y = [</a:t>
            </a:r>
            <a:r>
              <a:rPr b="1" lang="en" sz="1050">
                <a:solidFill>
                  <a:srgbClr val="09885A"/>
                </a:solidFill>
                <a:highlight>
                  <a:srgbClr val="FFFFFE"/>
                </a:highlight>
                <a:latin typeface="Courier New"/>
                <a:ea typeface="Courier New"/>
                <a:cs typeface="Courier New"/>
                <a:sym typeface="Courier New"/>
              </a:rPr>
              <a:t>4</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6</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zipped = </a:t>
            </a:r>
            <a:r>
              <a:rPr b="1" lang="en" sz="1050">
                <a:solidFill>
                  <a:srgbClr val="795E26"/>
                </a:solidFill>
                <a:highlight>
                  <a:srgbClr val="FFFFFE"/>
                </a:highlight>
                <a:latin typeface="Courier New"/>
                <a:ea typeface="Courier New"/>
                <a:cs typeface="Courier New"/>
                <a:sym typeface="Courier New"/>
              </a:rPr>
              <a:t>zip</a:t>
            </a:r>
            <a:r>
              <a:rPr b="1" lang="en" sz="1050">
                <a:highlight>
                  <a:srgbClr val="FFFFFE"/>
                </a:highlight>
                <a:latin typeface="Courier New"/>
                <a:ea typeface="Courier New"/>
                <a:cs typeface="Courier New"/>
                <a:sym typeface="Courier New"/>
              </a:rPr>
              <a:t>(x, y)</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67F99"/>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(zipped)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[(1, 4), (2, 5), (3, 6)]</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features: ZIP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 name="Google Shape;286;p4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87" name="Google Shape;287;p40"/>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88" name="Google Shape;288;p40"/>
          <p:cNvSpPr txBox="1"/>
          <p:nvPr/>
        </p:nvSpPr>
        <p:spPr>
          <a:xfrm>
            <a:off x="304800" y="762000"/>
            <a:ext cx="83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Zip is convenient to iterate over several lists in parallel. Zip is also frequently combined with the built-in function enumerate to iterate over two lists and their indices:</a:t>
            </a:r>
            <a:endParaRPr/>
          </a:p>
        </p:txBody>
      </p:sp>
      <p:sp>
        <p:nvSpPr>
          <p:cNvPr id="289" name="Google Shape;289;p40"/>
          <p:cNvSpPr txBox="1"/>
          <p:nvPr/>
        </p:nvSpPr>
        <p:spPr>
          <a:xfrm>
            <a:off x="304800" y="1447800"/>
            <a:ext cx="3000000" cy="232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alist = [</a:t>
            </a:r>
            <a:r>
              <a:rPr b="1" lang="en" sz="1050">
                <a:solidFill>
                  <a:srgbClr val="A31515"/>
                </a:solidFill>
                <a:highlight>
                  <a:srgbClr val="FFFFFE"/>
                </a:highlight>
                <a:latin typeface="Courier New"/>
                <a:ea typeface="Courier New"/>
                <a:cs typeface="Courier New"/>
                <a:sym typeface="Courier New"/>
              </a:rPr>
              <a:t>'a1'</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'a2'</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'a3'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blist = [</a:t>
            </a:r>
            <a:r>
              <a:rPr b="1" lang="en" sz="1050">
                <a:solidFill>
                  <a:srgbClr val="A31515"/>
                </a:solidFill>
                <a:highlight>
                  <a:srgbClr val="FFFFFE"/>
                </a:highlight>
                <a:latin typeface="Courier New"/>
                <a:ea typeface="Courier New"/>
                <a:cs typeface="Courier New"/>
                <a:sym typeface="Courier New"/>
              </a:rPr>
              <a:t>'b1'</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'b2'</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'b3'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i, (a, b)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enumerate</a:t>
            </a:r>
            <a:r>
              <a:rPr b="1" lang="en" sz="1050">
                <a:highlight>
                  <a:srgbClr val="FFFFFE"/>
                </a:highlight>
                <a:latin typeface="Courier New"/>
                <a:ea typeface="Courier New"/>
                <a:cs typeface="Courier New"/>
                <a:sym typeface="Courier New"/>
              </a:rPr>
              <a:t>(</a:t>
            </a:r>
            <a:r>
              <a:rPr b="1" lang="en" sz="1050">
                <a:solidFill>
                  <a:srgbClr val="795E26"/>
                </a:solidFill>
                <a:highlight>
                  <a:srgbClr val="FFFFFE"/>
                </a:highlight>
                <a:latin typeface="Courier New"/>
                <a:ea typeface="Courier New"/>
                <a:cs typeface="Courier New"/>
                <a:sym typeface="Courier New"/>
              </a:rPr>
              <a:t>zip</a:t>
            </a:r>
            <a:r>
              <a:rPr b="1" lang="en" sz="1050">
                <a:highlight>
                  <a:srgbClr val="FFFFFE"/>
                </a:highlight>
                <a:latin typeface="Courier New"/>
                <a:ea typeface="Courier New"/>
                <a:cs typeface="Courier New"/>
                <a:sym typeface="Courier New"/>
              </a:rPr>
              <a:t>(alist, blist)):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(i, a, b)</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0 a1 b1</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1 a2 b2</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2 a3 b3</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p4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296" name="Google Shape;296;p41"/>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297" name="Google Shape;297;p41"/>
          <p:cNvSpPr txBox="1"/>
          <p:nvPr/>
        </p:nvSpPr>
        <p:spPr>
          <a:xfrm>
            <a:off x="228600" y="914400"/>
            <a:ext cx="8340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t>
            </a:r>
            <a:r>
              <a:rPr lang="en"/>
              <a:t>ython generators are a simple way of creating iterators. A simple definition of generator is a function that returns an object (iterator) which we can iterate over (one value at a time)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Creating a python generator is as easy as defining a normal function with yield statement instead of a return statement.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If a function contains at least one yield statement (it may contain other yield or return statements), it becomes a generator function. Both yield and return will return some value from a function. The difference is that, while a return statement terminates a function entirely, yield statement pauses the function saving all its states and later continues from there on successive calls.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p4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04" name="Google Shape;304;p42"/>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05" name="Google Shape;305;p42"/>
          <p:cNvSpPr txBox="1"/>
          <p:nvPr/>
        </p:nvSpPr>
        <p:spPr>
          <a:xfrm>
            <a:off x="375575" y="702025"/>
            <a:ext cx="6269400" cy="3855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my_generator</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n = </a:t>
            </a:r>
            <a:r>
              <a:rPr b="1" lang="en" sz="1050">
                <a:solidFill>
                  <a:srgbClr val="09885A"/>
                </a:solidFill>
                <a:highlight>
                  <a:srgbClr val="FFFFFE"/>
                </a:highlight>
                <a:latin typeface="Courier New"/>
                <a:ea typeface="Courier New"/>
                <a:cs typeface="Courier New"/>
                <a:sym typeface="Courier New"/>
              </a:rPr>
              <a:t>10</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'First print'</a:t>
            </a:r>
            <a:r>
              <a:rPr b="1" lang="en" sz="1050">
                <a:highlight>
                  <a:srgbClr val="FFFFFE"/>
                </a:highlight>
                <a:latin typeface="Courier New"/>
                <a:ea typeface="Courier New"/>
                <a:cs typeface="Courier New"/>
                <a:sym typeface="Courier New"/>
              </a:rPr>
              <a:t>)</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yield</a:t>
            </a:r>
            <a:r>
              <a:rPr b="1" lang="en" sz="1050">
                <a:highlight>
                  <a:srgbClr val="FFFFFE"/>
                </a:highlight>
                <a:latin typeface="Courier New"/>
                <a:ea typeface="Courier New"/>
                <a:cs typeface="Courier New"/>
                <a:sym typeface="Courier New"/>
              </a:rPr>
              <a:t> n </a:t>
            </a:r>
            <a:r>
              <a:rPr b="1" lang="en" sz="1050">
                <a:solidFill>
                  <a:srgbClr val="008000"/>
                </a:solidFill>
                <a:highlight>
                  <a:srgbClr val="FFFFFE"/>
                </a:highlight>
                <a:latin typeface="Courier New"/>
                <a:ea typeface="Courier New"/>
                <a:cs typeface="Courier New"/>
                <a:sym typeface="Courier New"/>
              </a:rPr>
              <a:t># Generator function contains yield statements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n += </a:t>
            </a:r>
            <a:r>
              <a:rPr b="1" lang="en" sz="1050">
                <a:solidFill>
                  <a:srgbClr val="09885A"/>
                </a:solidFill>
                <a:highlight>
                  <a:srgbClr val="FFFFFE"/>
                </a:highlight>
                <a:latin typeface="Courier New"/>
                <a:ea typeface="Courier New"/>
                <a:cs typeface="Courier New"/>
                <a:sym typeface="Courier New"/>
              </a:rPr>
              <a:t>1</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'Second print'</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yield</a:t>
            </a:r>
            <a:r>
              <a:rPr b="1" lang="en" sz="1050">
                <a:highlight>
                  <a:srgbClr val="FFFFFE"/>
                </a:highlight>
                <a:latin typeface="Courier New"/>
                <a:ea typeface="Courier New"/>
                <a:cs typeface="Courier New"/>
                <a:sym typeface="Courier New"/>
              </a:rPr>
              <a:t> n</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n += </a:t>
            </a:r>
            <a:r>
              <a:rPr b="1" lang="en" sz="1050">
                <a:solidFill>
                  <a:srgbClr val="09885A"/>
                </a:solidFill>
                <a:highlight>
                  <a:srgbClr val="FFFFFE"/>
                </a:highlight>
                <a:latin typeface="Courier New"/>
                <a:ea typeface="Courier New"/>
                <a:cs typeface="Courier New"/>
                <a:sym typeface="Courier New"/>
              </a:rPr>
              <a:t>1</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'Third print'</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yield</a:t>
            </a:r>
            <a:r>
              <a:rPr b="1" lang="en" sz="1050">
                <a:highlight>
                  <a:srgbClr val="FFFFFE"/>
                </a:highlight>
                <a:latin typeface="Courier New"/>
                <a:ea typeface="Courier New"/>
                <a:cs typeface="Courier New"/>
                <a:sym typeface="Courier New"/>
              </a:rPr>
              <a:t> n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x=my_generator()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67F99"/>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First print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Second print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Third print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[10, 11, 12]</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Glossary</a:t>
            </a:r>
            <a:endParaRPr/>
          </a:p>
        </p:txBody>
      </p:sp>
      <p:sp>
        <p:nvSpPr>
          <p:cNvPr id="83" name="Google Shape;83;p1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4" name="Google Shape;84;p16"/>
          <p:cNvSpPr txBox="1"/>
          <p:nvPr/>
        </p:nvSpPr>
        <p:spPr>
          <a:xfrm>
            <a:off x="498300" y="999400"/>
            <a:ext cx="8147400" cy="334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Reminder on Pandas and Numpy</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Advanced Python Syntax</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Reading and Writing files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Python Object Oriented Programming (OOP)</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Connecting Python (SQL, VBA, API)</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Multithreading</a:t>
            </a:r>
            <a:r>
              <a:rPr lang="en">
                <a:latin typeface="Open Sans"/>
                <a:ea typeface="Open Sans"/>
                <a:cs typeface="Open Sans"/>
                <a:sym typeface="Open Sans"/>
              </a:rPr>
              <a:t> / Parallel programming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Interactive Dashboards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Projects</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p4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12" name="Google Shape;312;p43"/>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13" name="Google Shape;313;p43"/>
          <p:cNvSpPr txBox="1"/>
          <p:nvPr/>
        </p:nvSpPr>
        <p:spPr>
          <a:xfrm>
            <a:off x="692700" y="1360275"/>
            <a:ext cx="3000000" cy="2100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x=my_generator()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next</a:t>
            </a:r>
            <a:r>
              <a:rPr b="1" lang="en" sz="1050">
                <a:highlight>
                  <a:srgbClr val="FFFFFE"/>
                </a:highlight>
                <a:latin typeface="Courier New"/>
                <a:ea typeface="Courier New"/>
                <a:cs typeface="Courier New"/>
                <a:sym typeface="Courier New"/>
              </a:rPr>
              <a: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First print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10</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next(x)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Second print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11</a:t>
            </a:r>
            <a:endParaRPr b="1" sz="1050">
              <a:highlight>
                <a:srgbClr val="FFFFFE"/>
              </a:highlight>
              <a:latin typeface="Courier New"/>
              <a:ea typeface="Courier New"/>
              <a:cs typeface="Courier New"/>
              <a:sym typeface="Courier New"/>
            </a:endParaRPr>
          </a:p>
        </p:txBody>
      </p:sp>
      <p:sp>
        <p:nvSpPr>
          <p:cNvPr id="314" name="Google Shape;314;p43"/>
          <p:cNvSpPr txBox="1"/>
          <p:nvPr/>
        </p:nvSpPr>
        <p:spPr>
          <a:xfrm>
            <a:off x="228600" y="914400"/>
            <a:ext cx="8340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Interactive run of functions:</a:t>
            </a:r>
            <a:endParaRPr/>
          </a:p>
          <a:p>
            <a:pPr indent="0" lvl="0" marL="45720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 name="Google Shape;320;p4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21" name="Google Shape;321;p44"/>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22" name="Google Shape;322;p44"/>
          <p:cNvSpPr txBox="1"/>
          <p:nvPr/>
        </p:nvSpPr>
        <p:spPr>
          <a:xfrm>
            <a:off x="228600" y="914400"/>
            <a:ext cx="8340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note that the value of variable n is remembered between each call. Unlike normal functions, the local variables are not destroyed when the function yields.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We can also use generators with for loops directly:</a:t>
            </a:r>
            <a:endParaRPr/>
          </a:p>
          <a:p>
            <a:pPr indent="0" lvl="0" marL="457200" rtl="0" algn="l">
              <a:spcBef>
                <a:spcPts val="0"/>
              </a:spcBef>
              <a:spcAft>
                <a:spcPts val="0"/>
              </a:spcAft>
              <a:buNone/>
            </a:pPr>
            <a:r>
              <a:t/>
            </a:r>
            <a:endParaRPr/>
          </a:p>
        </p:txBody>
      </p:sp>
      <p:sp>
        <p:nvSpPr>
          <p:cNvPr id="323" name="Google Shape;323;p44"/>
          <p:cNvSpPr txBox="1"/>
          <p:nvPr/>
        </p:nvSpPr>
        <p:spPr>
          <a:xfrm>
            <a:off x="722875" y="2176500"/>
            <a:ext cx="30000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z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my_generator():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(z)</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9" name="Google Shape;329;p4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30" name="Google Shape;330;p45"/>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31" name="Google Shape;331;p45"/>
          <p:cNvSpPr txBox="1"/>
          <p:nvPr/>
        </p:nvSpPr>
        <p:spPr>
          <a:xfrm>
            <a:off x="228600" y="914400"/>
            <a:ext cx="834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Differences between Generator function and a Normal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Generator function contains one or more yield statement.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Generators return an object (iterator) but does not start execution immediately.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Once the function yields, the function is paused and the control is transferred to the caller.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Local variables and their states are remembered between successive calls.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When the function terminates, StopIteration is raised automatically on further calls.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4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38" name="Google Shape;338;p46"/>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39" name="Google Shape;339;p46"/>
          <p:cNvSpPr txBox="1"/>
          <p:nvPr/>
        </p:nvSpPr>
        <p:spPr>
          <a:xfrm>
            <a:off x="228600" y="914400"/>
            <a:ext cx="8340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One of the main reasons Generators are used is that they are simple to implement, they make Python code faster, and they reduce memory usage. Below an example:</a:t>
            </a:r>
            <a:endParaRPr/>
          </a:p>
        </p:txBody>
      </p:sp>
      <p:sp>
        <p:nvSpPr>
          <p:cNvPr id="340" name="Google Shape;340;p46"/>
          <p:cNvSpPr txBox="1"/>
          <p:nvPr/>
        </p:nvSpPr>
        <p:spPr>
          <a:xfrm>
            <a:off x="768900" y="1591700"/>
            <a:ext cx="30000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check_even1</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numbers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even =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num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numbers: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if</a:t>
            </a:r>
            <a:r>
              <a:rPr b="1" lang="en" sz="1050">
                <a:highlight>
                  <a:srgbClr val="FFFFFE"/>
                </a:highlight>
                <a:latin typeface="Courier New"/>
                <a:ea typeface="Courier New"/>
                <a:cs typeface="Courier New"/>
                <a:sym typeface="Courier New"/>
              </a:rPr>
              <a:t> num %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even.append(num*num)</a:t>
            </a:r>
            <a:endParaRPr b="1" sz="1050">
              <a:highlight>
                <a:srgbClr val="FFFFFE"/>
              </a:highlight>
              <a:latin typeface="Courier New"/>
              <a:ea typeface="Courier New"/>
              <a:cs typeface="Courier New"/>
              <a:sym typeface="Courier New"/>
            </a:endParaRPr>
          </a:p>
        </p:txBody>
      </p:sp>
      <p:sp>
        <p:nvSpPr>
          <p:cNvPr id="341" name="Google Shape;341;p46"/>
          <p:cNvSpPr txBox="1"/>
          <p:nvPr/>
        </p:nvSpPr>
        <p:spPr>
          <a:xfrm>
            <a:off x="685800" y="2947075"/>
            <a:ext cx="30000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check_even2</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numbers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num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numbers: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if</a:t>
            </a:r>
            <a:r>
              <a:rPr b="1" lang="en" sz="1050">
                <a:highlight>
                  <a:srgbClr val="FFFFFE"/>
                </a:highlight>
                <a:latin typeface="Courier New"/>
                <a:ea typeface="Courier New"/>
                <a:cs typeface="Courier New"/>
                <a:sym typeface="Courier New"/>
              </a:rPr>
              <a:t> num %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yield</a:t>
            </a:r>
            <a:r>
              <a:rPr b="1" lang="en" sz="1050">
                <a:highlight>
                  <a:srgbClr val="FFFFFE"/>
                </a:highlight>
                <a:latin typeface="Courier New"/>
                <a:ea typeface="Courier New"/>
                <a:cs typeface="Courier New"/>
                <a:sym typeface="Courier New"/>
              </a:rPr>
              <a:t> num * num </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7" name="Google Shape;347;p4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48" name="Google Shape;348;p47"/>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49" name="Google Shape;349;p47"/>
          <p:cNvSpPr txBox="1"/>
          <p:nvPr/>
        </p:nvSpPr>
        <p:spPr>
          <a:xfrm>
            <a:off x="311700" y="653625"/>
            <a:ext cx="7430400" cy="2100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if</a:t>
            </a:r>
            <a:r>
              <a:rPr b="1" lang="en" sz="1050">
                <a:highlight>
                  <a:srgbClr val="FFFFFE"/>
                </a:highlight>
                <a:latin typeface="Courier New"/>
                <a:ea typeface="Courier New"/>
                <a:cs typeface="Courier New"/>
                <a:sym typeface="Courier New"/>
              </a:rPr>
              <a:t> __name__ == </a:t>
            </a:r>
            <a:r>
              <a:rPr b="1" lang="en" sz="1050">
                <a:solidFill>
                  <a:srgbClr val="A31515"/>
                </a:solidFill>
                <a:highlight>
                  <a:srgbClr val="FFFFFE"/>
                </a:highlight>
                <a:latin typeface="Courier New"/>
                <a:ea typeface="Courier New"/>
                <a:cs typeface="Courier New"/>
                <a:sym typeface="Courier New"/>
              </a:rPr>
              <a:t>'__main__'</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m1 = memory_profiler.memory_usage()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t1 = time.process_time()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cubes = check_even1(</a:t>
            </a:r>
            <a:r>
              <a:rPr b="1" lang="en" sz="1050">
                <a:solidFill>
                  <a:srgbClr val="795E26"/>
                </a:solidFill>
                <a:highlight>
                  <a:srgbClr val="FFFFFE"/>
                </a:highlight>
                <a:latin typeface="Courier New"/>
                <a:ea typeface="Courier New"/>
                <a:cs typeface="Courier New"/>
                <a:sym typeface="Courier New"/>
              </a:rPr>
              <a:t>range</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50000000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t2 = time.process_time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m2 = memory_profiler.memory_usage()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time_diff = t2 - t1</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mem_diff = m2[</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 m1[</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0000FF"/>
                </a:solidFill>
                <a:highlight>
                  <a:srgbClr val="FFFFFE"/>
                </a:highlight>
                <a:latin typeface="Courier New"/>
                <a:ea typeface="Courier New"/>
                <a:cs typeface="Courier New"/>
                <a:sym typeface="Courier New"/>
              </a:rPr>
              <a:t>f</a:t>
            </a:r>
            <a:r>
              <a:rPr b="1" lang="en" sz="1050">
                <a:solidFill>
                  <a:srgbClr val="A31515"/>
                </a:solidFill>
                <a:highlight>
                  <a:srgbClr val="FFFFFE"/>
                </a:highlight>
                <a:latin typeface="Courier New"/>
                <a:ea typeface="Courier New"/>
                <a:cs typeface="Courier New"/>
                <a:sym typeface="Courier New"/>
              </a:rPr>
              <a:t>"It took </a:t>
            </a:r>
            <a:r>
              <a:rPr b="1" lang="en" sz="1050">
                <a:highlight>
                  <a:srgbClr val="FFFFFE"/>
                </a:highlight>
                <a:latin typeface="Courier New"/>
                <a:ea typeface="Courier New"/>
                <a:cs typeface="Courier New"/>
                <a:sym typeface="Courier New"/>
              </a:rPr>
              <a:t>{time_diff}</a:t>
            </a:r>
            <a:r>
              <a:rPr b="1" lang="en" sz="1050">
                <a:solidFill>
                  <a:srgbClr val="A31515"/>
                </a:solidFill>
                <a:highlight>
                  <a:srgbClr val="FFFFFE"/>
                </a:highlight>
                <a:latin typeface="Courier New"/>
                <a:ea typeface="Courier New"/>
                <a:cs typeface="Courier New"/>
                <a:sym typeface="Courier New"/>
              </a:rPr>
              <a:t> Secs and </a:t>
            </a:r>
            <a:r>
              <a:rPr b="1" lang="en" sz="1050">
                <a:highlight>
                  <a:srgbClr val="FFFFFE"/>
                </a:highlight>
                <a:latin typeface="Courier New"/>
                <a:ea typeface="Courier New"/>
                <a:cs typeface="Courier New"/>
                <a:sym typeface="Courier New"/>
              </a:rPr>
              <a:t>{mem_diff}</a:t>
            </a:r>
            <a:r>
              <a:rPr b="1" lang="en" sz="1050">
                <a:solidFill>
                  <a:srgbClr val="A31515"/>
                </a:solidFill>
                <a:highlight>
                  <a:srgbClr val="FFFFFE"/>
                </a:highlight>
                <a:latin typeface="Courier New"/>
                <a:ea typeface="Courier New"/>
                <a:cs typeface="Courier New"/>
                <a:sym typeface="Courier New"/>
              </a:rPr>
              <a:t> Mb to execute this method"</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
        <p:nvSpPr>
          <p:cNvPr id="350" name="Google Shape;350;p47"/>
          <p:cNvSpPr txBox="1"/>
          <p:nvPr/>
        </p:nvSpPr>
        <p:spPr>
          <a:xfrm>
            <a:off x="228600" y="2667000"/>
            <a:ext cx="8340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Check_even1 =&gt; </a:t>
            </a:r>
            <a:r>
              <a:rPr lang="en" sz="1050">
                <a:solidFill>
                  <a:srgbClr val="212121"/>
                </a:solidFill>
                <a:highlight>
                  <a:srgbClr val="FFFFFF"/>
                </a:highlight>
                <a:latin typeface="Courier New"/>
                <a:ea typeface="Courier New"/>
                <a:cs typeface="Courier New"/>
                <a:sym typeface="Courier New"/>
              </a:rPr>
              <a:t>It took 6.491964637000001 Secs and 1158.68359375 Mb to execute this method</a:t>
            </a:r>
            <a:endParaRPr/>
          </a:p>
          <a:p>
            <a:pPr indent="-317500" lvl="0" marL="457200" rtl="0" algn="l">
              <a:spcBef>
                <a:spcPts val="0"/>
              </a:spcBef>
              <a:spcAft>
                <a:spcPts val="0"/>
              </a:spcAft>
              <a:buSzPts val="1400"/>
              <a:buChar char="●"/>
            </a:pPr>
            <a:r>
              <a:rPr lang="en"/>
              <a:t>Check_even2 =&gt; </a:t>
            </a:r>
            <a:r>
              <a:rPr lang="en" sz="1050">
                <a:solidFill>
                  <a:srgbClr val="212121"/>
                </a:solidFill>
                <a:highlight>
                  <a:srgbClr val="FFFFFF"/>
                </a:highlight>
                <a:latin typeface="Courier New"/>
                <a:ea typeface="Courier New"/>
                <a:cs typeface="Courier New"/>
                <a:sym typeface="Courier New"/>
              </a:rPr>
              <a:t>It took 9.000000000014552e-05 Secs and 0.0 Mb to execute this method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6" name="Google Shape;356;p4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57" name="Google Shape;357;p48"/>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
        <p:nvSpPr>
          <p:cNvPr id="358" name="Google Shape;358;p48"/>
          <p:cNvSpPr txBox="1"/>
          <p:nvPr/>
        </p:nvSpPr>
        <p:spPr>
          <a:xfrm>
            <a:off x="311700" y="771525"/>
            <a:ext cx="742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python we know that a function can call other functions. We name by "recursive" function a function which calls itself.</a:t>
            </a:r>
            <a:endParaRPr/>
          </a:p>
        </p:txBody>
      </p:sp>
      <p:pic>
        <p:nvPicPr>
          <p:cNvPr id="359" name="Google Shape;359;p48"/>
          <p:cNvPicPr preferRelativeResize="0"/>
          <p:nvPr/>
        </p:nvPicPr>
        <p:blipFill>
          <a:blip r:embed="rId3">
            <a:alphaModFix/>
          </a:blip>
          <a:stretch>
            <a:fillRect/>
          </a:stretch>
        </p:blipFill>
        <p:spPr>
          <a:xfrm>
            <a:off x="311700" y="1310925"/>
            <a:ext cx="3658075" cy="1893600"/>
          </a:xfrm>
          <a:prstGeom prst="rect">
            <a:avLst/>
          </a:prstGeom>
          <a:noFill/>
          <a:ln>
            <a:noFill/>
          </a:ln>
        </p:spPr>
      </p:pic>
      <p:sp>
        <p:nvSpPr>
          <p:cNvPr id="360" name="Google Shape;360;p48"/>
          <p:cNvSpPr txBox="1"/>
          <p:nvPr/>
        </p:nvSpPr>
        <p:spPr>
          <a:xfrm>
            <a:off x="4330250" y="1167700"/>
            <a:ext cx="3000000" cy="319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factorial</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x</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"""This is a recursive function</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to find the factorial of an integer"""</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if</a:t>
            </a:r>
            <a:r>
              <a:rPr b="1" lang="en" sz="1050">
                <a:highlight>
                  <a:srgbClr val="FFFFFE"/>
                </a:highlight>
                <a:latin typeface="Courier New"/>
                <a:ea typeface="Courier New"/>
                <a:cs typeface="Courier New"/>
                <a:sym typeface="Courier New"/>
              </a:rPr>
              <a:t> x ==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else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(x * factorial(x</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num = </a:t>
            </a:r>
            <a:r>
              <a:rPr b="1" lang="en" sz="1050">
                <a:solidFill>
                  <a:srgbClr val="09885A"/>
                </a:solidFill>
                <a:highlight>
                  <a:srgbClr val="FFFFFE"/>
                </a:highlight>
                <a:latin typeface="Courier New"/>
                <a:ea typeface="Courier New"/>
                <a:cs typeface="Courier New"/>
                <a:sym typeface="Courier New"/>
              </a:rPr>
              <a:t>3</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"The factorial of"</a:t>
            </a:r>
            <a:r>
              <a:rPr b="1" lang="en" sz="1050">
                <a:highlight>
                  <a:srgbClr val="FFFFFE"/>
                </a:highlight>
                <a:latin typeface="Courier New"/>
                <a:ea typeface="Courier New"/>
                <a:cs typeface="Courier New"/>
                <a:sym typeface="Courier New"/>
              </a:rPr>
              <a:t>, num, </a:t>
            </a:r>
            <a:r>
              <a:rPr b="1" lang="en" sz="1050">
                <a:solidFill>
                  <a:srgbClr val="A31515"/>
                </a:solidFill>
                <a:highlight>
                  <a:srgbClr val="FFFFFE"/>
                </a:highlight>
                <a:latin typeface="Courier New"/>
                <a:ea typeface="Courier New"/>
                <a:cs typeface="Courier New"/>
                <a:sym typeface="Courier New"/>
              </a:rPr>
              <a:t>"is"</a:t>
            </a:r>
            <a:r>
              <a:rPr b="1" lang="en" sz="1050">
                <a:highlight>
                  <a:srgbClr val="FFFFFE"/>
                </a:highlight>
                <a:latin typeface="Courier New"/>
                <a:ea typeface="Courier New"/>
                <a:cs typeface="Courier New"/>
                <a:sym typeface="Courier New"/>
              </a:rPr>
              <a:t>, factorial(num))</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Exercises - Advanced Syntax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p4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67" name="Google Shape;367;p49"/>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2.Advanced Python Syntax</a:t>
            </a:r>
            <a:endParaRPr sz="2400">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a:t>
            </a:r>
            <a:r>
              <a:rPr lang="en"/>
              <a:t>. Reading and Writing files</a:t>
            </a:r>
            <a:endParaRPr/>
          </a:p>
        </p:txBody>
      </p:sp>
      <p:sp>
        <p:nvSpPr>
          <p:cNvPr id="373" name="Google Shape;37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Obtaining References to Files</a:t>
            </a:r>
            <a:endParaRPr/>
          </a:p>
        </p:txBody>
      </p:sp>
      <p:sp>
        <p:nvSpPr>
          <p:cNvPr id="379" name="Google Shape;379;p5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80" name="Google Shape;380;p51"/>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a:t>
            </a:r>
            <a:r>
              <a:rPr lang="en" sz="2400">
                <a:solidFill>
                  <a:srgbClr val="FFFFFF"/>
                </a:solidFill>
                <a:latin typeface="Economica"/>
                <a:ea typeface="Economica"/>
                <a:cs typeface="Economica"/>
                <a:sym typeface="Economica"/>
              </a:rPr>
              <a:t> and Writing files</a:t>
            </a:r>
            <a:endParaRPr sz="2400">
              <a:solidFill>
                <a:srgbClr val="FFFFFF"/>
              </a:solidFill>
              <a:latin typeface="Open Sans"/>
              <a:ea typeface="Open Sans"/>
              <a:cs typeface="Open Sans"/>
              <a:sym typeface="Open Sans"/>
            </a:endParaRPr>
          </a:p>
        </p:txBody>
      </p:sp>
      <p:sp>
        <p:nvSpPr>
          <p:cNvPr id="381" name="Google Shape;381;p51"/>
          <p:cNvSpPr txBox="1"/>
          <p:nvPr/>
        </p:nvSpPr>
        <p:spPr>
          <a:xfrm>
            <a:off x="353100" y="687000"/>
            <a:ext cx="8591700" cy="363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Reading from, and writing to, text files in Python is relatively straightforward. The built in open() function creates a file object for you that you can use to read and/ or write data from and/ or to a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function requires as a minimum the name of the file you want to work with. Optionally you can specify the access mode (e.g. read, write, append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syntax for the open() function 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0000"/>
                </a:solidFill>
                <a:latin typeface="Courier New"/>
                <a:ea typeface="Courier New"/>
                <a:cs typeface="Courier New"/>
                <a:sym typeface="Courier New"/>
              </a:rPr>
              <a:t>file_object = open(file_name, access_mode)</a:t>
            </a:r>
            <a:endParaRPr b="1">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file_name indicates the file to be accessed.</a:t>
            </a:r>
            <a:endParaRPr/>
          </a:p>
          <a:p>
            <a:pPr indent="-317500" lvl="0" marL="457200" rtl="0" algn="l">
              <a:spcBef>
                <a:spcPts val="0"/>
              </a:spcBef>
              <a:spcAft>
                <a:spcPts val="0"/>
              </a:spcAft>
              <a:buSzPts val="1400"/>
              <a:buChar char="●"/>
            </a:pPr>
            <a:r>
              <a:rPr lang="en"/>
              <a:t>access_mode The access_mode determines the mode in which the file is to be opened, i.e. read, write, append, etc. A complete list of possible values is given below in the table. This is an optional parameter and the default file access mode is read (r).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Obtaining References to Files</a:t>
            </a:r>
            <a:endParaRPr/>
          </a:p>
        </p:txBody>
      </p:sp>
      <p:sp>
        <p:nvSpPr>
          <p:cNvPr id="387" name="Google Shape;387;p5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88" name="Google Shape;388;p52"/>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
        <p:nvSpPr>
          <p:cNvPr id="389" name="Google Shape;389;p52"/>
          <p:cNvSpPr txBox="1"/>
          <p:nvPr/>
        </p:nvSpPr>
        <p:spPr>
          <a:xfrm>
            <a:off x="353100" y="687000"/>
            <a:ext cx="85917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access_mode values are given in the following table.</a:t>
            </a:r>
            <a:endParaRPr sz="1200"/>
          </a:p>
        </p:txBody>
      </p:sp>
      <p:graphicFrame>
        <p:nvGraphicFramePr>
          <p:cNvPr id="390" name="Google Shape;390;p52"/>
          <p:cNvGraphicFramePr/>
          <p:nvPr/>
        </p:nvGraphicFramePr>
        <p:xfrm>
          <a:off x="498300" y="1053813"/>
          <a:ext cx="3000000" cy="3000000"/>
        </p:xfrm>
        <a:graphic>
          <a:graphicData uri="http://schemas.openxmlformats.org/drawingml/2006/table">
            <a:tbl>
              <a:tblPr>
                <a:noFill/>
                <a:tableStyleId>{07B85218-9E8E-4780-9246-950A40349C10}</a:tableStyleId>
              </a:tblPr>
              <a:tblGrid>
                <a:gridCol w="497350"/>
                <a:gridCol w="7742225"/>
              </a:tblGrid>
              <a:tr h="320000">
                <a:tc>
                  <a:txBody>
                    <a:bodyPr/>
                    <a:lstStyle/>
                    <a:p>
                      <a:pPr indent="0" lvl="0" marL="0" rtl="0" algn="l">
                        <a:spcBef>
                          <a:spcPts val="0"/>
                        </a:spcBef>
                        <a:spcAft>
                          <a:spcPts val="0"/>
                        </a:spcAft>
                        <a:buNone/>
                      </a:pPr>
                      <a:r>
                        <a:rPr lang="en" sz="900"/>
                        <a:t>r</a:t>
                      </a:r>
                      <a:endParaRPr sz="900"/>
                    </a:p>
                  </a:txBody>
                  <a:tcPr marT="91425" marB="91425" marR="91425" marL="91425"/>
                </a:tc>
                <a:tc>
                  <a:txBody>
                    <a:bodyPr/>
                    <a:lstStyle/>
                    <a:p>
                      <a:pPr indent="0" lvl="0" marL="0" rtl="0" algn="l">
                        <a:spcBef>
                          <a:spcPts val="0"/>
                        </a:spcBef>
                        <a:spcAft>
                          <a:spcPts val="0"/>
                        </a:spcAft>
                        <a:buNone/>
                      </a:pPr>
                      <a:r>
                        <a:rPr lang="en" sz="900"/>
                        <a:t>Opens a file for reading only. The file pointer is placed at the beginning of the file. This is the default mode</a:t>
                      </a:r>
                      <a:endParaRPr sz="900"/>
                    </a:p>
                  </a:txBody>
                  <a:tcPr marT="91425" marB="91425" marR="91425" marL="91425"/>
                </a:tc>
              </a:tr>
              <a:tr h="441925">
                <a:tc>
                  <a:txBody>
                    <a:bodyPr/>
                    <a:lstStyle/>
                    <a:p>
                      <a:pPr indent="0" lvl="0" marL="0" rtl="0" algn="l">
                        <a:spcBef>
                          <a:spcPts val="0"/>
                        </a:spcBef>
                        <a:spcAft>
                          <a:spcPts val="0"/>
                        </a:spcAft>
                        <a:buNone/>
                      </a:pPr>
                      <a:r>
                        <a:rPr lang="en" sz="900"/>
                        <a:t>rb</a:t>
                      </a:r>
                      <a:endParaRPr sz="900"/>
                    </a:p>
                  </a:txBody>
                  <a:tcPr marT="91425" marB="91425" marR="91425" marL="91425"/>
                </a:tc>
                <a:tc>
                  <a:txBody>
                    <a:bodyPr/>
                    <a:lstStyle/>
                    <a:p>
                      <a:pPr indent="0" lvl="0" marL="0" rtl="0" algn="l">
                        <a:spcBef>
                          <a:spcPts val="0"/>
                        </a:spcBef>
                        <a:spcAft>
                          <a:spcPts val="0"/>
                        </a:spcAft>
                        <a:buNone/>
                      </a:pPr>
                      <a:r>
                        <a:rPr lang="en" sz="900"/>
                        <a:t>Opens a file for reading only in binary format. The file pointer is placed at the beginning of the file. This is the default mode</a:t>
                      </a:r>
                      <a:endParaRPr sz="900"/>
                    </a:p>
                    <a:p>
                      <a:pPr indent="0" lvl="0" marL="0" rtl="0" algn="l">
                        <a:spcBef>
                          <a:spcPts val="0"/>
                        </a:spcBef>
                        <a:spcAft>
                          <a:spcPts val="0"/>
                        </a:spcAft>
                        <a:buNone/>
                      </a:pPr>
                      <a:r>
                        <a:t/>
                      </a:r>
                      <a:endParaRPr sz="900"/>
                    </a:p>
                  </a:txBody>
                  <a:tcPr marT="91425" marB="91425" marR="91425" marL="91425"/>
                </a:tc>
              </a:tr>
              <a:tr h="320000">
                <a:tc>
                  <a:txBody>
                    <a:bodyPr/>
                    <a:lstStyle/>
                    <a:p>
                      <a:pPr indent="0" lvl="0" marL="0" rtl="0" algn="l">
                        <a:spcBef>
                          <a:spcPts val="0"/>
                        </a:spcBef>
                        <a:spcAft>
                          <a:spcPts val="0"/>
                        </a:spcAft>
                        <a:buNone/>
                      </a:pPr>
                      <a:r>
                        <a:rPr lang="en" sz="900"/>
                        <a:t>r+</a:t>
                      </a:r>
                      <a:endParaRPr sz="900"/>
                    </a:p>
                  </a:txBody>
                  <a:tcPr marT="91425" marB="91425" marR="91425" marL="91425"/>
                </a:tc>
                <a:tc>
                  <a:txBody>
                    <a:bodyPr/>
                    <a:lstStyle/>
                    <a:p>
                      <a:pPr indent="0" lvl="0" marL="0" rtl="0" algn="l">
                        <a:spcBef>
                          <a:spcPts val="0"/>
                        </a:spcBef>
                        <a:spcAft>
                          <a:spcPts val="0"/>
                        </a:spcAft>
                        <a:buNone/>
                      </a:pPr>
                      <a:r>
                        <a:rPr lang="en" sz="900"/>
                        <a:t>Opens a file for both reading and writing. The file pointer placed at the beginning of the file</a:t>
                      </a:r>
                      <a:endParaRPr sz="900"/>
                    </a:p>
                  </a:txBody>
                  <a:tcPr marT="91425" marB="91425" marR="91425" marL="91425"/>
                </a:tc>
              </a:tr>
              <a:tr h="320000">
                <a:tc>
                  <a:txBody>
                    <a:bodyPr/>
                    <a:lstStyle/>
                    <a:p>
                      <a:pPr indent="0" lvl="0" marL="0" rtl="0" algn="l">
                        <a:spcBef>
                          <a:spcPts val="0"/>
                        </a:spcBef>
                        <a:spcAft>
                          <a:spcPts val="0"/>
                        </a:spcAft>
                        <a:buNone/>
                      </a:pPr>
                      <a:r>
                        <a:rPr lang="en" sz="900"/>
                        <a:t>rb+</a:t>
                      </a:r>
                      <a:endParaRPr sz="900"/>
                    </a:p>
                  </a:txBody>
                  <a:tcPr marT="91425" marB="91425" marR="91425" marL="91425"/>
                </a:tc>
                <a:tc>
                  <a:txBody>
                    <a:bodyPr/>
                    <a:lstStyle/>
                    <a:p>
                      <a:pPr indent="0" lvl="0" marL="0" rtl="0" algn="l">
                        <a:spcBef>
                          <a:spcPts val="0"/>
                        </a:spcBef>
                        <a:spcAft>
                          <a:spcPts val="0"/>
                        </a:spcAft>
                        <a:buNone/>
                      </a:pPr>
                      <a:r>
                        <a:rPr lang="en" sz="900"/>
                        <a:t>Opens a file for both reading and writing in binary format. The file pointer placed at the beginning of the file</a:t>
                      </a:r>
                      <a:endParaRPr sz="900"/>
                    </a:p>
                  </a:txBody>
                  <a:tcPr marT="91425" marB="91425" marR="91425" marL="91425"/>
                </a:tc>
              </a:tr>
              <a:tr h="320000">
                <a:tc>
                  <a:txBody>
                    <a:bodyPr/>
                    <a:lstStyle/>
                    <a:p>
                      <a:pPr indent="0" lvl="0" marL="0" rtl="0" algn="l">
                        <a:spcBef>
                          <a:spcPts val="0"/>
                        </a:spcBef>
                        <a:spcAft>
                          <a:spcPts val="0"/>
                        </a:spcAft>
                        <a:buNone/>
                      </a:pPr>
                      <a:r>
                        <a:rPr lang="en" sz="900"/>
                        <a:t>w</a:t>
                      </a:r>
                      <a:endParaRPr sz="900"/>
                    </a:p>
                  </a:txBody>
                  <a:tcPr marT="91425" marB="91425" marR="91425" marL="91425"/>
                </a:tc>
                <a:tc>
                  <a:txBody>
                    <a:bodyPr/>
                    <a:lstStyle/>
                    <a:p>
                      <a:pPr indent="0" lvl="0" marL="0" rtl="0" algn="l">
                        <a:spcBef>
                          <a:spcPts val="0"/>
                        </a:spcBef>
                        <a:spcAft>
                          <a:spcPts val="0"/>
                        </a:spcAft>
                        <a:buNone/>
                      </a:pPr>
                      <a:r>
                        <a:rPr lang="en" sz="900"/>
                        <a:t>Opens a file for writing only. Overwrites the file if the file exists. If the file does not exist, creates a new file for writing</a:t>
                      </a:r>
                      <a:endParaRPr sz="900"/>
                    </a:p>
                  </a:txBody>
                  <a:tcPr marT="91425" marB="91425" marR="91425" marL="91425"/>
                </a:tc>
              </a:tr>
              <a:tr h="457175">
                <a:tc>
                  <a:txBody>
                    <a:bodyPr/>
                    <a:lstStyle/>
                    <a:p>
                      <a:pPr indent="0" lvl="0" marL="0" rtl="0" algn="l">
                        <a:spcBef>
                          <a:spcPts val="0"/>
                        </a:spcBef>
                        <a:spcAft>
                          <a:spcPts val="0"/>
                        </a:spcAft>
                        <a:buNone/>
                      </a:pPr>
                      <a:r>
                        <a:rPr lang="en" sz="900"/>
                        <a:t>wb</a:t>
                      </a:r>
                      <a:endParaRPr sz="900"/>
                    </a:p>
                  </a:txBody>
                  <a:tcPr marT="91425" marB="91425" marR="91425" marL="91425"/>
                </a:tc>
                <a:tc>
                  <a:txBody>
                    <a:bodyPr/>
                    <a:lstStyle/>
                    <a:p>
                      <a:pPr indent="0" lvl="0" marL="0" rtl="0" algn="l">
                        <a:spcBef>
                          <a:spcPts val="0"/>
                        </a:spcBef>
                        <a:spcAft>
                          <a:spcPts val="0"/>
                        </a:spcAft>
                        <a:buNone/>
                      </a:pPr>
                      <a:r>
                        <a:rPr lang="en" sz="900"/>
                        <a:t>Opens a file for writing only in binary format. Overwrites the file if the file exists. If the file does not exist, creates a new file for writing</a:t>
                      </a:r>
                      <a:endParaRPr sz="900"/>
                    </a:p>
                  </a:txBody>
                  <a:tcPr marT="91425" marB="91425" marR="91425" marL="91425"/>
                </a:tc>
              </a:tr>
              <a:tr h="487350">
                <a:tc>
                  <a:txBody>
                    <a:bodyPr/>
                    <a:lstStyle/>
                    <a:p>
                      <a:pPr indent="0" lvl="0" marL="0" rtl="0" algn="l">
                        <a:spcBef>
                          <a:spcPts val="0"/>
                        </a:spcBef>
                        <a:spcAft>
                          <a:spcPts val="0"/>
                        </a:spcAft>
                        <a:buNone/>
                      </a:pPr>
                      <a:r>
                        <a:rPr lang="en" sz="900"/>
                        <a:t>w+</a:t>
                      </a:r>
                      <a:endParaRPr sz="900"/>
                    </a:p>
                  </a:txBody>
                  <a:tcPr marT="91425" marB="91425" marR="91425" marL="91425"/>
                </a:tc>
                <a:tc>
                  <a:txBody>
                    <a:bodyPr/>
                    <a:lstStyle/>
                    <a:p>
                      <a:pPr indent="0" lvl="0" marL="0" rtl="0" algn="l">
                        <a:spcBef>
                          <a:spcPts val="0"/>
                        </a:spcBef>
                        <a:spcAft>
                          <a:spcPts val="0"/>
                        </a:spcAft>
                        <a:buNone/>
                      </a:pPr>
                      <a:r>
                        <a:rPr lang="en" sz="900"/>
                        <a:t>Opens a file for both writing and reading. Overwrites the existing file if the file exists. If the file does not exist, creates a new file for reading and writing</a:t>
                      </a:r>
                      <a:endParaRPr sz="900"/>
                    </a:p>
                    <a:p>
                      <a:pPr indent="0" lvl="0" marL="0" rtl="0" algn="l">
                        <a:spcBef>
                          <a:spcPts val="0"/>
                        </a:spcBef>
                        <a:spcAft>
                          <a:spcPts val="0"/>
                        </a:spcAft>
                        <a:buNone/>
                      </a:pPr>
                      <a:r>
                        <a:t/>
                      </a:r>
                      <a:endParaRPr sz="900"/>
                    </a:p>
                  </a:txBody>
                  <a:tcPr marT="91425" marB="91425" marR="91425" marL="91425"/>
                </a:tc>
              </a:tr>
              <a:tr h="593725">
                <a:tc>
                  <a:txBody>
                    <a:bodyPr/>
                    <a:lstStyle/>
                    <a:p>
                      <a:pPr indent="0" lvl="0" marL="0" rtl="0" algn="l">
                        <a:spcBef>
                          <a:spcPts val="0"/>
                        </a:spcBef>
                        <a:spcAft>
                          <a:spcPts val="0"/>
                        </a:spcAft>
                        <a:buNone/>
                      </a:pPr>
                      <a:r>
                        <a:rPr lang="en" sz="900"/>
                        <a:t>wb+</a:t>
                      </a:r>
                      <a:endParaRPr sz="900"/>
                    </a:p>
                  </a:txBody>
                  <a:tcPr marT="91425" marB="91425" marR="91425" marL="91425"/>
                </a:tc>
                <a:tc>
                  <a:txBody>
                    <a:bodyPr/>
                    <a:lstStyle/>
                    <a:p>
                      <a:pPr indent="0" lvl="0" marL="0" rtl="0" algn="l">
                        <a:spcBef>
                          <a:spcPts val="0"/>
                        </a:spcBef>
                        <a:spcAft>
                          <a:spcPts val="0"/>
                        </a:spcAft>
                        <a:buNone/>
                      </a:pPr>
                      <a:r>
                        <a:rPr lang="en" sz="900"/>
                        <a:t>Opens a file for both writing and reading in binary format. Overwrites the existing file if the file exists. If the file does not exist, creates a new file for reading and writing</a:t>
                      </a:r>
                      <a:endParaRPr sz="9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a:t>. Reminder on Pandas and Numpy</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Obtaining References to Files</a:t>
            </a:r>
            <a:endParaRPr/>
          </a:p>
        </p:txBody>
      </p:sp>
      <p:sp>
        <p:nvSpPr>
          <p:cNvPr id="396" name="Google Shape;396;p5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397" name="Google Shape;397;p53"/>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
        <p:nvSpPr>
          <p:cNvPr id="398" name="Google Shape;398;p53"/>
          <p:cNvSpPr txBox="1"/>
          <p:nvPr/>
        </p:nvSpPr>
        <p:spPr>
          <a:xfrm>
            <a:off x="353100" y="839400"/>
            <a:ext cx="8591700" cy="2986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file object itself has several useful attributes such as: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file.closed: returns True if the file has been closed (can no longer be accessed because the close() method has been called on it).</a:t>
            </a:r>
            <a:endParaRPr sz="1300"/>
          </a:p>
          <a:p>
            <a:pPr indent="-311150" lvl="0" marL="457200" rtl="0" algn="l">
              <a:spcBef>
                <a:spcPts val="0"/>
              </a:spcBef>
              <a:spcAft>
                <a:spcPts val="0"/>
              </a:spcAft>
              <a:buSzPts val="1300"/>
              <a:buChar char="●"/>
            </a:pPr>
            <a:r>
              <a:rPr lang="en" sz="1300"/>
              <a:t>file.mode: returns the access mode with which the file was opened.</a:t>
            </a:r>
            <a:endParaRPr sz="1300"/>
          </a:p>
          <a:p>
            <a:pPr indent="-311150" lvl="0" marL="457200" rtl="0" algn="l">
              <a:spcBef>
                <a:spcPts val="0"/>
              </a:spcBef>
              <a:spcAft>
                <a:spcPts val="0"/>
              </a:spcAft>
              <a:buSzPts val="1300"/>
              <a:buChar char="●"/>
            </a:pPr>
            <a:r>
              <a:rPr lang="en" sz="1300"/>
              <a:t>file.name: The name of the file.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One the file has been opened,  Reading data from a text file is supported by:</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a:t>
            </a:r>
            <a:r>
              <a:rPr b="1" lang="en" sz="1300"/>
              <a:t>read() </a:t>
            </a:r>
            <a:r>
              <a:rPr lang="en" sz="1300"/>
              <a:t>method. This method will return the entire contents of the file as a single string.</a:t>
            </a:r>
            <a:endParaRPr sz="1300"/>
          </a:p>
          <a:p>
            <a:pPr indent="-311150" lvl="0" marL="457200" rtl="0" algn="l">
              <a:spcBef>
                <a:spcPts val="0"/>
              </a:spcBef>
              <a:spcAft>
                <a:spcPts val="0"/>
              </a:spcAft>
              <a:buSzPts val="1300"/>
              <a:buChar char="●"/>
            </a:pPr>
            <a:r>
              <a:rPr lang="en" sz="1300"/>
              <a:t>The </a:t>
            </a:r>
            <a:r>
              <a:rPr b="1" lang="en" sz="1300"/>
              <a:t>readline()</a:t>
            </a:r>
            <a:r>
              <a:rPr lang="en" sz="1300"/>
              <a:t> method reads the next line of text from a file. It returns all the text on one line up to and including the newline character. It can be used to read a file a line at a time.</a:t>
            </a:r>
            <a:endParaRPr sz="1300"/>
          </a:p>
          <a:p>
            <a:pPr indent="-311150" lvl="0" marL="457200" rtl="0" algn="l">
              <a:spcBef>
                <a:spcPts val="0"/>
              </a:spcBef>
              <a:spcAft>
                <a:spcPts val="0"/>
              </a:spcAft>
              <a:buSzPts val="1300"/>
              <a:buChar char="●"/>
            </a:pPr>
            <a:r>
              <a:rPr lang="en" sz="1300"/>
              <a:t>The </a:t>
            </a:r>
            <a:r>
              <a:rPr b="1" lang="en" sz="1300"/>
              <a:t>readlines()</a:t>
            </a:r>
            <a:r>
              <a:rPr lang="en" sz="1300"/>
              <a:t> method returns a list of all the lines in a file, where each item of the list represents a single line.</a:t>
            </a:r>
            <a:endParaRPr sz="1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Obtaining References to Files</a:t>
            </a:r>
            <a:endParaRPr/>
          </a:p>
        </p:txBody>
      </p:sp>
      <p:sp>
        <p:nvSpPr>
          <p:cNvPr id="404" name="Google Shape;404;p5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05" name="Google Shape;405;p54"/>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
        <p:nvSpPr>
          <p:cNvPr id="406" name="Google Shape;406;p54"/>
          <p:cNvSpPr txBox="1"/>
          <p:nvPr/>
        </p:nvSpPr>
        <p:spPr>
          <a:xfrm>
            <a:off x="353100" y="687000"/>
            <a:ext cx="8591700" cy="166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File Content Iteration:</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latin typeface="Courier New"/>
                <a:ea typeface="Courier New"/>
                <a:cs typeface="Courier New"/>
                <a:sym typeface="Courier New"/>
              </a:rPr>
              <a:t>file = open('myfile.txt', 'r') #open a file in read mode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lines = file.readlines() #returns a list of all the lines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for line in lines: #loop over each item of the list and displays it</a:t>
            </a:r>
            <a:endParaRPr b="1" sz="1200">
              <a:latin typeface="Courier New"/>
              <a:ea typeface="Courier New"/>
              <a:cs typeface="Courier New"/>
              <a:sym typeface="Courier New"/>
            </a:endParaRPr>
          </a:p>
          <a:p>
            <a:pPr indent="0" lvl="0" marL="457200" rtl="0" algn="l">
              <a:spcBef>
                <a:spcPts val="0"/>
              </a:spcBef>
              <a:spcAft>
                <a:spcPts val="0"/>
              </a:spcAft>
              <a:buNone/>
            </a:pPr>
            <a:r>
              <a:rPr b="1" lang="en" sz="1200">
                <a:latin typeface="Courier New"/>
                <a:ea typeface="Courier New"/>
                <a:cs typeface="Courier New"/>
                <a:sym typeface="Courier New"/>
              </a:rPr>
              <a:t>print(line, end='')</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file.close() #close the file</a:t>
            </a:r>
            <a:endParaRPr b="1" sz="1200">
              <a:latin typeface="Courier New"/>
              <a:ea typeface="Courier New"/>
              <a:cs typeface="Courier New"/>
              <a:sym typeface="Courier New"/>
            </a:endParaRPr>
          </a:p>
          <a:p>
            <a:pPr indent="0" lvl="0" marL="457200" rtl="0" algn="l">
              <a:spcBef>
                <a:spcPts val="0"/>
              </a:spcBef>
              <a:spcAft>
                <a:spcPts val="0"/>
              </a:spcAft>
              <a:buNone/>
            </a:pPr>
            <a:r>
              <a:t/>
            </a:r>
            <a:endParaRPr b="1" sz="1200">
              <a:latin typeface="Courier New"/>
              <a:ea typeface="Courier New"/>
              <a:cs typeface="Courier New"/>
              <a:sym typeface="Courier New"/>
            </a:endParaRPr>
          </a:p>
        </p:txBody>
      </p:sp>
      <p:sp>
        <p:nvSpPr>
          <p:cNvPr id="407" name="Google Shape;407;p54"/>
          <p:cNvSpPr txBox="1"/>
          <p:nvPr/>
        </p:nvSpPr>
        <p:spPr>
          <a:xfrm>
            <a:off x="345900" y="2254150"/>
            <a:ext cx="8591700" cy="2216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Writing Data to Files: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latin typeface="Courier New"/>
                <a:ea typeface="Courier New"/>
                <a:cs typeface="Courier New"/>
                <a:sym typeface="Courier New"/>
              </a:rPr>
              <a:t>print('Writing file')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 = open('my_txt_file.txt', 'w')</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f.write('Skema\n')</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f.write('Adding extra text \n')</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f.close()</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lang="en" sz="1200"/>
              <a:t>This creates a new file called my_txt_file.txt. It then writes two strings to the file each with a newline character on the end; it then closes the file.</a:t>
            </a:r>
            <a:endParaRPr sz="1200"/>
          </a:p>
          <a:p>
            <a:pPr indent="0" lvl="0" marL="45720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Files-processing operation</a:t>
            </a:r>
            <a:endParaRPr/>
          </a:p>
        </p:txBody>
      </p:sp>
      <p:sp>
        <p:nvSpPr>
          <p:cNvPr id="413" name="Google Shape;413;p5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14" name="Google Shape;414;p55"/>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
        <p:nvSpPr>
          <p:cNvPr id="415" name="Google Shape;415;p55"/>
          <p:cNvSpPr txBox="1"/>
          <p:nvPr/>
        </p:nvSpPr>
        <p:spPr>
          <a:xfrm>
            <a:off x="353100" y="839400"/>
            <a:ext cx="8591700" cy="166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Renaming files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A file can be renamed using the os.rename() function. This function takes two arguments, the current filename and the new filename. It is part of the Python os module which provides methods that can be used to perform a range of file-processing operations.</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import os</a:t>
            </a:r>
            <a:endParaRPr b="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os.rename('myfileoriginalname.txt',' myfilenewname.txt')</a:t>
            </a:r>
            <a:endParaRPr b="1" sz="1200">
              <a:solidFill>
                <a:srgbClr val="FF0000"/>
              </a:solidFill>
              <a:latin typeface="Courier New"/>
              <a:ea typeface="Courier New"/>
              <a:cs typeface="Courier New"/>
              <a:sym typeface="Courier New"/>
            </a:endParaRPr>
          </a:p>
        </p:txBody>
      </p:sp>
      <p:sp>
        <p:nvSpPr>
          <p:cNvPr id="416" name="Google Shape;416;p55"/>
          <p:cNvSpPr txBox="1"/>
          <p:nvPr/>
        </p:nvSpPr>
        <p:spPr>
          <a:xfrm>
            <a:off x="353100" y="2577063"/>
            <a:ext cx="8591700" cy="1293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Deleting Files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t>A file can be deleted using the os.remove() method. This method deletes the file specified by the filename passed to it.</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import os</a:t>
            </a:r>
            <a:endParaRPr b="1"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os.remove('somefilename.txt')</a:t>
            </a:r>
            <a:endParaRPr b="1" sz="1200">
              <a:solidFill>
                <a:srgbClr val="FF000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Directories</a:t>
            </a:r>
            <a:endParaRPr/>
          </a:p>
        </p:txBody>
      </p:sp>
      <p:sp>
        <p:nvSpPr>
          <p:cNvPr id="422" name="Google Shape;422;p5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23" name="Google Shape;423;p56"/>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
        <p:nvSpPr>
          <p:cNvPr id="424" name="Google Shape;424;p56"/>
          <p:cNvSpPr txBox="1"/>
          <p:nvPr/>
        </p:nvSpPr>
        <p:spPr>
          <a:xfrm>
            <a:off x="353100" y="839400"/>
            <a:ext cx="8591700" cy="2385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300"/>
              <a:t>The os module has several functions that can help with creating, removing and altering directories. These include:</a:t>
            </a:r>
            <a:endParaRPr sz="1300"/>
          </a:p>
          <a:p>
            <a:pPr indent="0" lvl="0" marL="0" rtl="0" algn="just">
              <a:spcBef>
                <a:spcPts val="0"/>
              </a:spcBef>
              <a:spcAft>
                <a:spcPts val="0"/>
              </a:spcAft>
              <a:buNone/>
            </a:pPr>
            <a:r>
              <a:t/>
            </a:r>
            <a:endParaRPr sz="1300"/>
          </a:p>
          <a:p>
            <a:pPr indent="-311150" lvl="0" marL="457200" rtl="0" algn="just">
              <a:spcBef>
                <a:spcPts val="0"/>
              </a:spcBef>
              <a:spcAft>
                <a:spcPts val="0"/>
              </a:spcAft>
              <a:buSzPts val="1300"/>
              <a:buChar char="●"/>
            </a:pPr>
            <a:r>
              <a:rPr b="1" lang="en" sz="1300">
                <a:solidFill>
                  <a:srgbClr val="FF0000"/>
                </a:solidFill>
              </a:rPr>
              <a:t>mkdir()</a:t>
            </a:r>
            <a:r>
              <a:rPr lang="en" sz="1300"/>
              <a:t>: This function is used to create a directory, it takes the name of the directory to create as a parameter. If the directory already exists FileExistsError is raised.</a:t>
            </a:r>
            <a:endParaRPr sz="1300"/>
          </a:p>
          <a:p>
            <a:pPr indent="-311150" lvl="0" marL="457200" rtl="0" algn="just">
              <a:spcBef>
                <a:spcPts val="0"/>
              </a:spcBef>
              <a:spcAft>
                <a:spcPts val="0"/>
              </a:spcAft>
              <a:buSzPts val="1300"/>
              <a:buChar char="●"/>
            </a:pPr>
            <a:r>
              <a:rPr b="1" lang="en" sz="1300">
                <a:solidFill>
                  <a:srgbClr val="FF0000"/>
                </a:solidFill>
              </a:rPr>
              <a:t>chdir()</a:t>
            </a:r>
            <a:r>
              <a:rPr lang="en" sz="1300"/>
              <a:t>:  This function can be used to change the current working directory. This is the directory that the application will read from/ write to by default.</a:t>
            </a:r>
            <a:endParaRPr sz="1300"/>
          </a:p>
          <a:p>
            <a:pPr indent="-311150" lvl="0" marL="457200" rtl="0" algn="just">
              <a:spcBef>
                <a:spcPts val="0"/>
              </a:spcBef>
              <a:spcAft>
                <a:spcPts val="0"/>
              </a:spcAft>
              <a:buSzPts val="1300"/>
              <a:buChar char="●"/>
            </a:pPr>
            <a:r>
              <a:rPr b="1" lang="en" sz="1300">
                <a:solidFill>
                  <a:srgbClr val="FF0000"/>
                </a:solidFill>
              </a:rPr>
              <a:t>getcwd()</a:t>
            </a:r>
            <a:r>
              <a:rPr lang="en" sz="1300"/>
              <a:t>: This function returns a string representing the name of the current working directory.</a:t>
            </a:r>
            <a:endParaRPr sz="1300"/>
          </a:p>
          <a:p>
            <a:pPr indent="-311150" lvl="0" marL="457200" rtl="0" algn="just">
              <a:spcBef>
                <a:spcPts val="0"/>
              </a:spcBef>
              <a:spcAft>
                <a:spcPts val="0"/>
              </a:spcAft>
              <a:buSzPts val="1300"/>
              <a:buChar char="●"/>
            </a:pPr>
            <a:r>
              <a:rPr b="1" lang="en" sz="1300">
                <a:solidFill>
                  <a:srgbClr val="FF0000"/>
                </a:solidFill>
              </a:rPr>
              <a:t>rmdir()</a:t>
            </a:r>
            <a:r>
              <a:rPr lang="en" sz="1300"/>
              <a:t>:  This function is used to remove/ delete a directory. It takes the name of the directory to delete as a parameter.</a:t>
            </a:r>
            <a:endParaRPr sz="1300"/>
          </a:p>
          <a:p>
            <a:pPr indent="-311150" lvl="0" marL="457200" rtl="0" algn="just">
              <a:spcBef>
                <a:spcPts val="0"/>
              </a:spcBef>
              <a:spcAft>
                <a:spcPts val="0"/>
              </a:spcAft>
              <a:buSzPts val="1300"/>
              <a:buChar char="●"/>
            </a:pPr>
            <a:r>
              <a:rPr b="1" lang="en" sz="1300">
                <a:solidFill>
                  <a:srgbClr val="FF0000"/>
                </a:solidFill>
              </a:rPr>
              <a:t>listdir()</a:t>
            </a:r>
            <a:r>
              <a:rPr lang="en" sz="1300"/>
              <a:t>: This function returns a list containing the names of the entries in the directory specified as a parameter to the function (if no name is given the current directory is used).</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Exercises: Reading and Writing files</a:t>
            </a:r>
            <a:endParaRPr/>
          </a:p>
        </p:txBody>
      </p:sp>
      <p:sp>
        <p:nvSpPr>
          <p:cNvPr id="430" name="Google Shape;430;p5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31" name="Google Shape;431;p57"/>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Reading and Writing files</a:t>
            </a:r>
            <a:endParaRPr sz="2400">
              <a:solidFill>
                <a:srgbClr val="FFFFFF"/>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a:t>
            </a:r>
            <a:r>
              <a:rPr lang="en"/>
              <a:t>. Python object oriented programming</a:t>
            </a:r>
            <a:endParaRPr/>
          </a:p>
        </p:txBody>
      </p:sp>
      <p:sp>
        <p:nvSpPr>
          <p:cNvPr id="437" name="Google Shape;43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43" name="Google Shape;443;p5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44" name="Google Shape;444;p59"/>
          <p:cNvSpPr txBox="1"/>
          <p:nvPr/>
        </p:nvSpPr>
        <p:spPr>
          <a:xfrm>
            <a:off x="345900" y="999400"/>
            <a:ext cx="8147400" cy="2913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highlight>
                  <a:srgbClr val="FFFFFE"/>
                </a:highlight>
                <a:latin typeface="Verdana"/>
                <a:ea typeface="Verdana"/>
                <a:cs typeface="Verdana"/>
                <a:sym typeface="Verdana"/>
              </a:rPr>
              <a:t>This chapter explores the concept of Python class - a coding structure and device used to implement new kinds of objects in Python that support inheritance. Classes are Python’s main object-oriented programming (OOP) tool.</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rPr lang="en">
                <a:highlight>
                  <a:srgbClr val="FFFFFE"/>
                </a:highlight>
                <a:latin typeface="Verdana"/>
                <a:ea typeface="Verdana"/>
                <a:cs typeface="Verdana"/>
                <a:sym typeface="Verdana"/>
              </a:rPr>
              <a:t>We will here introduce the below object oriented concepts:</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Python Classes</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Object Instances</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Defining and working with methods</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OOP Inheritance</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445" name="Google Shape;445;p59"/>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51" name="Google Shape;451;p6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52" name="Google Shape;452;p60"/>
          <p:cNvSpPr txBox="1"/>
          <p:nvPr/>
        </p:nvSpPr>
        <p:spPr>
          <a:xfrm>
            <a:off x="345900" y="813225"/>
            <a:ext cx="8147400" cy="3447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highlight>
                  <a:srgbClr val="FFFFFE"/>
                </a:highlight>
                <a:latin typeface="Verdana"/>
                <a:ea typeface="Verdana"/>
                <a:cs typeface="Verdana"/>
                <a:sym typeface="Verdana"/>
              </a:rPr>
              <a:t>Object oriented programming provides a mean to structure the code by creating individual objects which have their own properties and behaviors. It is a way of modelling real word things.</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rPr lang="en">
                <a:highlight>
                  <a:srgbClr val="FFFFFE"/>
                </a:highlight>
                <a:latin typeface="Verdana"/>
                <a:ea typeface="Verdana"/>
                <a:cs typeface="Verdana"/>
                <a:sym typeface="Verdana"/>
              </a:rPr>
              <a:t>Examples:</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An individual has a name, an address, an age which would be seen as its properties (or 'attributes'). He/She is able to walk, talk, run, which represent the possible actions (or 'methods')</a:t>
            </a:r>
            <a:endParaRPr>
              <a:highlight>
                <a:srgbClr val="FFFFFE"/>
              </a:highlight>
              <a:latin typeface="Verdana"/>
              <a:ea typeface="Verdana"/>
              <a:cs typeface="Verdana"/>
              <a:sym typeface="Verdana"/>
            </a:endParaRPr>
          </a:p>
          <a:p>
            <a:pPr indent="0" lvl="0" marL="45720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317500" lvl="0" marL="457200" rtl="0" algn="l">
              <a:lnSpc>
                <a:spcPct val="135714"/>
              </a:lnSpc>
              <a:spcBef>
                <a:spcPts val="0"/>
              </a:spcBef>
              <a:spcAft>
                <a:spcPts val="0"/>
              </a:spcAft>
              <a:buSzPts val="1400"/>
              <a:buFont typeface="Verdana"/>
              <a:buChar char="●"/>
            </a:pPr>
            <a:r>
              <a:rPr lang="en">
                <a:highlight>
                  <a:srgbClr val="FFFFFE"/>
                </a:highlight>
                <a:latin typeface="Verdana"/>
                <a:ea typeface="Verdana"/>
                <a:cs typeface="Verdana"/>
                <a:sym typeface="Verdana"/>
              </a:rPr>
              <a:t>A portfolio has a name, a list of deals, a pricing configuration, a currency (the attributes). One could imagine as actions on a portfolio the execution of a pricing or the computation of a VaR ('methods')</a:t>
            </a:r>
            <a:endParaRPr>
              <a:highlight>
                <a:srgbClr val="FFFFFE"/>
              </a:highlight>
              <a:latin typeface="Verdana"/>
              <a:ea typeface="Verdana"/>
              <a:cs typeface="Verdana"/>
              <a:sym typeface="Verdana"/>
            </a:endParaRPr>
          </a:p>
          <a:p>
            <a:pPr indent="0" lvl="0" marL="0" rtl="0" algn="l">
              <a:lnSpc>
                <a:spcPct val="135714"/>
              </a:lnSpc>
              <a:spcBef>
                <a:spcPts val="0"/>
              </a:spcBef>
              <a:spcAft>
                <a:spcPts val="0"/>
              </a:spcAft>
              <a:buNone/>
            </a:pPr>
            <a:r>
              <a:t/>
            </a:r>
            <a:endParaRPr>
              <a:highlight>
                <a:srgbClr val="FFFFFE"/>
              </a:highlight>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233362" rtl="0" algn="l">
              <a:lnSpc>
                <a:spcPct val="102000"/>
              </a:lnSpc>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
        <p:nvSpPr>
          <p:cNvPr id="453" name="Google Shape;453;p60"/>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59" name="Google Shape;459;p6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60" name="Google Shape;460;p61"/>
          <p:cNvSpPr txBox="1"/>
          <p:nvPr/>
        </p:nvSpPr>
        <p:spPr>
          <a:xfrm>
            <a:off x="1283050" y="1860750"/>
            <a:ext cx="1814100" cy="67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Name : [Name]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Walk()</a:t>
            </a:r>
            <a:endParaRPr sz="1600">
              <a:latin typeface="Roboto"/>
              <a:ea typeface="Roboto"/>
              <a:cs typeface="Roboto"/>
              <a:sym typeface="Roboto"/>
            </a:endParaRPr>
          </a:p>
        </p:txBody>
      </p:sp>
      <p:sp>
        <p:nvSpPr>
          <p:cNvPr id="461" name="Google Shape;461;p61"/>
          <p:cNvSpPr txBox="1"/>
          <p:nvPr/>
        </p:nvSpPr>
        <p:spPr>
          <a:xfrm>
            <a:off x="4503150" y="999400"/>
            <a:ext cx="1814100" cy="67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Name : [Paul]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Walk()</a:t>
            </a:r>
            <a:endParaRPr sz="1600">
              <a:latin typeface="Roboto"/>
              <a:ea typeface="Roboto"/>
              <a:cs typeface="Roboto"/>
              <a:sym typeface="Roboto"/>
            </a:endParaRPr>
          </a:p>
        </p:txBody>
      </p:sp>
      <p:cxnSp>
        <p:nvCxnSpPr>
          <p:cNvPr id="462" name="Google Shape;462;p61"/>
          <p:cNvCxnSpPr>
            <a:endCxn id="461" idx="1"/>
          </p:cNvCxnSpPr>
          <p:nvPr/>
        </p:nvCxnSpPr>
        <p:spPr>
          <a:xfrm flipH="1" rot="10800000">
            <a:off x="3097050" y="1337950"/>
            <a:ext cx="1406100" cy="8613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61"/>
          <p:cNvSpPr txBox="1"/>
          <p:nvPr/>
        </p:nvSpPr>
        <p:spPr>
          <a:xfrm>
            <a:off x="4503150" y="2889475"/>
            <a:ext cx="1814100" cy="67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Name : [Pierre]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Walk()</a:t>
            </a:r>
            <a:endParaRPr sz="1600">
              <a:latin typeface="Roboto"/>
              <a:ea typeface="Roboto"/>
              <a:cs typeface="Roboto"/>
              <a:sym typeface="Roboto"/>
            </a:endParaRPr>
          </a:p>
        </p:txBody>
      </p:sp>
      <p:cxnSp>
        <p:nvCxnSpPr>
          <p:cNvPr id="464" name="Google Shape;464;p61"/>
          <p:cNvCxnSpPr/>
          <p:nvPr/>
        </p:nvCxnSpPr>
        <p:spPr>
          <a:xfrm>
            <a:off x="3097050" y="2199325"/>
            <a:ext cx="1406100" cy="102870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61"/>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Procedure Oriented and Object oriented Programming</a:t>
            </a:r>
            <a:endParaRPr/>
          </a:p>
        </p:txBody>
      </p:sp>
      <p:sp>
        <p:nvSpPr>
          <p:cNvPr id="471" name="Google Shape;471;p6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72" name="Google Shape;472;p62"/>
          <p:cNvSpPr txBox="1"/>
          <p:nvPr/>
        </p:nvSpPr>
        <p:spPr>
          <a:xfrm>
            <a:off x="160125" y="1382150"/>
            <a:ext cx="8229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Procedural programming creates a step by step program that guides the application through a sequence of instructions. Each instruction is executed in order.</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Procedural programming focuses on the ideal that all algorithms are executed with functions and data that the programmer has access to and is able to change.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OOP is much more similar to the way the real world works: each program is made up of many entities, each entity is an object.</a:t>
            </a:r>
            <a:endParaRPr/>
          </a:p>
        </p:txBody>
      </p:sp>
      <p:sp>
        <p:nvSpPr>
          <p:cNvPr id="473" name="Google Shape;473;p62"/>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Pandas ?</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214650" y="924625"/>
            <a:ext cx="8149200" cy="96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5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Pandas is an open source, BSD-licensed library</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High-performance, easy-to-use data structures and data analysis tools</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Offers data structures and operations for manipulating numerical tables, time series and dataframes</a:t>
            </a:r>
            <a:endParaRPr sz="1200">
              <a:solidFill>
                <a:schemeClr val="dk1"/>
              </a:solidFill>
              <a:latin typeface="Verdana"/>
              <a:ea typeface="Verdana"/>
              <a:cs typeface="Verdana"/>
              <a:sym typeface="Verdana"/>
            </a:endParaRPr>
          </a:p>
        </p:txBody>
      </p:sp>
      <p:sp>
        <p:nvSpPr>
          <p:cNvPr id="98" name="Google Shape;98;p18"/>
          <p:cNvSpPr txBox="1"/>
          <p:nvPr/>
        </p:nvSpPr>
        <p:spPr>
          <a:xfrm>
            <a:off x="625800" y="1966150"/>
            <a:ext cx="387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pen Sans"/>
                <a:ea typeface="Open Sans"/>
                <a:cs typeface="Open Sans"/>
                <a:sym typeface="Open Sans"/>
              </a:rPr>
              <a:t>Example of Dataframe</a:t>
            </a:r>
            <a:endParaRPr u="sng">
              <a:latin typeface="Open Sans"/>
              <a:ea typeface="Open Sans"/>
              <a:cs typeface="Open Sans"/>
              <a:sym typeface="Open Sans"/>
            </a:endParaRPr>
          </a:p>
        </p:txBody>
      </p:sp>
      <p:pic>
        <p:nvPicPr>
          <p:cNvPr id="99" name="Google Shape;99;p18"/>
          <p:cNvPicPr preferRelativeResize="0"/>
          <p:nvPr/>
        </p:nvPicPr>
        <p:blipFill>
          <a:blip r:embed="rId3">
            <a:alphaModFix/>
          </a:blip>
          <a:stretch>
            <a:fillRect/>
          </a:stretch>
        </p:blipFill>
        <p:spPr>
          <a:xfrm>
            <a:off x="625800" y="2358800"/>
            <a:ext cx="4585332" cy="1814275"/>
          </a:xfrm>
          <a:prstGeom prst="rect">
            <a:avLst/>
          </a:prstGeom>
          <a:noFill/>
          <a:ln>
            <a:noFill/>
          </a:ln>
        </p:spPr>
      </p:pic>
      <p:pic>
        <p:nvPicPr>
          <p:cNvPr id="100" name="Google Shape;100;p18"/>
          <p:cNvPicPr preferRelativeResize="0"/>
          <p:nvPr/>
        </p:nvPicPr>
        <p:blipFill>
          <a:blip r:embed="rId4">
            <a:alphaModFix/>
          </a:blip>
          <a:stretch>
            <a:fillRect/>
          </a:stretch>
        </p:blipFill>
        <p:spPr>
          <a:xfrm>
            <a:off x="5262575" y="2358800"/>
            <a:ext cx="3812849" cy="1359892"/>
          </a:xfrm>
          <a:prstGeom prst="rect">
            <a:avLst/>
          </a:prstGeom>
          <a:noFill/>
          <a:ln>
            <a:noFill/>
          </a:ln>
        </p:spPr>
      </p:pic>
      <p:sp>
        <p:nvSpPr>
          <p:cNvPr id="101" name="Google Shape;101;p18"/>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a:t>
            </a:r>
            <a:r>
              <a:rPr lang="en" sz="2400">
                <a:solidFill>
                  <a:schemeClr val="lt1"/>
                </a:solidFill>
                <a:latin typeface="Economica"/>
                <a:ea typeface="Economica"/>
                <a:cs typeface="Economica"/>
                <a:sym typeface="Economica"/>
              </a:rPr>
              <a:t>.Pandas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OOP</a:t>
            </a:r>
            <a:endParaRPr/>
          </a:p>
        </p:txBody>
      </p:sp>
      <p:sp>
        <p:nvSpPr>
          <p:cNvPr id="479" name="Google Shape;479;p6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80" name="Google Shape;480;p63"/>
          <p:cNvSpPr txBox="1"/>
          <p:nvPr/>
        </p:nvSpPr>
        <p:spPr>
          <a:xfrm>
            <a:off x="166500" y="1151800"/>
            <a:ext cx="68406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Ability to simulate real world events more effectively</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Code is re-usable which results in less code has to be written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More appropriate to create GUI (graphical user interface)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Programmers are able to produce faster, more accurate, and better written applications.</a:t>
            </a:r>
            <a:endParaRPr sz="1600"/>
          </a:p>
        </p:txBody>
      </p:sp>
      <p:sp>
        <p:nvSpPr>
          <p:cNvPr id="481" name="Google Shape;481;p63"/>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Fundamental concepts of OOP</a:t>
            </a:r>
            <a:endParaRPr/>
          </a:p>
        </p:txBody>
      </p:sp>
      <p:sp>
        <p:nvSpPr>
          <p:cNvPr id="487" name="Google Shape;487;p6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88" name="Google Shape;488;p64"/>
          <p:cNvSpPr txBox="1"/>
          <p:nvPr/>
        </p:nvSpPr>
        <p:spPr>
          <a:xfrm>
            <a:off x="291900" y="1028700"/>
            <a:ext cx="63459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Classes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Encapsulation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Data abstraction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Inheritance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Polymorphism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Operator overloading</a:t>
            </a:r>
            <a:endParaRPr sz="1600"/>
          </a:p>
        </p:txBody>
      </p:sp>
      <p:sp>
        <p:nvSpPr>
          <p:cNvPr id="489" name="Google Shape;489;p64"/>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Class ? What is an Instance ?</a:t>
            </a:r>
            <a:endParaRPr/>
          </a:p>
        </p:txBody>
      </p:sp>
      <p:sp>
        <p:nvSpPr>
          <p:cNvPr id="495" name="Google Shape;495;p6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496" name="Google Shape;496;p65"/>
          <p:cNvSpPr txBox="1"/>
          <p:nvPr/>
        </p:nvSpPr>
        <p:spPr>
          <a:xfrm>
            <a:off x="291900" y="1028700"/>
            <a:ext cx="83061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A class is a special data type which defines how to build a certain kind of object.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class stores some data items that are shared by all the instances of this class. It contains a state (data, variable) and behavior (set of things that the class can perform).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In Python, classes are created with a new statement: the class. Objects defined with classes can look a lot like be very similar to built-in python types. In fact, classes can be seen as packages of functions that use and process built-in object types. Classes, though, are designed to create and manage new objects, and support inheritance and composition.</a:t>
            </a:r>
            <a:endParaRPr sz="1600"/>
          </a:p>
        </p:txBody>
      </p:sp>
      <p:sp>
        <p:nvSpPr>
          <p:cNvPr id="497" name="Google Shape;497;p65"/>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 ? What is an Instance ?</a:t>
            </a:r>
            <a:endParaRPr/>
          </a:p>
          <a:p>
            <a:pPr indent="0" lvl="0" marL="0" rtl="0" algn="l">
              <a:spcBef>
                <a:spcPts val="0"/>
              </a:spcBef>
              <a:spcAft>
                <a:spcPts val="0"/>
              </a:spcAft>
              <a:buNone/>
            </a:pPr>
            <a:r>
              <a:t/>
            </a:r>
            <a:endParaRPr/>
          </a:p>
        </p:txBody>
      </p:sp>
      <p:sp>
        <p:nvSpPr>
          <p:cNvPr id="503" name="Google Shape;503;p6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04" name="Google Shape;504;p66"/>
          <p:cNvSpPr txBox="1"/>
          <p:nvPr/>
        </p:nvSpPr>
        <p:spPr>
          <a:xfrm>
            <a:off x="311700" y="999400"/>
            <a:ext cx="4310400" cy="264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rgbClr val="0000FF"/>
                </a:solidFill>
                <a:highlight>
                  <a:srgbClr val="FFFFFE"/>
                </a:highlight>
                <a:latin typeface="Courier New"/>
                <a:ea typeface="Courier New"/>
                <a:cs typeface="Courier New"/>
                <a:sym typeface="Courier New"/>
              </a:rPr>
              <a:t>class</a:t>
            </a:r>
            <a:r>
              <a:rPr b="1" lang="en" sz="1350">
                <a:highlight>
                  <a:srgbClr val="FFFFFE"/>
                </a:highlight>
                <a:latin typeface="Courier New"/>
                <a:ea typeface="Courier New"/>
                <a:cs typeface="Courier New"/>
                <a:sym typeface="Courier New"/>
              </a:rPr>
              <a:t> Teacher:</a:t>
            </a:r>
            <a:endParaRPr b="1"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A31515"/>
                </a:solidFill>
                <a:highlight>
                  <a:srgbClr val="FFFFFE"/>
                </a:highlight>
                <a:latin typeface="Courier New"/>
                <a:ea typeface="Courier New"/>
                <a:cs typeface="Courier New"/>
                <a:sym typeface="Courier New"/>
              </a:rPr>
              <a:t>'''A class representing a teacher'''</a:t>
            </a:r>
            <a:endParaRPr b="1" sz="13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00FF"/>
                </a:solidFill>
                <a:highlight>
                  <a:srgbClr val="FFFFFE"/>
                </a:highlight>
                <a:latin typeface="Courier New"/>
                <a:ea typeface="Courier New"/>
                <a:cs typeface="Courier New"/>
                <a:sym typeface="Courier New"/>
              </a:rPr>
              <a:t>def</a:t>
            </a:r>
            <a:r>
              <a:rPr b="1" lang="en" sz="1350">
                <a:highlight>
                  <a:srgbClr val="FFFFFE"/>
                </a:highlight>
                <a:latin typeface="Courier New"/>
                <a:ea typeface="Courier New"/>
                <a:cs typeface="Courier New"/>
                <a:sym typeface="Courier New"/>
              </a:rPr>
              <a:t> </a:t>
            </a:r>
            <a:r>
              <a:rPr b="1" lang="en" sz="1350">
                <a:solidFill>
                  <a:srgbClr val="795E26"/>
                </a:solidFill>
                <a:highlight>
                  <a:srgbClr val="FFFFFE"/>
                </a:highlight>
                <a:latin typeface="Courier New"/>
                <a:ea typeface="Courier New"/>
                <a:cs typeface="Courier New"/>
                <a:sym typeface="Courier New"/>
              </a:rPr>
              <a:t>__init__</a:t>
            </a:r>
            <a:r>
              <a:rPr b="1" lang="en" sz="1350">
                <a:highlight>
                  <a:srgbClr val="FFFFFE"/>
                </a:highlight>
                <a:latin typeface="Courier New"/>
                <a:ea typeface="Courier New"/>
                <a:cs typeface="Courier New"/>
                <a:sym typeface="Courier New"/>
              </a:rPr>
              <a:t>(</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n</a:t>
            </a: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a</a:t>
            </a:r>
            <a:r>
              <a:rPr b="1" lang="en" sz="1350">
                <a:highlight>
                  <a:srgbClr val="FFFFFE"/>
                </a:highlight>
                <a:latin typeface="Courier New"/>
                <a:ea typeface="Courier New"/>
                <a:cs typeface="Courier New"/>
                <a:sym typeface="Courier New"/>
              </a:rPr>
              <a:t>):</a:t>
            </a:r>
            <a:endParaRPr b="1"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.full_name=n</a:t>
            </a:r>
            <a:endParaRPr b="1"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.age=a</a:t>
            </a:r>
            <a:endParaRPr b="1"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00FF"/>
                </a:solidFill>
                <a:highlight>
                  <a:srgbClr val="FFFFFE"/>
                </a:highlight>
                <a:latin typeface="Courier New"/>
                <a:ea typeface="Courier New"/>
                <a:cs typeface="Courier New"/>
                <a:sym typeface="Courier New"/>
              </a:rPr>
              <a:t>def</a:t>
            </a:r>
            <a:r>
              <a:rPr b="1" lang="en" sz="1350">
                <a:highlight>
                  <a:srgbClr val="FFFFFE"/>
                </a:highlight>
                <a:latin typeface="Courier New"/>
                <a:ea typeface="Courier New"/>
                <a:cs typeface="Courier New"/>
                <a:sym typeface="Courier New"/>
              </a:rPr>
              <a:t> </a:t>
            </a:r>
            <a:r>
              <a:rPr b="1" lang="en" sz="1350">
                <a:solidFill>
                  <a:srgbClr val="795E26"/>
                </a:solidFill>
                <a:highlight>
                  <a:srgbClr val="FFFFFE"/>
                </a:highlight>
                <a:latin typeface="Courier New"/>
                <a:ea typeface="Courier New"/>
                <a:cs typeface="Courier New"/>
                <a:sym typeface="Courier New"/>
              </a:rPr>
              <a:t>get_age</a:t>
            </a:r>
            <a:r>
              <a:rPr b="1" lang="en" sz="1350">
                <a:highlight>
                  <a:srgbClr val="FFFFFE"/>
                </a:highlight>
                <a:latin typeface="Courier New"/>
                <a:ea typeface="Courier New"/>
                <a:cs typeface="Courier New"/>
                <a:sym typeface="Courier New"/>
              </a:rPr>
              <a:t>(</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 </a:t>
            </a:r>
            <a:r>
              <a:rPr b="1" lang="en" sz="1350">
                <a:solidFill>
                  <a:srgbClr val="008000"/>
                </a:solidFill>
                <a:highlight>
                  <a:srgbClr val="FFFFFE"/>
                </a:highlight>
                <a:latin typeface="Courier New"/>
                <a:ea typeface="Courier New"/>
                <a:cs typeface="Courier New"/>
                <a:sym typeface="Courier New"/>
              </a:rPr>
              <a:t>#Method</a:t>
            </a:r>
            <a:endParaRPr b="1"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AF00DB"/>
                </a:solidFill>
                <a:highlight>
                  <a:srgbClr val="FFFFFE"/>
                </a:highlight>
                <a:latin typeface="Courier New"/>
                <a:ea typeface="Courier New"/>
                <a:cs typeface="Courier New"/>
                <a:sym typeface="Courier New"/>
              </a:rPr>
              <a:t>return</a:t>
            </a: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.age</a:t>
            </a:r>
            <a:endParaRPr b="1" sz="13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00FF"/>
                </a:solidFill>
                <a:highlight>
                  <a:srgbClr val="FFFFFE"/>
                </a:highlight>
                <a:latin typeface="Courier New"/>
                <a:ea typeface="Courier New"/>
                <a:cs typeface="Courier New"/>
                <a:sym typeface="Courier New"/>
              </a:rPr>
              <a:t>def</a:t>
            </a:r>
            <a:r>
              <a:rPr b="1" lang="en" sz="1350">
                <a:highlight>
                  <a:srgbClr val="FFFFFE"/>
                </a:highlight>
                <a:latin typeface="Courier New"/>
                <a:ea typeface="Courier New"/>
                <a:cs typeface="Courier New"/>
                <a:sym typeface="Courier New"/>
              </a:rPr>
              <a:t> </a:t>
            </a:r>
            <a:r>
              <a:rPr b="1" lang="en" sz="1350">
                <a:solidFill>
                  <a:srgbClr val="795E26"/>
                </a:solidFill>
                <a:highlight>
                  <a:srgbClr val="FFFFFE"/>
                </a:highlight>
                <a:latin typeface="Courier New"/>
                <a:ea typeface="Courier New"/>
                <a:cs typeface="Courier New"/>
                <a:sym typeface="Courier New"/>
              </a:rPr>
              <a:t>set_age</a:t>
            </a:r>
            <a:r>
              <a:rPr b="1" lang="en" sz="1350">
                <a:highlight>
                  <a:srgbClr val="FFFFFE"/>
                </a:highlight>
                <a:latin typeface="Courier New"/>
                <a:ea typeface="Courier New"/>
                <a:cs typeface="Courier New"/>
                <a:sym typeface="Courier New"/>
              </a:rPr>
              <a:t>(</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num</a:t>
            </a:r>
            <a:r>
              <a:rPr b="1" lang="en" sz="1350">
                <a:highlight>
                  <a:srgbClr val="FFFFFE"/>
                </a:highlight>
                <a:latin typeface="Courier New"/>
                <a:ea typeface="Courier New"/>
                <a:cs typeface="Courier New"/>
                <a:sym typeface="Courier New"/>
              </a:rPr>
              <a:t>): </a:t>
            </a:r>
            <a:r>
              <a:rPr b="1" lang="en" sz="1350">
                <a:solidFill>
                  <a:srgbClr val="008000"/>
                </a:solidFill>
                <a:highlight>
                  <a:srgbClr val="FFFFFE"/>
                </a:highlight>
                <a:latin typeface="Courier New"/>
                <a:ea typeface="Courier New"/>
                <a:cs typeface="Courier New"/>
                <a:sym typeface="Courier New"/>
              </a:rPr>
              <a:t>#Method</a:t>
            </a:r>
            <a:endParaRPr b="1"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highlight>
                  <a:srgbClr val="FFFFFE"/>
                </a:highlight>
                <a:latin typeface="Courier New"/>
                <a:ea typeface="Courier New"/>
                <a:cs typeface="Courier New"/>
                <a:sym typeface="Courier New"/>
              </a:rPr>
              <a:t>        </a:t>
            </a:r>
            <a:r>
              <a:rPr b="1" lang="en" sz="1350">
                <a:solidFill>
                  <a:srgbClr val="001080"/>
                </a:solidFill>
                <a:highlight>
                  <a:srgbClr val="FFFFFE"/>
                </a:highlight>
                <a:latin typeface="Courier New"/>
                <a:ea typeface="Courier New"/>
                <a:cs typeface="Courier New"/>
                <a:sym typeface="Courier New"/>
              </a:rPr>
              <a:t>self</a:t>
            </a:r>
            <a:r>
              <a:rPr b="1" lang="en" sz="1350">
                <a:highlight>
                  <a:srgbClr val="FFFFFE"/>
                </a:highlight>
                <a:latin typeface="Courier New"/>
                <a:ea typeface="Courier New"/>
                <a:cs typeface="Courier New"/>
                <a:sym typeface="Courier New"/>
              </a:rPr>
              <a:t>.age=num  </a:t>
            </a:r>
            <a:endParaRPr b="1" sz="1350">
              <a:highlight>
                <a:srgbClr val="FFFFFE"/>
              </a:highlight>
              <a:latin typeface="Courier New"/>
              <a:ea typeface="Courier New"/>
              <a:cs typeface="Courier New"/>
              <a:sym typeface="Courier New"/>
            </a:endParaRPr>
          </a:p>
        </p:txBody>
      </p:sp>
      <p:sp>
        <p:nvSpPr>
          <p:cNvPr id="505" name="Google Shape;505;p66"/>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 ? What is an Instance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1" name="Google Shape;511;p6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12" name="Google Shape;512;p67"/>
          <p:cNvSpPr txBox="1"/>
          <p:nvPr/>
        </p:nvSpPr>
        <p:spPr>
          <a:xfrm>
            <a:off x="291900" y="952500"/>
            <a:ext cx="8083800" cy="3386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Init: __ init __ is the defaul constructor. It serves as a constructor for the class, does the initialization work. It can take any number of arguments. However its first argument needs to be "self".</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Self: T</a:t>
            </a:r>
            <a:r>
              <a:rPr lang="en" sz="1600"/>
              <a:t>he first argument of every method is a reference to the current instance of the class. By convention this argument is named "self". In init, self refers t the object currently being created. In other class methodm it refers to the instance whose method was called. You  do not give a value to this parameter (self) when you call the method, Python will provide it.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Repr: __repr__ is a special method used to represent a class’s objects as a string. __repr__ is called by the repr() built-in function. You can define your own string representation of your class objects using the __repr__ method.</a:t>
            </a:r>
            <a:endParaRPr sz="1600"/>
          </a:p>
        </p:txBody>
      </p:sp>
      <p:sp>
        <p:nvSpPr>
          <p:cNvPr id="513" name="Google Shape;513;p67"/>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 ? What is an Instance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9" name="Google Shape;519;p6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20" name="Google Shape;520;p68"/>
          <p:cNvSpPr txBox="1"/>
          <p:nvPr/>
        </p:nvSpPr>
        <p:spPr>
          <a:xfrm>
            <a:off x="291900" y="1028700"/>
            <a:ext cx="8083800" cy="6771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An instance is the object created which follows the definition given inside the class:</a:t>
            </a:r>
            <a:endParaRPr sz="1600"/>
          </a:p>
        </p:txBody>
      </p:sp>
      <p:sp>
        <p:nvSpPr>
          <p:cNvPr id="521" name="Google Shape;521;p68"/>
          <p:cNvSpPr txBox="1"/>
          <p:nvPr/>
        </p:nvSpPr>
        <p:spPr>
          <a:xfrm>
            <a:off x="726900" y="2050200"/>
            <a:ext cx="3000000" cy="161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450">
                <a:highlight>
                  <a:srgbClr val="FFFFFE"/>
                </a:highlight>
                <a:latin typeface="Courier New"/>
                <a:ea typeface="Courier New"/>
                <a:cs typeface="Courier New"/>
                <a:sym typeface="Courier New"/>
              </a:rPr>
              <a:t>x=Teacher(</a:t>
            </a:r>
            <a:r>
              <a:rPr b="1" lang="en" sz="1450">
                <a:solidFill>
                  <a:srgbClr val="A31515"/>
                </a:solidFill>
                <a:highlight>
                  <a:srgbClr val="FFFFFE"/>
                </a:highlight>
                <a:latin typeface="Courier New"/>
                <a:ea typeface="Courier New"/>
                <a:cs typeface="Courier New"/>
                <a:sym typeface="Courier New"/>
              </a:rPr>
              <a:t>"Peter"</a:t>
            </a:r>
            <a:r>
              <a:rPr b="1" lang="en" sz="1450">
                <a:highlight>
                  <a:srgbClr val="FFFFFE"/>
                </a:highlight>
                <a:latin typeface="Courier New"/>
                <a:ea typeface="Courier New"/>
                <a:cs typeface="Courier New"/>
                <a:sym typeface="Courier New"/>
              </a:rPr>
              <a:t>, </a:t>
            </a:r>
            <a:r>
              <a:rPr b="1" lang="en" sz="1450">
                <a:solidFill>
                  <a:srgbClr val="09885A"/>
                </a:solidFill>
                <a:highlight>
                  <a:srgbClr val="FFFFFE"/>
                </a:highlight>
                <a:latin typeface="Courier New"/>
                <a:ea typeface="Courier New"/>
                <a:cs typeface="Courier New"/>
                <a:sym typeface="Courier New"/>
              </a:rPr>
              <a:t>20</a:t>
            </a:r>
            <a:r>
              <a:rPr b="1" lang="en" sz="1450">
                <a:highlight>
                  <a:srgbClr val="FFFFFE"/>
                </a:highlight>
                <a:latin typeface="Courier New"/>
                <a:ea typeface="Courier New"/>
                <a:cs typeface="Courier New"/>
                <a:sym typeface="Courier New"/>
              </a:rPr>
              <a:t>)</a:t>
            </a:r>
            <a:endParaRPr b="1"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solidFill>
                  <a:srgbClr val="267F99"/>
                </a:solidFill>
                <a:highlight>
                  <a:srgbClr val="FFFFFE"/>
                </a:highlight>
                <a:latin typeface="Courier New"/>
                <a:ea typeface="Courier New"/>
                <a:cs typeface="Courier New"/>
                <a:sym typeface="Courier New"/>
              </a:rPr>
              <a:t>type</a:t>
            </a:r>
            <a:r>
              <a:rPr b="1" lang="en" sz="1450">
                <a:highlight>
                  <a:srgbClr val="FFFFFE"/>
                </a:highlight>
                <a:latin typeface="Courier New"/>
                <a:ea typeface="Courier New"/>
                <a:cs typeface="Courier New"/>
                <a:sym typeface="Courier New"/>
              </a:rPr>
              <a:t>(x)</a:t>
            </a:r>
            <a:endParaRPr b="1"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rgbClr val="FFFFFE"/>
                </a:highlight>
                <a:latin typeface="Courier New"/>
                <a:ea typeface="Courier New"/>
                <a:cs typeface="Courier New"/>
                <a:sym typeface="Courier New"/>
              </a:rPr>
              <a:t>__main__.Teacher</a:t>
            </a:r>
            <a:endParaRPr b="1"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50">
              <a:highlight>
                <a:srgbClr val="FFFFFE"/>
              </a:highlight>
              <a:latin typeface="Courier New"/>
              <a:ea typeface="Courier New"/>
              <a:cs typeface="Courier New"/>
              <a:sym typeface="Courier New"/>
            </a:endParaRPr>
          </a:p>
        </p:txBody>
      </p:sp>
      <p:sp>
        <p:nvSpPr>
          <p:cNvPr id="522" name="Google Shape;522;p68"/>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 ? What is an Instance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8" name="Google Shape;528;p6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29" name="Google Shape;529;p69"/>
          <p:cNvSpPr txBox="1"/>
          <p:nvPr/>
        </p:nvSpPr>
        <p:spPr>
          <a:xfrm>
            <a:off x="333350" y="847000"/>
            <a:ext cx="8083800" cy="215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t>Methods in classes:</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Methods are the possible actions which can be executed by the object. </a:t>
            </a:r>
            <a:endParaRPr sz="1600"/>
          </a:p>
          <a:p>
            <a:pPr indent="-330200" lvl="0" marL="457200" rtl="0" algn="just">
              <a:spcBef>
                <a:spcPts val="0"/>
              </a:spcBef>
              <a:spcAft>
                <a:spcPts val="0"/>
              </a:spcAft>
              <a:buSzPts val="1600"/>
              <a:buChar char="●"/>
            </a:pPr>
            <a:r>
              <a:rPr lang="en" sz="1600"/>
              <a:t>In Python the methods are declared by including function definition within the scope of the class block.</a:t>
            </a:r>
            <a:endParaRPr sz="1600"/>
          </a:p>
          <a:p>
            <a:pPr indent="-330200" lvl="0" marL="457200" rtl="0" algn="just">
              <a:spcBef>
                <a:spcPts val="0"/>
              </a:spcBef>
              <a:spcAft>
                <a:spcPts val="0"/>
              </a:spcAft>
              <a:buSzPts val="1600"/>
              <a:buChar char="●"/>
            </a:pPr>
            <a:r>
              <a:rPr lang="en" sz="1600"/>
              <a:t>Each method contains a special first argument "self" in it definition which get bound to the calling instance.</a:t>
            </a:r>
            <a:endParaRPr sz="1600"/>
          </a:p>
          <a:p>
            <a:pPr indent="-330200" lvl="0" marL="457200" rtl="0" algn="just">
              <a:spcBef>
                <a:spcPts val="0"/>
              </a:spcBef>
              <a:spcAft>
                <a:spcPts val="0"/>
              </a:spcAft>
              <a:buSzPts val="1600"/>
              <a:buChar char="●"/>
            </a:pPr>
            <a:r>
              <a:rPr lang="en" sz="1600"/>
              <a:t>There is usually a special method called "___ init ___" in most classes</a:t>
            </a:r>
            <a:endParaRPr sz="1600"/>
          </a:p>
        </p:txBody>
      </p:sp>
      <p:sp>
        <p:nvSpPr>
          <p:cNvPr id="530" name="Google Shape;530;p69"/>
          <p:cNvSpPr txBox="1"/>
          <p:nvPr/>
        </p:nvSpPr>
        <p:spPr>
          <a:xfrm>
            <a:off x="422100" y="3240350"/>
            <a:ext cx="3679200" cy="63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rgbClr val="0000FF"/>
                </a:solidFill>
                <a:highlight>
                  <a:srgbClr val="FFFFFE"/>
                </a:highlight>
                <a:latin typeface="Courier New"/>
                <a:ea typeface="Courier New"/>
                <a:cs typeface="Courier New"/>
                <a:sym typeface="Courier New"/>
              </a:rPr>
              <a:t>def</a:t>
            </a:r>
            <a:r>
              <a:rPr b="1" lang="en" sz="1250">
                <a:highlight>
                  <a:srgbClr val="FFFFFE"/>
                </a:highlight>
                <a:latin typeface="Courier New"/>
                <a:ea typeface="Courier New"/>
                <a:cs typeface="Courier New"/>
                <a:sym typeface="Courier New"/>
              </a:rPr>
              <a:t> </a:t>
            </a:r>
            <a:r>
              <a:rPr b="1" lang="en" sz="1250">
                <a:solidFill>
                  <a:srgbClr val="795E26"/>
                </a:solidFill>
                <a:highlight>
                  <a:srgbClr val="FFFFFE"/>
                </a:highlight>
                <a:latin typeface="Courier New"/>
                <a:ea typeface="Courier New"/>
                <a:cs typeface="Courier New"/>
                <a:sym typeface="Courier New"/>
              </a:rPr>
              <a:t>set_age</a:t>
            </a:r>
            <a:r>
              <a:rPr b="1" lang="en" sz="1250">
                <a:highlight>
                  <a:srgbClr val="FFFFFE"/>
                </a:highlight>
                <a:latin typeface="Courier New"/>
                <a:ea typeface="Courier New"/>
                <a:cs typeface="Courier New"/>
                <a:sym typeface="Courier New"/>
              </a:rPr>
              <a:t>(</a:t>
            </a:r>
            <a:r>
              <a:rPr b="1" lang="en" sz="1250">
                <a:solidFill>
                  <a:srgbClr val="001080"/>
                </a:solidFill>
                <a:highlight>
                  <a:srgbClr val="FFFFFE"/>
                </a:highlight>
                <a:latin typeface="Courier New"/>
                <a:ea typeface="Courier New"/>
                <a:cs typeface="Courier New"/>
                <a:sym typeface="Courier New"/>
              </a:rPr>
              <a:t>self</a:t>
            </a:r>
            <a:r>
              <a:rPr b="1" lang="en" sz="1250">
                <a:highlight>
                  <a:srgbClr val="FFFFFE"/>
                </a:highlight>
                <a:latin typeface="Courier New"/>
                <a:ea typeface="Courier New"/>
                <a:cs typeface="Courier New"/>
                <a:sym typeface="Courier New"/>
              </a:rPr>
              <a:t>, </a:t>
            </a:r>
            <a:r>
              <a:rPr b="1" lang="en" sz="1250">
                <a:solidFill>
                  <a:srgbClr val="001080"/>
                </a:solidFill>
                <a:highlight>
                  <a:srgbClr val="FFFFFE"/>
                </a:highlight>
                <a:latin typeface="Courier New"/>
                <a:ea typeface="Courier New"/>
                <a:cs typeface="Courier New"/>
                <a:sym typeface="Courier New"/>
              </a:rPr>
              <a:t>num</a:t>
            </a:r>
            <a:r>
              <a:rPr b="1" lang="en" sz="1250">
                <a:highlight>
                  <a:srgbClr val="FFFFFE"/>
                </a:highlight>
                <a:latin typeface="Courier New"/>
                <a:ea typeface="Courier New"/>
                <a:cs typeface="Courier New"/>
                <a:sym typeface="Courier New"/>
              </a:rPr>
              <a:t>): </a:t>
            </a:r>
            <a:r>
              <a:rPr b="1" lang="en" sz="1250">
                <a:solidFill>
                  <a:srgbClr val="008000"/>
                </a:solidFill>
                <a:highlight>
                  <a:srgbClr val="FFFFFE"/>
                </a:highlight>
                <a:latin typeface="Courier New"/>
                <a:ea typeface="Courier New"/>
                <a:cs typeface="Courier New"/>
                <a:sym typeface="Courier New"/>
              </a:rPr>
              <a:t>#Method</a:t>
            </a:r>
            <a:endParaRPr b="1" sz="12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    </a:t>
            </a:r>
            <a:r>
              <a:rPr b="1" lang="en" sz="1250">
                <a:solidFill>
                  <a:srgbClr val="001080"/>
                </a:solidFill>
                <a:highlight>
                  <a:srgbClr val="FFFFFE"/>
                </a:highlight>
                <a:latin typeface="Courier New"/>
                <a:ea typeface="Courier New"/>
                <a:cs typeface="Courier New"/>
                <a:sym typeface="Courier New"/>
              </a:rPr>
              <a:t>self</a:t>
            </a:r>
            <a:r>
              <a:rPr b="1" lang="en" sz="1250">
                <a:highlight>
                  <a:srgbClr val="FFFFFE"/>
                </a:highlight>
                <a:latin typeface="Courier New"/>
                <a:ea typeface="Courier New"/>
                <a:cs typeface="Courier New"/>
                <a:sym typeface="Courier New"/>
              </a:rPr>
              <a:t>.age=num  </a:t>
            </a:r>
            <a:endParaRPr b="1" sz="1250">
              <a:highlight>
                <a:srgbClr val="FFFFFE"/>
              </a:highlight>
              <a:latin typeface="Courier New"/>
              <a:ea typeface="Courier New"/>
              <a:cs typeface="Courier New"/>
              <a:sym typeface="Courier New"/>
            </a:endParaRPr>
          </a:p>
        </p:txBody>
      </p:sp>
      <p:sp>
        <p:nvSpPr>
          <p:cNvPr id="531" name="Google Shape;531;p69"/>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 ? What is an Instance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7" name="Google Shape;537;p7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38" name="Google Shape;538;p70"/>
          <p:cNvSpPr txBox="1"/>
          <p:nvPr/>
        </p:nvSpPr>
        <p:spPr>
          <a:xfrm>
            <a:off x="333350" y="847000"/>
            <a:ext cx="80838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t>Calling a method:</a:t>
            </a:r>
            <a:endParaRPr sz="1600"/>
          </a:p>
          <a:p>
            <a:pPr indent="0" lvl="0" marL="0" rtl="0" algn="just">
              <a:spcBef>
                <a:spcPts val="0"/>
              </a:spcBef>
              <a:spcAft>
                <a:spcPts val="0"/>
              </a:spcAft>
              <a:buNone/>
            </a:pPr>
            <a:r>
              <a:t/>
            </a:r>
            <a:endParaRPr sz="1600"/>
          </a:p>
        </p:txBody>
      </p:sp>
      <p:sp>
        <p:nvSpPr>
          <p:cNvPr id="539" name="Google Shape;539;p70"/>
          <p:cNvSpPr txBox="1"/>
          <p:nvPr/>
        </p:nvSpPr>
        <p:spPr>
          <a:xfrm>
            <a:off x="422100" y="1362350"/>
            <a:ext cx="3000000" cy="37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x.set_age(</a:t>
            </a:r>
            <a:r>
              <a:rPr b="1" lang="en" sz="1250">
                <a:solidFill>
                  <a:srgbClr val="09885A"/>
                </a:solidFill>
                <a:highlight>
                  <a:srgbClr val="FFFFFE"/>
                </a:highlight>
                <a:latin typeface="Courier New"/>
                <a:ea typeface="Courier New"/>
                <a:cs typeface="Courier New"/>
                <a:sym typeface="Courier New"/>
              </a:rPr>
              <a:t>25</a:t>
            </a:r>
            <a:r>
              <a:rPr b="1" lang="en" sz="1250">
                <a:highlight>
                  <a:srgbClr val="FFFFFE"/>
                </a:highlight>
                <a:latin typeface="Courier New"/>
                <a:ea typeface="Courier New"/>
                <a:cs typeface="Courier New"/>
                <a:sym typeface="Courier New"/>
              </a:rPr>
              <a:t>)</a:t>
            </a:r>
            <a:endParaRPr b="1" sz="1250">
              <a:highlight>
                <a:srgbClr val="FFFFFE"/>
              </a:highlight>
              <a:latin typeface="Courier New"/>
              <a:ea typeface="Courier New"/>
              <a:cs typeface="Courier New"/>
              <a:sym typeface="Courier New"/>
            </a:endParaRPr>
          </a:p>
        </p:txBody>
      </p:sp>
      <p:sp>
        <p:nvSpPr>
          <p:cNvPr id="540" name="Google Shape;540;p70"/>
          <p:cNvSpPr txBox="1"/>
          <p:nvPr/>
        </p:nvSpPr>
        <p:spPr>
          <a:xfrm>
            <a:off x="333350" y="1913800"/>
            <a:ext cx="80838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t>Accessing attributes and methods</a:t>
            </a:r>
            <a:r>
              <a:rPr lang="en" sz="1600"/>
              <a:t>:</a:t>
            </a:r>
            <a:endParaRPr sz="1600"/>
          </a:p>
          <a:p>
            <a:pPr indent="0" lvl="0" marL="0" rtl="0" algn="just">
              <a:spcBef>
                <a:spcPts val="0"/>
              </a:spcBef>
              <a:spcAft>
                <a:spcPts val="0"/>
              </a:spcAft>
              <a:buNone/>
            </a:pPr>
            <a:r>
              <a:t/>
            </a:r>
            <a:endParaRPr sz="1600"/>
          </a:p>
        </p:txBody>
      </p:sp>
      <p:sp>
        <p:nvSpPr>
          <p:cNvPr id="541" name="Google Shape;541;p70"/>
          <p:cNvSpPr txBox="1"/>
          <p:nvPr/>
        </p:nvSpPr>
        <p:spPr>
          <a:xfrm>
            <a:off x="422100" y="2564325"/>
            <a:ext cx="5152500" cy="37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x.full_name </a:t>
            </a:r>
            <a:r>
              <a:rPr b="1" lang="en" sz="1250">
                <a:solidFill>
                  <a:srgbClr val="008000"/>
                </a:solidFill>
                <a:highlight>
                  <a:srgbClr val="FFFFFE"/>
                </a:highlight>
                <a:latin typeface="Courier New"/>
                <a:ea typeface="Courier New"/>
                <a:cs typeface="Courier New"/>
                <a:sym typeface="Courier New"/>
              </a:rPr>
              <a:t>#Acces an attribute</a:t>
            </a:r>
            <a:endParaRPr b="1" sz="1250">
              <a:solidFill>
                <a:srgbClr val="008000"/>
              </a:solidFill>
              <a:highlight>
                <a:srgbClr val="FFFFFE"/>
              </a:highlight>
              <a:latin typeface="Courier New"/>
              <a:ea typeface="Courier New"/>
              <a:cs typeface="Courier New"/>
              <a:sym typeface="Courier New"/>
            </a:endParaRPr>
          </a:p>
        </p:txBody>
      </p:sp>
      <p:sp>
        <p:nvSpPr>
          <p:cNvPr id="542" name="Google Shape;542;p70"/>
          <p:cNvSpPr txBox="1"/>
          <p:nvPr/>
        </p:nvSpPr>
        <p:spPr>
          <a:xfrm>
            <a:off x="422100" y="3218150"/>
            <a:ext cx="3000000" cy="37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x.get_age() </a:t>
            </a:r>
            <a:r>
              <a:rPr b="1" lang="en" sz="1250">
                <a:solidFill>
                  <a:srgbClr val="008000"/>
                </a:solidFill>
                <a:highlight>
                  <a:srgbClr val="FFFFFE"/>
                </a:highlight>
                <a:latin typeface="Courier New"/>
                <a:ea typeface="Courier New"/>
                <a:cs typeface="Courier New"/>
                <a:sym typeface="Courier New"/>
              </a:rPr>
              <a:t>#Acces a method</a:t>
            </a:r>
            <a:endParaRPr b="1" sz="1250">
              <a:solidFill>
                <a:srgbClr val="008000"/>
              </a:solidFill>
              <a:highlight>
                <a:srgbClr val="FFFFFE"/>
              </a:highlight>
              <a:latin typeface="Courier New"/>
              <a:ea typeface="Courier New"/>
              <a:cs typeface="Courier New"/>
              <a:sym typeface="Courier New"/>
            </a:endParaRPr>
          </a:p>
        </p:txBody>
      </p:sp>
      <p:sp>
        <p:nvSpPr>
          <p:cNvPr id="543" name="Google Shape;543;p70"/>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9" name="Google Shape;549;p7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50" name="Google Shape;550;p71"/>
          <p:cNvSpPr txBox="1"/>
          <p:nvPr/>
        </p:nvSpPr>
        <p:spPr>
          <a:xfrm>
            <a:off x="159300" y="1091250"/>
            <a:ext cx="8896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An important advantage of OOP consists in encapsulation of data. OOP widely relies on encapsulation.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Encapsulation can be understood as a synonym of "abstraction" or "data hiding".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Generally speaking, encapsulation is the mechanism for restricting access to some of an object's components, which means that the internal representation of an object can't be seen from the outside of the object definition.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Access to this data is typically only achieves through special methods: "Getters" or "Setters".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By allowing only access to get() and set() methods, we make sure that the internal data can't be accidentally corrupted and set into an invalid state.</a:t>
            </a:r>
            <a:endParaRPr/>
          </a:p>
        </p:txBody>
      </p:sp>
      <p:sp>
        <p:nvSpPr>
          <p:cNvPr id="551" name="Google Shape;551;p71"/>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7" name="Google Shape;557;p7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58" name="Google Shape;558;p72"/>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1.Python OOP</a:t>
            </a:r>
            <a:endParaRPr sz="2400">
              <a:solidFill>
                <a:srgbClr val="FFFFFF"/>
              </a:solidFill>
              <a:latin typeface="Open Sans"/>
              <a:ea typeface="Open Sans"/>
              <a:cs typeface="Open Sans"/>
              <a:sym typeface="Open Sans"/>
            </a:endParaRPr>
          </a:p>
        </p:txBody>
      </p:sp>
      <p:sp>
        <p:nvSpPr>
          <p:cNvPr id="559" name="Google Shape;559;p72"/>
          <p:cNvSpPr txBox="1"/>
          <p:nvPr/>
        </p:nvSpPr>
        <p:spPr>
          <a:xfrm>
            <a:off x="159300" y="862650"/>
            <a:ext cx="8896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Public, protected and private data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an identifier does not start with an underscore "_" it can be accessed from the outside, i.e. the value can be read and changed.</a:t>
            </a:r>
            <a:endParaRPr/>
          </a:p>
          <a:p>
            <a:pPr indent="-317500" lvl="0" marL="457200" rtl="0" algn="l">
              <a:spcBef>
                <a:spcPts val="0"/>
              </a:spcBef>
              <a:spcAft>
                <a:spcPts val="0"/>
              </a:spcAft>
              <a:buSzPts val="1400"/>
              <a:buChar char="●"/>
            </a:pPr>
            <a:r>
              <a:rPr lang="en"/>
              <a:t>Data can be protected by making members private or protected. Instance variable names starting with 2 underscores characters can't be accessed from outside the class (at least not directly)</a:t>
            </a:r>
            <a:endParaRPr/>
          </a:p>
          <a:p>
            <a:pPr indent="-317500" lvl="0" marL="457200" rtl="0" algn="l">
              <a:spcBef>
                <a:spcPts val="0"/>
              </a:spcBef>
              <a:spcAft>
                <a:spcPts val="0"/>
              </a:spcAft>
              <a:buSzPts val="1400"/>
              <a:buChar char="●"/>
            </a:pPr>
            <a:r>
              <a:rPr lang="en"/>
              <a:t>If an identifier is only preceded by 1 underscore character, it is a protected member. Protected members can be access like public members from outside the class.</a:t>
            </a:r>
            <a:endParaRPr/>
          </a:p>
        </p:txBody>
      </p:sp>
      <p:sp>
        <p:nvSpPr>
          <p:cNvPr id="560" name="Google Shape;560;p72"/>
          <p:cNvSpPr txBox="1"/>
          <p:nvPr/>
        </p:nvSpPr>
        <p:spPr>
          <a:xfrm>
            <a:off x="318900" y="2732375"/>
            <a:ext cx="3331200" cy="1562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solidFill>
                  <a:srgbClr val="0000FF"/>
                </a:solidFill>
                <a:highlight>
                  <a:srgbClr val="FFFFFE"/>
                </a:highlight>
                <a:latin typeface="Courier New"/>
                <a:ea typeface="Courier New"/>
                <a:cs typeface="Courier New"/>
                <a:sym typeface="Courier New"/>
              </a:rPr>
              <a:t>class</a:t>
            </a:r>
            <a:r>
              <a:rPr b="1" lang="en" sz="1150">
                <a:highlight>
                  <a:srgbClr val="FFFFFE"/>
                </a:highlight>
                <a:latin typeface="Courier New"/>
                <a:ea typeface="Courier New"/>
                <a:cs typeface="Courier New"/>
                <a:sym typeface="Courier New"/>
              </a:rPr>
              <a:t> Encapsulation:</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    </a:t>
            </a:r>
            <a:r>
              <a:rPr b="1" lang="en" sz="1150">
                <a:solidFill>
                  <a:srgbClr val="0000FF"/>
                </a:solidFill>
                <a:highlight>
                  <a:srgbClr val="FFFFFE"/>
                </a:highlight>
                <a:latin typeface="Courier New"/>
                <a:ea typeface="Courier New"/>
                <a:cs typeface="Courier New"/>
                <a:sym typeface="Courier New"/>
              </a:rPr>
              <a:t>def</a:t>
            </a:r>
            <a:r>
              <a:rPr b="1" lang="en" sz="1150">
                <a:highlight>
                  <a:srgbClr val="FFFFFE"/>
                </a:highlight>
                <a:latin typeface="Courier New"/>
                <a:ea typeface="Courier New"/>
                <a:cs typeface="Courier New"/>
                <a:sym typeface="Courier New"/>
              </a:rPr>
              <a:t> </a:t>
            </a:r>
            <a:r>
              <a:rPr b="1" lang="en" sz="1150">
                <a:solidFill>
                  <a:srgbClr val="795E26"/>
                </a:solidFill>
                <a:highlight>
                  <a:srgbClr val="FFFFFE"/>
                </a:highlight>
                <a:latin typeface="Courier New"/>
                <a:ea typeface="Courier New"/>
                <a:cs typeface="Courier New"/>
                <a:sym typeface="Courier New"/>
              </a:rPr>
              <a:t>__init__</a:t>
            </a:r>
            <a:r>
              <a:rPr b="1" lang="en" sz="1150">
                <a:highlight>
                  <a:srgbClr val="FFFFFE"/>
                </a:highlight>
                <a:latin typeface="Courier New"/>
                <a:ea typeface="Courier New"/>
                <a:cs typeface="Courier New"/>
                <a:sym typeface="Courier New"/>
              </a:rPr>
              <a:t>(</a:t>
            </a:r>
            <a:r>
              <a:rPr b="1" lang="en" sz="1150">
                <a:solidFill>
                  <a:srgbClr val="001080"/>
                </a:solidFill>
                <a:highlight>
                  <a:srgbClr val="FFFFFE"/>
                </a:highlight>
                <a:latin typeface="Courier New"/>
                <a:ea typeface="Courier New"/>
                <a:cs typeface="Courier New"/>
                <a:sym typeface="Courier New"/>
              </a:rPr>
              <a:t>self</a:t>
            </a:r>
            <a:r>
              <a:rPr b="1" lang="en" sz="1150">
                <a:highlight>
                  <a:srgbClr val="FFFFFE"/>
                </a:highlight>
                <a:latin typeface="Courier New"/>
                <a:ea typeface="Courier New"/>
                <a:cs typeface="Courier New"/>
                <a:sym typeface="Courier New"/>
              </a:rPr>
              <a:t>, </a:t>
            </a:r>
            <a:r>
              <a:rPr b="1" lang="en" sz="1150">
                <a:solidFill>
                  <a:srgbClr val="001080"/>
                </a:solidFill>
                <a:highlight>
                  <a:srgbClr val="FFFFFE"/>
                </a:highlight>
                <a:latin typeface="Courier New"/>
                <a:ea typeface="Courier New"/>
                <a:cs typeface="Courier New"/>
                <a:sym typeface="Courier New"/>
              </a:rPr>
              <a:t>a</a:t>
            </a:r>
            <a:r>
              <a:rPr b="1" lang="en" sz="1150">
                <a:highlight>
                  <a:srgbClr val="FFFFFE"/>
                </a:highlight>
                <a:latin typeface="Courier New"/>
                <a:ea typeface="Courier New"/>
                <a:cs typeface="Courier New"/>
                <a:sym typeface="Courier New"/>
              </a:rPr>
              <a:t>,</a:t>
            </a:r>
            <a:r>
              <a:rPr b="1" lang="en" sz="1150">
                <a:solidFill>
                  <a:srgbClr val="001080"/>
                </a:solidFill>
                <a:highlight>
                  <a:srgbClr val="FFFFFE"/>
                </a:highlight>
                <a:latin typeface="Courier New"/>
                <a:ea typeface="Courier New"/>
                <a:cs typeface="Courier New"/>
                <a:sym typeface="Courier New"/>
              </a:rPr>
              <a:t>b</a:t>
            </a:r>
            <a:r>
              <a:rPr b="1" lang="en" sz="1150">
                <a:highlight>
                  <a:srgbClr val="FFFFFE"/>
                </a:highlight>
                <a:latin typeface="Courier New"/>
                <a:ea typeface="Courier New"/>
                <a:cs typeface="Courier New"/>
                <a:sym typeface="Courier New"/>
              </a:rPr>
              <a:t>,</a:t>
            </a:r>
            <a:r>
              <a:rPr b="1" lang="en" sz="1150">
                <a:solidFill>
                  <a:srgbClr val="001080"/>
                </a:solidFill>
                <a:highlight>
                  <a:srgbClr val="FFFFFE"/>
                </a:highlight>
                <a:latin typeface="Courier New"/>
                <a:ea typeface="Courier New"/>
                <a:cs typeface="Courier New"/>
                <a:sym typeface="Courier New"/>
              </a:rPr>
              <a:t>c</a:t>
            </a:r>
            <a:r>
              <a:rPr b="1" lang="en" sz="1150">
                <a:highlight>
                  <a:srgbClr val="FFFFFE"/>
                </a:highlight>
                <a:latin typeface="Courier New"/>
                <a:ea typeface="Courier New"/>
                <a:cs typeface="Courier New"/>
                <a:sym typeface="Courier New"/>
              </a:rPr>
              <a:t>):</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        </a:t>
            </a:r>
            <a:r>
              <a:rPr b="1" lang="en" sz="1150">
                <a:solidFill>
                  <a:srgbClr val="001080"/>
                </a:solidFill>
                <a:highlight>
                  <a:srgbClr val="FFFFFE"/>
                </a:highlight>
                <a:latin typeface="Courier New"/>
                <a:ea typeface="Courier New"/>
                <a:cs typeface="Courier New"/>
                <a:sym typeface="Courier New"/>
              </a:rPr>
              <a:t>self</a:t>
            </a:r>
            <a:r>
              <a:rPr b="1" lang="en" sz="1150">
                <a:highlight>
                  <a:srgbClr val="FFFFFE"/>
                </a:highlight>
                <a:latin typeface="Courier New"/>
                <a:ea typeface="Courier New"/>
                <a:cs typeface="Courier New"/>
                <a:sym typeface="Courier New"/>
              </a:rPr>
              <a:t>.public=a</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        </a:t>
            </a:r>
            <a:r>
              <a:rPr b="1" lang="en" sz="1150">
                <a:solidFill>
                  <a:srgbClr val="001080"/>
                </a:solidFill>
                <a:highlight>
                  <a:srgbClr val="FFFFFE"/>
                </a:highlight>
                <a:latin typeface="Courier New"/>
                <a:ea typeface="Courier New"/>
                <a:cs typeface="Courier New"/>
                <a:sym typeface="Courier New"/>
              </a:rPr>
              <a:t>self</a:t>
            </a:r>
            <a:r>
              <a:rPr b="1" lang="en" sz="1150">
                <a:highlight>
                  <a:srgbClr val="FFFFFE"/>
                </a:highlight>
                <a:latin typeface="Courier New"/>
                <a:ea typeface="Courier New"/>
                <a:cs typeface="Courier New"/>
                <a:sym typeface="Courier New"/>
              </a:rPr>
              <a:t>._protected=b</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        </a:t>
            </a:r>
            <a:r>
              <a:rPr b="1" lang="en" sz="1150">
                <a:solidFill>
                  <a:srgbClr val="001080"/>
                </a:solidFill>
                <a:highlight>
                  <a:srgbClr val="FFFFFE"/>
                </a:highlight>
                <a:latin typeface="Courier New"/>
                <a:ea typeface="Courier New"/>
                <a:cs typeface="Courier New"/>
                <a:sym typeface="Courier New"/>
              </a:rPr>
              <a:t>self</a:t>
            </a:r>
            <a:r>
              <a:rPr b="1" lang="en" sz="1150">
                <a:highlight>
                  <a:srgbClr val="FFFFFE"/>
                </a:highlight>
                <a:latin typeface="Courier New"/>
                <a:ea typeface="Courier New"/>
                <a:cs typeface="Courier New"/>
                <a:sym typeface="Courier New"/>
              </a:rPr>
              <a:t>.__private=c</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x=Encapsulation(</a:t>
            </a:r>
            <a:r>
              <a:rPr b="1" lang="en" sz="1150">
                <a:solidFill>
                  <a:srgbClr val="09885A"/>
                </a:solidFill>
                <a:highlight>
                  <a:srgbClr val="FFFFFE"/>
                </a:highlight>
                <a:latin typeface="Courier New"/>
                <a:ea typeface="Courier New"/>
                <a:cs typeface="Courier New"/>
                <a:sym typeface="Courier New"/>
              </a:rPr>
              <a:t>1</a:t>
            </a:r>
            <a:r>
              <a:rPr b="1" lang="en" sz="1150">
                <a:highlight>
                  <a:srgbClr val="FFFFFE"/>
                </a:highlight>
                <a:latin typeface="Courier New"/>
                <a:ea typeface="Courier New"/>
                <a:cs typeface="Courier New"/>
                <a:sym typeface="Courier New"/>
              </a:rPr>
              <a:t>,</a:t>
            </a:r>
            <a:r>
              <a:rPr b="1" lang="en" sz="1150">
                <a:solidFill>
                  <a:srgbClr val="09885A"/>
                </a:solidFill>
                <a:highlight>
                  <a:srgbClr val="FFFFFE"/>
                </a:highlight>
                <a:latin typeface="Courier New"/>
                <a:ea typeface="Courier New"/>
                <a:cs typeface="Courier New"/>
                <a:sym typeface="Courier New"/>
              </a:rPr>
              <a:t>2</a:t>
            </a:r>
            <a:r>
              <a:rPr b="1" lang="en" sz="1150">
                <a:highlight>
                  <a:srgbClr val="FFFFFE"/>
                </a:highlight>
                <a:latin typeface="Courier New"/>
                <a:ea typeface="Courier New"/>
                <a:cs typeface="Courier New"/>
                <a:sym typeface="Courier New"/>
              </a:rPr>
              <a:t>,</a:t>
            </a:r>
            <a:r>
              <a:rPr b="1" lang="en" sz="1150">
                <a:solidFill>
                  <a:srgbClr val="09885A"/>
                </a:solidFill>
                <a:highlight>
                  <a:srgbClr val="FFFFFE"/>
                </a:highlight>
                <a:latin typeface="Courier New"/>
                <a:ea typeface="Courier New"/>
                <a:cs typeface="Courier New"/>
                <a:sym typeface="Courier New"/>
              </a:rPr>
              <a:t>3</a:t>
            </a:r>
            <a:r>
              <a:rPr b="1" lang="en" sz="1150">
                <a:highlight>
                  <a:srgbClr val="FFFFFE"/>
                </a:highlight>
                <a:latin typeface="Courier New"/>
                <a:ea typeface="Courier New"/>
                <a:cs typeface="Courier New"/>
                <a:sym typeface="Courier New"/>
              </a:rPr>
              <a:t>) </a:t>
            </a:r>
            <a:endParaRPr b="1" sz="1150">
              <a:highlight>
                <a:srgbClr val="FFFFF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Create a dataframe</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nvSpPr>
        <p:spPr>
          <a:xfrm>
            <a:off x="442000" y="842425"/>
            <a:ext cx="66150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pandas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 = {</a:t>
            </a:r>
            <a:r>
              <a:rPr b="1" lang="en" sz="1050">
                <a:solidFill>
                  <a:srgbClr val="A31515"/>
                </a:solidFill>
                <a:highlight>
                  <a:srgbClr val="FFFFFE"/>
                </a:highlight>
                <a:latin typeface="Courier New"/>
                <a:ea typeface="Courier New"/>
                <a:cs typeface="Courier New"/>
                <a:sym typeface="Courier New"/>
              </a:rPr>
              <a:t>"one"</a:t>
            </a:r>
            <a:r>
              <a:rPr b="1" lang="en" sz="1050">
                <a:highlight>
                  <a:srgbClr val="FFFFFE"/>
                </a:highlight>
                <a:latin typeface="Courier New"/>
                <a:ea typeface="Courier New"/>
                <a:cs typeface="Courier New"/>
                <a:sym typeface="Courier New"/>
              </a:rPr>
              <a:t> : pd.Series ([</a:t>
            </a:r>
            <a:r>
              <a:rPr b="1" lang="en" sz="1050">
                <a:solidFill>
                  <a:srgbClr val="098156"/>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 ,index =[ </a:t>
            </a:r>
            <a:r>
              <a:rPr b="1" lang="en" sz="1050">
                <a:solidFill>
                  <a:srgbClr val="A31515"/>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"c"</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"two"</a:t>
            </a:r>
            <a:r>
              <a:rPr b="1" lang="en" sz="1050">
                <a:highlight>
                  <a:srgbClr val="FFFFFE"/>
                </a:highlight>
                <a:latin typeface="Courier New"/>
                <a:ea typeface="Courier New"/>
                <a:cs typeface="Courier New"/>
                <a:sym typeface="Courier New"/>
              </a:rPr>
              <a:t> : pd.Series ([</a:t>
            </a:r>
            <a:r>
              <a:rPr b="1" lang="en" sz="1050">
                <a:solidFill>
                  <a:srgbClr val="098156"/>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4</a:t>
            </a:r>
            <a:r>
              <a:rPr b="1" lang="en" sz="1050">
                <a:highlight>
                  <a:srgbClr val="FFFFFE"/>
                </a:highlight>
                <a:latin typeface="Courier New"/>
                <a:ea typeface="Courier New"/>
                <a:cs typeface="Courier New"/>
                <a:sym typeface="Courier New"/>
              </a:rPr>
              <a:t>.] , index=[ </a:t>
            </a:r>
            <a:r>
              <a:rPr b="1" lang="en" sz="1050">
                <a:solidFill>
                  <a:srgbClr val="A31515"/>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"c"</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"d"</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 = pd.DataFrame(d)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a:t>
            </a:r>
            <a:endParaRPr b="1" sz="1050">
              <a:highlight>
                <a:srgbClr val="FFFFFE"/>
              </a:highlight>
              <a:latin typeface="Courier New"/>
              <a:ea typeface="Courier New"/>
              <a:cs typeface="Courier New"/>
              <a:sym typeface="Courier New"/>
            </a:endParaRPr>
          </a:p>
        </p:txBody>
      </p:sp>
      <p:pic>
        <p:nvPicPr>
          <p:cNvPr id="109" name="Google Shape;109;p19"/>
          <p:cNvPicPr preferRelativeResize="0"/>
          <p:nvPr/>
        </p:nvPicPr>
        <p:blipFill>
          <a:blip r:embed="rId3">
            <a:alphaModFix/>
          </a:blip>
          <a:stretch>
            <a:fillRect/>
          </a:stretch>
        </p:blipFill>
        <p:spPr>
          <a:xfrm>
            <a:off x="442000" y="2219450"/>
            <a:ext cx="1390650" cy="1914525"/>
          </a:xfrm>
          <a:prstGeom prst="rect">
            <a:avLst/>
          </a:prstGeom>
          <a:noFill/>
          <a:ln>
            <a:noFill/>
          </a:ln>
        </p:spPr>
      </p:pic>
      <p:sp>
        <p:nvSpPr>
          <p:cNvPr id="110" name="Google Shape;110;p19"/>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6" name="Google Shape;566;p7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67" name="Google Shape;567;p73"/>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a:t>
            </a:r>
            <a:r>
              <a:rPr lang="en" sz="2400">
                <a:solidFill>
                  <a:srgbClr val="FFFFFF"/>
                </a:solidFill>
                <a:latin typeface="Economica"/>
                <a:ea typeface="Economica"/>
                <a:cs typeface="Economica"/>
                <a:sym typeface="Economica"/>
              </a:rPr>
              <a:t>.Python OOP</a:t>
            </a:r>
            <a:endParaRPr sz="2400">
              <a:solidFill>
                <a:srgbClr val="FFFFFF"/>
              </a:solidFill>
              <a:latin typeface="Open Sans"/>
              <a:ea typeface="Open Sans"/>
              <a:cs typeface="Open Sans"/>
              <a:sym typeface="Open Sans"/>
            </a:endParaRPr>
          </a:p>
        </p:txBody>
      </p:sp>
      <p:sp>
        <p:nvSpPr>
          <p:cNvPr id="568" name="Google Shape;568;p73"/>
          <p:cNvSpPr txBox="1"/>
          <p:nvPr/>
        </p:nvSpPr>
        <p:spPr>
          <a:xfrm>
            <a:off x="395100" y="847975"/>
            <a:ext cx="3000000" cy="330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(x.public)</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x.public=</a:t>
            </a:r>
            <a:r>
              <a:rPr b="1" lang="en" sz="1050">
                <a:solidFill>
                  <a:srgbClr val="09885A"/>
                </a:solidFill>
                <a:highlight>
                  <a:srgbClr val="FFFFFE"/>
                </a:highlight>
                <a:latin typeface="Courier New"/>
                <a:ea typeface="Courier New"/>
                <a:cs typeface="Courier New"/>
                <a:sym typeface="Courier New"/>
              </a:rPr>
              <a:t>10</a:t>
            </a:r>
            <a:endParaRPr b="1"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(x.public)</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10</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print(x._protected)</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x._protected=10</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print(x._protected)</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10</a:t>
            </a:r>
            <a:endParaRPr b="1" sz="1050">
              <a:solidFill>
                <a:srgbClr val="21212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(x.__private)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spcBef>
                <a:spcPts val="0"/>
              </a:spcBef>
              <a:spcAft>
                <a:spcPts val="0"/>
              </a:spcAft>
              <a:buNone/>
            </a:pPr>
            <a:r>
              <a:rPr b="1" lang="en" sz="1050">
                <a:highlight>
                  <a:srgbClr val="FFFFFF"/>
                </a:highlight>
                <a:latin typeface="Courier New"/>
                <a:ea typeface="Courier New"/>
                <a:cs typeface="Courier New"/>
                <a:sym typeface="Courier New"/>
              </a:rPr>
              <a:t>AttributeError</a:t>
            </a:r>
            <a:r>
              <a:rPr b="1" lang="en" sz="1050">
                <a:solidFill>
                  <a:srgbClr val="212121"/>
                </a:solidFill>
                <a:highlight>
                  <a:srgbClr val="FFFFFF"/>
                </a:highlight>
                <a:latin typeface="Courier New"/>
                <a:ea typeface="Courier New"/>
                <a:cs typeface="Courier New"/>
                <a:sym typeface="Courier New"/>
              </a:rPr>
              <a:t>: 'Encapsulation' object has no attribute '__private'</a:t>
            </a:r>
            <a:endParaRPr b="1"/>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p:txBody>
      </p:sp>
      <p:graphicFrame>
        <p:nvGraphicFramePr>
          <p:cNvPr id="569" name="Google Shape;569;p73"/>
          <p:cNvGraphicFramePr/>
          <p:nvPr/>
        </p:nvGraphicFramePr>
        <p:xfrm>
          <a:off x="4020500" y="847925"/>
          <a:ext cx="3000000" cy="3000000"/>
        </p:xfrm>
        <a:graphic>
          <a:graphicData uri="http://schemas.openxmlformats.org/drawingml/2006/table">
            <a:tbl>
              <a:tblPr>
                <a:solidFill>
                  <a:srgbClr val="FFFFFF"/>
                </a:solidFill>
                <a:tableStyleId>{0D2F74BA-1242-4F21-8A65-A92B6B30C529}</a:tableStyleId>
              </a:tblPr>
              <a:tblGrid>
                <a:gridCol w="523875"/>
                <a:gridCol w="609600"/>
                <a:gridCol w="3867150"/>
              </a:tblGrid>
              <a:tr h="458075">
                <a:tc>
                  <a:txBody>
                    <a:bodyPr/>
                    <a:lstStyle/>
                    <a:p>
                      <a:pPr indent="0" lvl="0" marL="0" rtl="0" algn="ctr">
                        <a:spcBef>
                          <a:spcPts val="0"/>
                        </a:spcBef>
                        <a:spcAft>
                          <a:spcPts val="0"/>
                        </a:spcAft>
                        <a:buNone/>
                      </a:pPr>
                      <a:r>
                        <a:rPr b="1" lang="en" sz="900">
                          <a:solidFill>
                            <a:srgbClr val="212121"/>
                          </a:solidFill>
                          <a:highlight>
                            <a:srgbClr val="FFFFFF"/>
                          </a:highlight>
                          <a:latin typeface="Roboto"/>
                          <a:ea typeface="Roboto"/>
                          <a:cs typeface="Roboto"/>
                          <a:sym typeface="Roboto"/>
                        </a:rPr>
                        <a:t>Name</a:t>
                      </a:r>
                      <a:endParaRPr b="1"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212121"/>
                          </a:solidFill>
                          <a:highlight>
                            <a:srgbClr val="FFFFFF"/>
                          </a:highlight>
                          <a:latin typeface="Roboto"/>
                          <a:ea typeface="Roboto"/>
                          <a:cs typeface="Roboto"/>
                          <a:sym typeface="Roboto"/>
                        </a:rPr>
                        <a:t>Notation</a:t>
                      </a:r>
                      <a:endParaRPr b="1"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212121"/>
                          </a:solidFill>
                          <a:highlight>
                            <a:srgbClr val="FFFFFF"/>
                          </a:highlight>
                          <a:latin typeface="Roboto"/>
                          <a:ea typeface="Roboto"/>
                          <a:cs typeface="Roboto"/>
                          <a:sym typeface="Roboto"/>
                        </a:rPr>
                        <a:t>Behavior</a:t>
                      </a:r>
                      <a:endParaRPr b="1"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3575">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name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Public</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Can be accessed from inside or outside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36300">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_name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Protected</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Like a public member but should not be directly accessed from the outside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3575">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__name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Private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212121"/>
                          </a:solidFill>
                          <a:highlight>
                            <a:srgbClr val="FFFFFF"/>
                          </a:highlight>
                          <a:latin typeface="Roboto"/>
                          <a:ea typeface="Roboto"/>
                          <a:cs typeface="Roboto"/>
                          <a:sym typeface="Roboto"/>
                        </a:rPr>
                        <a:t>Can't be seen and accessed from the outside</a:t>
                      </a:r>
                      <a:endParaRPr sz="900">
                        <a:solidFill>
                          <a:srgbClr val="212121"/>
                        </a:solidFill>
                        <a:highlight>
                          <a:srgbClr val="FFFFFF"/>
                        </a:highlight>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5" name="Google Shape;575;p7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76" name="Google Shape;576;p74"/>
          <p:cNvSpPr txBox="1"/>
          <p:nvPr/>
        </p:nvSpPr>
        <p:spPr>
          <a:xfrm>
            <a:off x="159300" y="862650"/>
            <a:ext cx="8896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Inheritance allows us to define a class that inherits all the methods and properties from another 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Parent class is the class being inherited from, also called base 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Child class is the class that inherits from another class, also called derived class.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Derived classes inherit features from the base class, adding features to it. This results into re-usability of the code.</a:t>
            </a:r>
            <a:endParaRPr/>
          </a:p>
        </p:txBody>
      </p:sp>
      <p:sp>
        <p:nvSpPr>
          <p:cNvPr id="577" name="Google Shape;577;p74"/>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3" name="Google Shape;583;p7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84" name="Google Shape;584;p75"/>
          <p:cNvSpPr txBox="1"/>
          <p:nvPr/>
        </p:nvSpPr>
        <p:spPr>
          <a:xfrm>
            <a:off x="402625" y="653100"/>
            <a:ext cx="6227700" cy="363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class</a:t>
            </a:r>
            <a:r>
              <a:rPr b="1" lang="en" sz="1050">
                <a:highlight>
                  <a:srgbClr val="FFFFFE"/>
                </a:highlight>
                <a:latin typeface="Courier New"/>
                <a:ea typeface="Courier New"/>
                <a:cs typeface="Courier New"/>
                <a:sym typeface="Courier New"/>
              </a:rPr>
              <a:t> BaseClass: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__init__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fname</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lname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.firstname = fname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.lastname = lname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printname</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.firstname,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.lastname)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class</a:t>
            </a:r>
            <a:r>
              <a:rPr b="1" lang="en" sz="1050">
                <a:highlight>
                  <a:srgbClr val="FFFFFE"/>
                </a:highlight>
                <a:latin typeface="Courier New"/>
                <a:ea typeface="Courier New"/>
                <a:cs typeface="Courier New"/>
                <a:sym typeface="Courier New"/>
              </a:rPr>
              <a:t> </a:t>
            </a:r>
            <a:r>
              <a:rPr b="1" lang="en" sz="1050">
                <a:solidFill>
                  <a:srgbClr val="267F99"/>
                </a:solidFill>
                <a:highlight>
                  <a:srgbClr val="FFFFFE"/>
                </a:highlight>
                <a:latin typeface="Courier New"/>
                <a:ea typeface="Courier New"/>
                <a:cs typeface="Courier New"/>
                <a:sym typeface="Courier New"/>
              </a:rPr>
              <a:t>ChildClass</a:t>
            </a:r>
            <a:r>
              <a:rPr b="1" lang="en" sz="1050">
                <a:highlight>
                  <a:srgbClr val="FFFFFE"/>
                </a:highlight>
                <a:latin typeface="Courier New"/>
                <a:ea typeface="Courier New"/>
                <a:cs typeface="Courier New"/>
                <a:sym typeface="Courier New"/>
              </a:rPr>
              <a:t>(</a:t>
            </a:r>
            <a:r>
              <a:rPr b="1" lang="en" sz="1050">
                <a:solidFill>
                  <a:srgbClr val="267F99"/>
                </a:solidFill>
                <a:highlight>
                  <a:srgbClr val="FFFFFE"/>
                </a:highlight>
                <a:latin typeface="Courier New"/>
                <a:ea typeface="Courier New"/>
                <a:cs typeface="Courier New"/>
                <a:sym typeface="Courier New"/>
              </a:rPr>
              <a:t>BaseClass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__init__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fname</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lname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BaseClass.</a:t>
            </a:r>
            <a:r>
              <a:rPr b="1" lang="en" sz="1050">
                <a:solidFill>
                  <a:srgbClr val="795E26"/>
                </a:solidFill>
                <a:highlight>
                  <a:srgbClr val="FFFFFE"/>
                </a:highlight>
                <a:latin typeface="Courier New"/>
                <a:ea typeface="Courier New"/>
                <a:cs typeface="Courier New"/>
                <a:sym typeface="Courier New"/>
              </a:rPr>
              <a:t>__init__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 fname, lname)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.graduationyear = </a:t>
            </a:r>
            <a:r>
              <a:rPr b="1" lang="en" sz="1050">
                <a:solidFill>
                  <a:srgbClr val="09885A"/>
                </a:solidFill>
                <a:highlight>
                  <a:srgbClr val="FFFFFE"/>
                </a:highlight>
                <a:latin typeface="Courier New"/>
                <a:ea typeface="Courier New"/>
                <a:cs typeface="Courier New"/>
                <a:sym typeface="Courier New"/>
              </a:rPr>
              <a:t>2022</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x=ChildClass(</a:t>
            </a:r>
            <a:r>
              <a:rPr b="1" lang="en" sz="1050">
                <a:solidFill>
                  <a:srgbClr val="A31515"/>
                </a:solidFill>
                <a:highlight>
                  <a:srgbClr val="FFFFFE"/>
                </a:highlight>
                <a:latin typeface="Courier New"/>
                <a:ea typeface="Courier New"/>
                <a:cs typeface="Courier New"/>
                <a:sym typeface="Courier New"/>
              </a:rPr>
              <a:t>"JD"</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"V"</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x.graduationyear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y=BaseClass(</a:t>
            </a:r>
            <a:r>
              <a:rPr b="1" lang="en" sz="1050">
                <a:solidFill>
                  <a:srgbClr val="A31515"/>
                </a:solidFill>
                <a:highlight>
                  <a:srgbClr val="FFFFFE"/>
                </a:highlight>
                <a:latin typeface="Courier New"/>
                <a:ea typeface="Courier New"/>
                <a:cs typeface="Courier New"/>
                <a:sym typeface="Courier New"/>
              </a:rPr>
              <a:t>"JD"</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"V"</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y.graduationyear</a:t>
            </a:r>
            <a:endParaRPr b="1" sz="1050">
              <a:highlight>
                <a:srgbClr val="FFFFFE"/>
              </a:highlight>
              <a:latin typeface="Courier New"/>
              <a:ea typeface="Courier New"/>
              <a:cs typeface="Courier New"/>
              <a:sym typeface="Courier New"/>
            </a:endParaRPr>
          </a:p>
        </p:txBody>
      </p:sp>
      <p:sp>
        <p:nvSpPr>
          <p:cNvPr id="585" name="Google Shape;585;p75"/>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1" name="Google Shape;591;p7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592" name="Google Shape;592;p76"/>
          <p:cNvSpPr txBox="1"/>
          <p:nvPr/>
        </p:nvSpPr>
        <p:spPr>
          <a:xfrm>
            <a:off x="387900" y="862650"/>
            <a:ext cx="8896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While designing a inheritance concept, following points are to be kept in mind: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 subtype never implements less functionalities that the parent type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Inheritance should never be more than two levels deep</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We use inheritance when we want to avoid redundant code</a:t>
            </a:r>
            <a:endParaRPr/>
          </a:p>
        </p:txBody>
      </p:sp>
      <p:sp>
        <p:nvSpPr>
          <p:cNvPr id="593" name="Google Shape;593;p76"/>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9" name="Google Shape;599;p7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00" name="Google Shape;600;p77"/>
          <p:cNvSpPr txBox="1"/>
          <p:nvPr/>
        </p:nvSpPr>
        <p:spPr>
          <a:xfrm>
            <a:off x="387900" y="862650"/>
            <a:ext cx="8383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Generally speaking, polymorphism means that a method or function is able to cope with different types of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OOP, Polymorphism is the characteristic of being able to assign a different meaning to a particular symbol or operator in different contexts specifically to allow an entity such as a variable, a function or an object to have more than one form.</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There are two kinds of polymorphisms: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Overloading: Two or more methods with different signatures.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Overriding: Replacing an inherited method with another having the same signature.</a:t>
            </a:r>
            <a:endParaRPr/>
          </a:p>
        </p:txBody>
      </p:sp>
      <p:sp>
        <p:nvSpPr>
          <p:cNvPr id="601" name="Google Shape;601;p77"/>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7" name="Google Shape;607;p7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08" name="Google Shape;608;p78"/>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1.Python OOP</a:t>
            </a:r>
            <a:endParaRPr sz="2400">
              <a:solidFill>
                <a:srgbClr val="FFFFFF"/>
              </a:solidFill>
              <a:latin typeface="Open Sans"/>
              <a:ea typeface="Open Sans"/>
              <a:cs typeface="Open Sans"/>
              <a:sym typeface="Open Sans"/>
            </a:endParaRPr>
          </a:p>
        </p:txBody>
      </p:sp>
      <p:sp>
        <p:nvSpPr>
          <p:cNvPr id="609" name="Google Shape;609;p78"/>
          <p:cNvSpPr txBox="1"/>
          <p:nvPr/>
        </p:nvSpPr>
        <p:spPr>
          <a:xfrm>
            <a:off x="387900" y="710250"/>
            <a:ext cx="83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 of built-in polymorphic function:</a:t>
            </a:r>
            <a:endParaRPr/>
          </a:p>
        </p:txBody>
      </p:sp>
      <p:sp>
        <p:nvSpPr>
          <p:cNvPr id="610" name="Google Shape;610;p78"/>
          <p:cNvSpPr txBox="1"/>
          <p:nvPr/>
        </p:nvSpPr>
        <p:spPr>
          <a:xfrm>
            <a:off x="387900" y="939900"/>
            <a:ext cx="48183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len() being used for a string </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795E26"/>
                </a:solidFill>
                <a:highlight>
                  <a:srgbClr val="FFFFFE"/>
                </a:highlight>
                <a:latin typeface="Courier New"/>
                <a:ea typeface="Courier New"/>
                <a:cs typeface="Courier New"/>
                <a:sym typeface="Courier New"/>
              </a:rPr>
              <a:t>len</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"greeks"</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len() being used for a list </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795E26"/>
                </a:solidFill>
                <a:highlight>
                  <a:srgbClr val="FFFFFE"/>
                </a:highlight>
                <a:latin typeface="Courier New"/>
                <a:ea typeface="Courier New"/>
                <a:cs typeface="Courier New"/>
                <a:sym typeface="Courier New"/>
              </a:rPr>
              <a:t>len</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30</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p:txBody>
      </p:sp>
      <p:sp>
        <p:nvSpPr>
          <p:cNvPr id="611" name="Google Shape;611;p78"/>
          <p:cNvSpPr txBox="1"/>
          <p:nvPr/>
        </p:nvSpPr>
        <p:spPr>
          <a:xfrm>
            <a:off x="387900" y="2221650"/>
            <a:ext cx="83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Polymorphism with class methods:</a:t>
            </a:r>
            <a:endParaRPr/>
          </a:p>
        </p:txBody>
      </p:sp>
      <p:sp>
        <p:nvSpPr>
          <p:cNvPr id="612" name="Google Shape;612;p78"/>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8" name="Google Shape;618;p7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19" name="Google Shape;619;p79"/>
          <p:cNvSpPr txBox="1"/>
          <p:nvPr/>
        </p:nvSpPr>
        <p:spPr>
          <a:xfrm>
            <a:off x="235500" y="862650"/>
            <a:ext cx="71328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Python operators work like built-in classes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The same operator behaves differently with different types. For example, the + operator can perform an arithmetic additional on two numbers but can also merge two lists, or concatenate two strings. This feature in Python, which allows the same operator to have different meaning according to the context is called "operator overloading"</a:t>
            </a:r>
            <a:endParaRPr/>
          </a:p>
        </p:txBody>
      </p:sp>
      <p:sp>
        <p:nvSpPr>
          <p:cNvPr id="620" name="Google Shape;620;p79"/>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6" name="Google Shape;626;p8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27" name="Google Shape;627;p80"/>
          <p:cNvSpPr txBox="1"/>
          <p:nvPr/>
        </p:nvSpPr>
        <p:spPr>
          <a:xfrm>
            <a:off x="387900" y="883525"/>
            <a:ext cx="6527700" cy="341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class</a:t>
            </a:r>
            <a:r>
              <a:rPr b="1" lang="en" sz="1050">
                <a:highlight>
                  <a:srgbClr val="FFFFFE"/>
                </a:highlight>
                <a:latin typeface="Courier New"/>
                <a:ea typeface="Courier New"/>
                <a:cs typeface="Courier New"/>
                <a:sym typeface="Courier New"/>
              </a:rPr>
              <a:t> </a:t>
            </a:r>
            <a:r>
              <a:rPr b="1" lang="en" sz="1050">
                <a:solidFill>
                  <a:srgbClr val="267F99"/>
                </a:solidFill>
                <a:highlight>
                  <a:srgbClr val="FFFFFE"/>
                </a:highlight>
                <a:latin typeface="Courier New"/>
                <a:ea typeface="Courier New"/>
                <a:cs typeface="Courier New"/>
                <a:sym typeface="Courier New"/>
              </a:rPr>
              <a:t>complex</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__init__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.a = a</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.b = b</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8000"/>
                </a:solidFill>
                <a:highlight>
                  <a:srgbClr val="FFFFFE"/>
                </a:highlight>
                <a:latin typeface="Courier New"/>
                <a:ea typeface="Courier New"/>
                <a:cs typeface="Courier New"/>
                <a:sym typeface="Courier New"/>
              </a:rPr>
              <a:t># adding two objects </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__add__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other</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.a + other.a,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.b + other.b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__str__</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.a, </a:t>
            </a:r>
            <a:r>
              <a:rPr b="1" lang="en" sz="1050">
                <a:solidFill>
                  <a:srgbClr val="001080"/>
                </a:solidFill>
                <a:highlight>
                  <a:srgbClr val="FFFFFE"/>
                </a:highlight>
                <a:latin typeface="Courier New"/>
                <a:ea typeface="Courier New"/>
                <a:cs typeface="Courier New"/>
                <a:sym typeface="Courier New"/>
              </a:rPr>
              <a:t>self</a:t>
            </a:r>
            <a:r>
              <a:rPr b="1" lang="en" sz="1050">
                <a:highlight>
                  <a:srgbClr val="FFFFFE"/>
                </a:highlight>
                <a:latin typeface="Courier New"/>
                <a:ea typeface="Courier New"/>
                <a:cs typeface="Courier New"/>
                <a:sym typeface="Courier New"/>
              </a:rPr>
              <a:t>.b</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Ob1 = </a:t>
            </a:r>
            <a:r>
              <a:rPr b="1" lang="en" sz="1050">
                <a:solidFill>
                  <a:srgbClr val="267F99"/>
                </a:solidFill>
                <a:highlight>
                  <a:srgbClr val="FFFFFE"/>
                </a:highlight>
                <a:latin typeface="Courier New"/>
                <a:ea typeface="Courier New"/>
                <a:cs typeface="Courier New"/>
                <a:sym typeface="Courier New"/>
              </a:rPr>
              <a:t>complex</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Ob2 = </a:t>
            </a:r>
            <a:r>
              <a:rPr b="1" lang="en" sz="1050">
                <a:solidFill>
                  <a:srgbClr val="267F99"/>
                </a:solidFill>
                <a:highlight>
                  <a:srgbClr val="FFFFFE"/>
                </a:highlight>
                <a:latin typeface="Courier New"/>
                <a:ea typeface="Courier New"/>
                <a:cs typeface="Courier New"/>
                <a:sym typeface="Courier New"/>
              </a:rPr>
              <a:t>complex</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2</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Ob3 = Ob1 + Ob2</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(Ob3)</a:t>
            </a:r>
            <a:endParaRPr b="1" sz="1050">
              <a:highlight>
                <a:srgbClr val="FFFFFE"/>
              </a:highlight>
              <a:latin typeface="Courier New"/>
              <a:ea typeface="Courier New"/>
              <a:cs typeface="Courier New"/>
              <a:sym typeface="Courier New"/>
            </a:endParaRPr>
          </a:p>
        </p:txBody>
      </p:sp>
      <p:sp>
        <p:nvSpPr>
          <p:cNvPr id="628" name="Google Shape;628;p80"/>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4" name="Google Shape;634;p8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35" name="Google Shape;635;p81"/>
          <p:cNvSpPr txBox="1"/>
          <p:nvPr/>
        </p:nvSpPr>
        <p:spPr>
          <a:xfrm>
            <a:off x="277750" y="694825"/>
            <a:ext cx="3000000" cy="37329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950"/>
              <a:t>+    __add__(self, other)</a:t>
            </a:r>
            <a:endParaRPr b="1" sz="950"/>
          </a:p>
          <a:p>
            <a:pPr indent="0" lvl="0" marL="76200" marR="76200" rtl="0" algn="l">
              <a:lnSpc>
                <a:spcPct val="115000"/>
              </a:lnSpc>
              <a:spcBef>
                <a:spcPts val="1100"/>
              </a:spcBef>
              <a:spcAft>
                <a:spcPts val="0"/>
              </a:spcAft>
              <a:buNone/>
            </a:pPr>
            <a:r>
              <a:rPr b="1" lang="en" sz="950"/>
              <a:t>–    __sub__(self, other)</a:t>
            </a:r>
            <a:endParaRPr b="1" sz="950"/>
          </a:p>
          <a:p>
            <a:pPr indent="0" lvl="0" marL="76200" marR="76200" rtl="0" algn="l">
              <a:lnSpc>
                <a:spcPct val="115000"/>
              </a:lnSpc>
              <a:spcBef>
                <a:spcPts val="1100"/>
              </a:spcBef>
              <a:spcAft>
                <a:spcPts val="0"/>
              </a:spcAft>
              <a:buNone/>
            </a:pPr>
            <a:r>
              <a:rPr b="1" lang="en" sz="950"/>
              <a:t>*    __mul__(self, other)</a:t>
            </a:r>
            <a:endParaRPr b="1" sz="950"/>
          </a:p>
          <a:p>
            <a:pPr indent="0" lvl="0" marL="76200" marR="76200" rtl="0" algn="l">
              <a:lnSpc>
                <a:spcPct val="115000"/>
              </a:lnSpc>
              <a:spcBef>
                <a:spcPts val="1100"/>
              </a:spcBef>
              <a:spcAft>
                <a:spcPts val="0"/>
              </a:spcAft>
              <a:buNone/>
            </a:pPr>
            <a:r>
              <a:rPr b="1" lang="en" sz="950"/>
              <a:t>/    __truediv__(self, other)</a:t>
            </a:r>
            <a:endParaRPr b="1" sz="950"/>
          </a:p>
          <a:p>
            <a:pPr indent="0" lvl="0" marL="76200" marR="76200" rtl="0" algn="l">
              <a:lnSpc>
                <a:spcPct val="115000"/>
              </a:lnSpc>
              <a:spcBef>
                <a:spcPts val="1100"/>
              </a:spcBef>
              <a:spcAft>
                <a:spcPts val="0"/>
              </a:spcAft>
              <a:buNone/>
            </a:pPr>
            <a:r>
              <a:rPr b="1" lang="en" sz="950"/>
              <a:t>//    __floordiv__(self, other)</a:t>
            </a:r>
            <a:endParaRPr b="1" sz="950"/>
          </a:p>
          <a:p>
            <a:pPr indent="0" lvl="0" marL="76200" marR="76200" rtl="0" algn="l">
              <a:lnSpc>
                <a:spcPct val="115000"/>
              </a:lnSpc>
              <a:spcBef>
                <a:spcPts val="1100"/>
              </a:spcBef>
              <a:spcAft>
                <a:spcPts val="0"/>
              </a:spcAft>
              <a:buNone/>
            </a:pPr>
            <a:r>
              <a:rPr b="1" lang="en" sz="950"/>
              <a:t>%    __mod__(self, other)</a:t>
            </a:r>
            <a:endParaRPr b="1" sz="950"/>
          </a:p>
          <a:p>
            <a:pPr indent="0" lvl="0" marL="76200" marR="76200" rtl="0" algn="l">
              <a:lnSpc>
                <a:spcPct val="115000"/>
              </a:lnSpc>
              <a:spcBef>
                <a:spcPts val="1100"/>
              </a:spcBef>
              <a:spcAft>
                <a:spcPts val="0"/>
              </a:spcAft>
              <a:buNone/>
            </a:pPr>
            <a:r>
              <a:rPr b="1" lang="en" sz="950"/>
              <a:t>**    __pow__(self, other)</a:t>
            </a:r>
            <a:endParaRPr b="1" sz="950"/>
          </a:p>
          <a:p>
            <a:pPr indent="0" lvl="0" marL="76200" marR="76200" rtl="0" algn="l">
              <a:lnSpc>
                <a:spcPct val="115000"/>
              </a:lnSpc>
              <a:spcBef>
                <a:spcPts val="1100"/>
              </a:spcBef>
              <a:spcAft>
                <a:spcPts val="0"/>
              </a:spcAft>
              <a:buNone/>
            </a:pPr>
            <a:r>
              <a:rPr b="1" lang="en" sz="950"/>
              <a:t>&gt;&gt;    __rshift__(self, other)</a:t>
            </a:r>
            <a:endParaRPr b="1" sz="950"/>
          </a:p>
          <a:p>
            <a:pPr indent="0" lvl="0" marL="76200" marR="76200" rtl="0" algn="l">
              <a:lnSpc>
                <a:spcPct val="115000"/>
              </a:lnSpc>
              <a:spcBef>
                <a:spcPts val="1100"/>
              </a:spcBef>
              <a:spcAft>
                <a:spcPts val="0"/>
              </a:spcAft>
              <a:buNone/>
            </a:pPr>
            <a:r>
              <a:rPr b="1" lang="en" sz="950"/>
              <a:t>&lt;&lt;    __lshift__(self, other)</a:t>
            </a:r>
            <a:endParaRPr b="1" sz="950"/>
          </a:p>
          <a:p>
            <a:pPr indent="0" lvl="0" marL="76200" marR="76200" rtl="0" algn="l">
              <a:lnSpc>
                <a:spcPct val="115000"/>
              </a:lnSpc>
              <a:spcBef>
                <a:spcPts val="1100"/>
              </a:spcBef>
              <a:spcAft>
                <a:spcPts val="0"/>
              </a:spcAft>
              <a:buNone/>
            </a:pPr>
            <a:r>
              <a:rPr b="1" lang="en" sz="950"/>
              <a:t>&amp;    __and__(self, other)</a:t>
            </a:r>
            <a:endParaRPr b="1" sz="950"/>
          </a:p>
          <a:p>
            <a:pPr indent="0" lvl="0" marL="76200" marR="76200" rtl="0" algn="l">
              <a:lnSpc>
                <a:spcPct val="115000"/>
              </a:lnSpc>
              <a:spcBef>
                <a:spcPts val="1100"/>
              </a:spcBef>
              <a:spcAft>
                <a:spcPts val="0"/>
              </a:spcAft>
              <a:buNone/>
            </a:pPr>
            <a:r>
              <a:rPr b="1" lang="en" sz="950"/>
              <a:t>|    __or__(self, other)</a:t>
            </a:r>
            <a:endParaRPr b="1" sz="950"/>
          </a:p>
          <a:p>
            <a:pPr indent="0" lvl="0" marL="76200" marR="76200" rtl="0" algn="l">
              <a:lnSpc>
                <a:spcPct val="115000"/>
              </a:lnSpc>
              <a:spcBef>
                <a:spcPts val="1100"/>
              </a:spcBef>
              <a:spcAft>
                <a:spcPts val="1100"/>
              </a:spcAft>
              <a:buNone/>
            </a:pPr>
            <a:r>
              <a:rPr b="1" lang="en" sz="950"/>
              <a:t>^    __xor__(self, other)</a:t>
            </a:r>
            <a:endParaRPr b="1" sz="950"/>
          </a:p>
        </p:txBody>
      </p:sp>
      <p:sp>
        <p:nvSpPr>
          <p:cNvPr id="636" name="Google Shape;636;p81"/>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of OOP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2" name="Google Shape;642;p8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43" name="Google Shape;643;p82"/>
          <p:cNvSpPr txBox="1"/>
          <p:nvPr/>
        </p:nvSpPr>
        <p:spPr>
          <a:xfrm>
            <a:off x="345900" y="827125"/>
            <a:ext cx="7967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OOP is a powerful way of coding: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It allows to bundle together objects that share common attributes and procedures that operate on those attributes.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uses abstraction to make a distinction between how to implement an object vs how to use the object (and protect which should not be accessed by the end used).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builds layers of object abstractions that inherit behaviors from other classes of objects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allows to create our own classes of objects on top of Python’s basic classes</a:t>
            </a:r>
            <a:endParaRPr/>
          </a:p>
        </p:txBody>
      </p:sp>
      <p:sp>
        <p:nvSpPr>
          <p:cNvPr id="644" name="Google Shape;644;p82"/>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Pandas - Create a data frame and write to a csv file</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txBox="1"/>
          <p:nvPr/>
        </p:nvSpPr>
        <p:spPr>
          <a:xfrm>
            <a:off x="387900" y="613825"/>
            <a:ext cx="6582900" cy="1662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pandas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names = [</a:t>
            </a:r>
            <a:r>
              <a:rPr b="1" lang="en" sz="1050">
                <a:solidFill>
                  <a:srgbClr val="A31515"/>
                </a:solidFill>
                <a:highlight>
                  <a:srgbClr val="FFFFFE"/>
                </a:highlight>
                <a:latin typeface="Courier New"/>
                <a:ea typeface="Courier New"/>
                <a:cs typeface="Courier New"/>
                <a:sym typeface="Courier New"/>
              </a:rPr>
              <a:t>'Bob'</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'Jessica'</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'Mary'</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'John'</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'Mel'</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births = [</a:t>
            </a:r>
            <a:r>
              <a:rPr b="1" lang="en" sz="1050">
                <a:solidFill>
                  <a:srgbClr val="098156"/>
                </a:solidFill>
                <a:highlight>
                  <a:srgbClr val="FFFFFE"/>
                </a:highlight>
                <a:latin typeface="Courier New"/>
                <a:ea typeface="Courier New"/>
                <a:cs typeface="Courier New"/>
                <a:sym typeface="Courier New"/>
              </a:rPr>
              <a:t>968</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155</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77</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578</a:t>
            </a:r>
            <a:r>
              <a:rPr b="1" lang="en" sz="1050">
                <a:highlight>
                  <a:srgbClr val="FFFFFE"/>
                </a:highlight>
                <a:latin typeface="Courier New"/>
                <a:ea typeface="Courier New"/>
                <a:cs typeface="Courier New"/>
                <a:sym typeface="Courier New"/>
              </a:rPr>
              <a:t> , </a:t>
            </a:r>
            <a:r>
              <a:rPr b="1" lang="en" sz="1050">
                <a:solidFill>
                  <a:srgbClr val="098156"/>
                </a:solidFill>
                <a:highlight>
                  <a:srgbClr val="FFFFFE"/>
                </a:highlight>
                <a:latin typeface="Courier New"/>
                <a:ea typeface="Courier New"/>
                <a:cs typeface="Courier New"/>
                <a:sym typeface="Courier New"/>
              </a:rPr>
              <a:t>973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#To merge these two lists together we will use the zip function .</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DataSet = </a:t>
            </a:r>
            <a:r>
              <a:rPr b="1" lang="en" sz="1050">
                <a:solidFill>
                  <a:srgbClr val="257693"/>
                </a:solidFill>
                <a:highlight>
                  <a:srgbClr val="FFFFFE"/>
                </a:highlight>
                <a:latin typeface="Courier New"/>
                <a:ea typeface="Courier New"/>
                <a:cs typeface="Courier New"/>
                <a:sym typeface="Courier New"/>
              </a:rPr>
              <a:t>list</a:t>
            </a:r>
            <a:r>
              <a:rPr b="1" lang="en" sz="1050">
                <a:highlight>
                  <a:srgbClr val="FFFFFE"/>
                </a:highlight>
                <a:latin typeface="Courier New"/>
                <a:ea typeface="Courier New"/>
                <a:cs typeface="Courier New"/>
                <a:sym typeface="Courier New"/>
              </a:rPr>
              <a:t> (zip ( names , births )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 = pd.DataFrame ( data = DataSet,columns =[ </a:t>
            </a:r>
            <a:r>
              <a:rPr b="1" lang="en" sz="1050">
                <a:solidFill>
                  <a:srgbClr val="A31515"/>
                </a:solidFill>
                <a:highlight>
                  <a:srgbClr val="FFFFFE"/>
                </a:highlight>
                <a:latin typeface="Courier New"/>
                <a:ea typeface="Courier New"/>
                <a:cs typeface="Courier New"/>
                <a:sym typeface="Courier New"/>
              </a:rPr>
              <a:t>'Names '</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'Births'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df.to_csv (</a:t>
            </a:r>
            <a:r>
              <a:rPr b="1" lang="en" sz="1050">
                <a:solidFill>
                  <a:srgbClr val="A31515"/>
                </a:solidFill>
                <a:highlight>
                  <a:srgbClr val="FFFFFE"/>
                </a:highlight>
                <a:latin typeface="Courier New"/>
                <a:ea typeface="Courier New"/>
                <a:cs typeface="Courier New"/>
                <a:sym typeface="Courier New"/>
              </a:rPr>
              <a:t>'births.csv'</a:t>
            </a:r>
            <a:r>
              <a:rPr b="1" lang="en" sz="1050">
                <a:highlight>
                  <a:srgbClr val="FFFFFE"/>
                </a:highlight>
                <a:latin typeface="Courier New"/>
                <a:ea typeface="Courier New"/>
                <a:cs typeface="Courier New"/>
                <a:sym typeface="Courier New"/>
              </a:rPr>
              <a:t>, index = </a:t>
            </a:r>
            <a:r>
              <a:rPr b="1" lang="en" sz="1050">
                <a:solidFill>
                  <a:srgbClr val="0000FF"/>
                </a:solidFill>
                <a:highlight>
                  <a:srgbClr val="FFFFFE"/>
                </a:highlight>
                <a:latin typeface="Courier New"/>
                <a:ea typeface="Courier New"/>
                <a:cs typeface="Courier New"/>
                <a:sym typeface="Courier New"/>
              </a:rPr>
              <a:t>False</a:t>
            </a:r>
            <a:r>
              <a:rPr b="1" lang="en" sz="1050">
                <a:highlight>
                  <a:srgbClr val="FFFFFE"/>
                </a:highlight>
                <a:latin typeface="Courier New"/>
                <a:ea typeface="Courier New"/>
                <a:cs typeface="Courier New"/>
                <a:sym typeface="Courier New"/>
              </a:rPr>
              <a:t> , header = </a:t>
            </a:r>
            <a:r>
              <a:rPr b="1" lang="en" sz="1050">
                <a:solidFill>
                  <a:srgbClr val="0000FF"/>
                </a:solidFill>
                <a:highlight>
                  <a:srgbClr val="FFFFFE"/>
                </a:highlight>
                <a:latin typeface="Courier New"/>
                <a:ea typeface="Courier New"/>
                <a:cs typeface="Courier New"/>
                <a:sym typeface="Courier New"/>
              </a:rPr>
              <a:t>False</a:t>
            </a: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p:txBody>
      </p:sp>
      <p:pic>
        <p:nvPicPr>
          <p:cNvPr id="118" name="Google Shape;118;p20"/>
          <p:cNvPicPr preferRelativeResize="0"/>
          <p:nvPr/>
        </p:nvPicPr>
        <p:blipFill>
          <a:blip r:embed="rId3">
            <a:alphaModFix/>
          </a:blip>
          <a:stretch>
            <a:fillRect/>
          </a:stretch>
        </p:blipFill>
        <p:spPr>
          <a:xfrm>
            <a:off x="355425" y="2364025"/>
            <a:ext cx="1571200" cy="1804550"/>
          </a:xfrm>
          <a:prstGeom prst="rect">
            <a:avLst/>
          </a:prstGeom>
          <a:noFill/>
          <a:ln>
            <a:noFill/>
          </a:ln>
        </p:spPr>
      </p:pic>
      <p:sp>
        <p:nvSpPr>
          <p:cNvPr id="119" name="Google Shape;119;p20"/>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Exercises on OOP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0" name="Google Shape;650;p8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651" name="Google Shape;651;p83"/>
          <p:cNvSpPr txBox="1"/>
          <p:nvPr/>
        </p:nvSpPr>
        <p:spPr>
          <a:xfrm>
            <a:off x="498300" y="4475425"/>
            <a:ext cx="2793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4.Python OOP</a:t>
            </a:r>
            <a:endParaRPr sz="2400">
              <a:solidFill>
                <a:srgbClr val="FFFFFF"/>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4"/>
          <p:cNvSpPr txBox="1"/>
          <p:nvPr>
            <p:ph type="title"/>
          </p:nvPr>
        </p:nvSpPr>
        <p:spPr>
          <a:xfrm>
            <a:off x="311725" y="500925"/>
            <a:ext cx="3706500" cy="14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Scipy package</a:t>
            </a:r>
            <a:endParaRPr/>
          </a:p>
        </p:txBody>
      </p:sp>
      <p:sp>
        <p:nvSpPr>
          <p:cNvPr id="657" name="Google Shape;657;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5"/>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Scipy?</a:t>
            </a:r>
            <a:endParaRPr/>
          </a:p>
        </p:txBody>
      </p:sp>
      <p:sp>
        <p:nvSpPr>
          <p:cNvPr id="663" name="Google Shape;663;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4" name="Google Shape;664;p85"/>
          <p:cNvSpPr txBox="1"/>
          <p:nvPr/>
        </p:nvSpPr>
        <p:spPr>
          <a:xfrm>
            <a:off x="214650" y="688275"/>
            <a:ext cx="8149200" cy="1243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400"/>
              </a:spcBef>
              <a:spcAft>
                <a:spcPts val="0"/>
              </a:spcAft>
              <a:buClr>
                <a:schemeClr val="dk1"/>
              </a:buClr>
              <a:buSzPts val="1300"/>
              <a:buChar char="●"/>
            </a:pPr>
            <a:r>
              <a:rPr lang="en" sz="1300">
                <a:solidFill>
                  <a:schemeClr val="dk1"/>
                </a:solidFill>
              </a:rPr>
              <a:t>Stands for </a:t>
            </a:r>
            <a:r>
              <a:rPr b="1" lang="en" sz="1300">
                <a:solidFill>
                  <a:schemeClr val="dk1"/>
                </a:solidFill>
              </a:rPr>
              <a:t>Sci</a:t>
            </a:r>
            <a:r>
              <a:rPr lang="en" sz="1300">
                <a:solidFill>
                  <a:schemeClr val="dk1"/>
                </a:solidFill>
              </a:rPr>
              <a:t>entific </a:t>
            </a:r>
            <a:r>
              <a:rPr b="1" lang="en" sz="1300">
                <a:solidFill>
                  <a:schemeClr val="dk1"/>
                </a:solidFill>
              </a:rPr>
              <a:t>Py</a:t>
            </a:r>
            <a:r>
              <a:rPr lang="en" sz="1300">
                <a:solidFill>
                  <a:schemeClr val="dk1"/>
                </a:solidFill>
              </a:rPr>
              <a:t>thon</a:t>
            </a:r>
            <a:endParaRPr sz="1300">
              <a:solidFill>
                <a:schemeClr val="dk1"/>
              </a:solidFill>
            </a:endParaRPr>
          </a:p>
          <a:p>
            <a:pPr indent="0" lvl="0" marL="457200" rtl="0" algn="l">
              <a:lnSpc>
                <a:spcPct val="115000"/>
              </a:lnSpc>
              <a:spcBef>
                <a:spcPts val="400"/>
              </a:spcBef>
              <a:spcAft>
                <a:spcPts val="0"/>
              </a:spcAft>
              <a:buNone/>
            </a:pPr>
            <a:r>
              <a:t/>
            </a:r>
            <a:endParaRPr sz="1300">
              <a:solidFill>
                <a:schemeClr val="dk1"/>
              </a:solidFill>
            </a:endParaRPr>
          </a:p>
          <a:p>
            <a:pPr indent="-311150" lvl="0" marL="457200" rtl="0" algn="l">
              <a:lnSpc>
                <a:spcPct val="115000"/>
              </a:lnSpc>
              <a:spcBef>
                <a:spcPts val="400"/>
              </a:spcBef>
              <a:spcAft>
                <a:spcPts val="0"/>
              </a:spcAft>
              <a:buClr>
                <a:schemeClr val="dk1"/>
              </a:buClr>
              <a:buSzPts val="1300"/>
              <a:buChar char="●"/>
            </a:pPr>
            <a:r>
              <a:rPr lang="en" sz="1300">
                <a:solidFill>
                  <a:schemeClr val="dk1"/>
                </a:solidFill>
              </a:rPr>
              <a:t>“SciPy is a collection of mathematical algorithms and convenience functions </a:t>
            </a:r>
            <a:endParaRPr sz="1300">
              <a:solidFill>
                <a:schemeClr val="dk1"/>
              </a:solidFill>
            </a:endParaRPr>
          </a:p>
          <a:p>
            <a:pPr indent="0" lvl="0" marL="457200" rtl="0" algn="l">
              <a:lnSpc>
                <a:spcPct val="115000"/>
              </a:lnSpc>
              <a:spcBef>
                <a:spcPts val="400"/>
              </a:spcBef>
              <a:spcAft>
                <a:spcPts val="0"/>
              </a:spcAft>
              <a:buNone/>
            </a:pPr>
            <a:r>
              <a:t/>
            </a:r>
            <a:endParaRPr sz="1300">
              <a:solidFill>
                <a:schemeClr val="dk1"/>
              </a:solidFill>
            </a:endParaRPr>
          </a:p>
          <a:p>
            <a:pPr indent="-311150" lvl="0" marL="457200" rtl="0" algn="l">
              <a:lnSpc>
                <a:spcPct val="115000"/>
              </a:lnSpc>
              <a:spcBef>
                <a:spcPts val="400"/>
              </a:spcBef>
              <a:spcAft>
                <a:spcPts val="0"/>
              </a:spcAft>
              <a:buClr>
                <a:schemeClr val="dk1"/>
              </a:buClr>
              <a:buSzPts val="1300"/>
              <a:buChar char="●"/>
            </a:pPr>
            <a:r>
              <a:rPr lang="en" sz="1300">
                <a:solidFill>
                  <a:schemeClr val="dk1"/>
                </a:solidFill>
              </a:rPr>
              <a:t>Built on the Numpy extension of Python. </a:t>
            </a:r>
            <a:endParaRPr sz="1300">
              <a:solidFill>
                <a:schemeClr val="dk1"/>
              </a:solidFill>
            </a:endParaRPr>
          </a:p>
          <a:p>
            <a:pPr indent="0" lvl="0" marL="457200" rtl="0" algn="l">
              <a:lnSpc>
                <a:spcPct val="115000"/>
              </a:lnSpc>
              <a:spcBef>
                <a:spcPts val="400"/>
              </a:spcBef>
              <a:spcAft>
                <a:spcPts val="0"/>
              </a:spcAft>
              <a:buNone/>
            </a:pPr>
            <a:r>
              <a:t/>
            </a:r>
            <a:endParaRPr sz="1300">
              <a:solidFill>
                <a:schemeClr val="dk1"/>
              </a:solidFill>
            </a:endParaRPr>
          </a:p>
          <a:p>
            <a:pPr indent="-311150" lvl="0" marL="457200" rtl="0" algn="l">
              <a:lnSpc>
                <a:spcPct val="115000"/>
              </a:lnSpc>
              <a:spcBef>
                <a:spcPts val="400"/>
              </a:spcBef>
              <a:spcAft>
                <a:spcPts val="0"/>
              </a:spcAft>
              <a:buClr>
                <a:schemeClr val="dk1"/>
              </a:buClr>
              <a:buSzPts val="1300"/>
              <a:buChar char="●"/>
            </a:pPr>
            <a:r>
              <a:rPr lang="en" sz="1300">
                <a:solidFill>
                  <a:schemeClr val="dk1"/>
                </a:solidFill>
              </a:rPr>
              <a:t>Example of useful package in SciPy:</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Scipy.interpolate: different methodologies to interpolate data / curves</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Scipy.linalg: linear algebra function (inverse a matrixm, solve a linear equation)</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Scipy.optimize: function to minimze / maximize a function / solve non linear problems</a:t>
            </a:r>
            <a:endParaRPr sz="1300">
              <a:solidFill>
                <a:schemeClr val="dk1"/>
              </a:solidFill>
            </a:endParaRPr>
          </a:p>
          <a:p>
            <a:pPr indent="-311150" lvl="0" marL="914400" rtl="0" algn="l">
              <a:lnSpc>
                <a:spcPct val="115000"/>
              </a:lnSpc>
              <a:spcBef>
                <a:spcPts val="0"/>
              </a:spcBef>
              <a:spcAft>
                <a:spcPts val="0"/>
              </a:spcAft>
              <a:buClr>
                <a:schemeClr val="dk1"/>
              </a:buClr>
              <a:buSzPts val="1300"/>
              <a:buChar char="❏"/>
            </a:pPr>
            <a:r>
              <a:rPr lang="en" sz="1300">
                <a:solidFill>
                  <a:schemeClr val="dk1"/>
                </a:solidFill>
              </a:rPr>
              <a:t>Scipy.stats: for </a:t>
            </a:r>
            <a:r>
              <a:rPr lang="en" sz="1300">
                <a:solidFill>
                  <a:schemeClr val="dk1"/>
                </a:solidFill>
              </a:rPr>
              <a:t>correlation, statistical tests, get distribution functions…</a:t>
            </a:r>
            <a:br>
              <a:rPr lang="en" sz="1300">
                <a:solidFill>
                  <a:schemeClr val="dk1"/>
                </a:solidFill>
              </a:rPr>
            </a:br>
            <a:br>
              <a:rPr lang="en" sz="1300">
                <a:solidFill>
                  <a:schemeClr val="dk1"/>
                </a:solidFill>
              </a:rPr>
            </a:br>
            <a:br>
              <a:rPr lang="en" sz="1300">
                <a:solidFill>
                  <a:schemeClr val="dk1"/>
                </a:solidFill>
              </a:rPr>
            </a:br>
            <a:endParaRPr sz="1300">
              <a:solidFill>
                <a:schemeClr val="dk1"/>
              </a:solidFill>
              <a:latin typeface="Verdana"/>
              <a:ea typeface="Verdana"/>
              <a:cs typeface="Verdana"/>
              <a:sym typeface="Verdana"/>
            </a:endParaRPr>
          </a:p>
          <a:p>
            <a:pPr indent="0" lvl="0" marL="0" rtl="0" algn="l">
              <a:lnSpc>
                <a:spcPct val="115000"/>
              </a:lnSpc>
              <a:spcBef>
                <a:spcPts val="400"/>
              </a:spcBef>
              <a:spcAft>
                <a:spcPts val="0"/>
              </a:spcAft>
              <a:buClr>
                <a:srgbClr val="000000"/>
              </a:buClr>
              <a:buSzPts val="1100"/>
              <a:buFont typeface="Arial"/>
              <a:buNone/>
            </a:pPr>
            <a:r>
              <a:t/>
            </a:r>
            <a:endParaRPr sz="13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Clr>
                <a:srgbClr val="000000"/>
              </a:buClr>
              <a:buSzPts val="1100"/>
              <a:buFont typeface="Arial"/>
              <a:buNone/>
            </a:pPr>
            <a:r>
              <a:t/>
            </a:r>
            <a:endParaRPr sz="1300">
              <a:solidFill>
                <a:schemeClr val="dk1"/>
              </a:solidFill>
              <a:latin typeface="Verdana"/>
              <a:ea typeface="Verdana"/>
              <a:cs typeface="Verdana"/>
              <a:sym typeface="Verdana"/>
            </a:endParaRPr>
          </a:p>
          <a:p>
            <a:pPr indent="0" lvl="0" marL="457200" rtl="0" algn="l">
              <a:lnSpc>
                <a:spcPct val="115000"/>
              </a:lnSpc>
              <a:spcBef>
                <a:spcPts val="400"/>
              </a:spcBef>
              <a:spcAft>
                <a:spcPts val="0"/>
              </a:spcAft>
              <a:buNone/>
            </a:pPr>
            <a:r>
              <a:t/>
            </a:r>
            <a:endParaRPr sz="13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300">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sz="1300">
              <a:solidFill>
                <a:schemeClr val="dk1"/>
              </a:solidFill>
              <a:latin typeface="Verdana"/>
              <a:ea typeface="Verdana"/>
              <a:cs typeface="Verdana"/>
              <a:sym typeface="Verdana"/>
            </a:endParaRPr>
          </a:p>
          <a:p>
            <a:pPr indent="0" lvl="0" marL="457200" rtl="0" algn="l">
              <a:lnSpc>
                <a:spcPct val="115000"/>
              </a:lnSpc>
              <a:spcBef>
                <a:spcPts val="500"/>
              </a:spcBef>
              <a:spcAft>
                <a:spcPts val="0"/>
              </a:spcAft>
              <a:buNone/>
            </a:pPr>
            <a:r>
              <a:t/>
            </a:r>
            <a:endParaRPr sz="1300">
              <a:solidFill>
                <a:schemeClr val="dk1"/>
              </a:solidFill>
              <a:latin typeface="Verdana"/>
              <a:ea typeface="Verdana"/>
              <a:cs typeface="Verdana"/>
              <a:sym typeface="Verdana"/>
            </a:endParaRPr>
          </a:p>
        </p:txBody>
      </p:sp>
      <p:sp>
        <p:nvSpPr>
          <p:cNvPr id="665" name="Google Shape;665;p85"/>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6"/>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Scipy?</a:t>
            </a:r>
            <a:endParaRPr/>
          </a:p>
        </p:txBody>
      </p:sp>
      <p:sp>
        <p:nvSpPr>
          <p:cNvPr id="671" name="Google Shape;671;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2" name="Google Shape;672;p86"/>
          <p:cNvSpPr txBox="1"/>
          <p:nvPr/>
        </p:nvSpPr>
        <p:spPr>
          <a:xfrm>
            <a:off x="214650" y="543625"/>
            <a:ext cx="8149200" cy="447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400"/>
              </a:spcBef>
              <a:spcAft>
                <a:spcPts val="0"/>
              </a:spcAft>
              <a:buClr>
                <a:schemeClr val="dk1"/>
              </a:buClr>
              <a:buSzPts val="1400"/>
              <a:buChar char="●"/>
            </a:pPr>
            <a:r>
              <a:rPr lang="en">
                <a:solidFill>
                  <a:schemeClr val="dk1"/>
                </a:solidFill>
              </a:rPr>
              <a:t>Sub packages available in Scipy</a:t>
            </a:r>
            <a:br>
              <a:rPr lang="en">
                <a:solidFill>
                  <a:schemeClr val="dk1"/>
                </a:solidFill>
              </a:rPr>
            </a:br>
            <a:br>
              <a:rPr lang="en">
                <a:solidFill>
                  <a:schemeClr val="dk1"/>
                </a:solidFill>
              </a:rPr>
            </a:br>
            <a:br>
              <a:rPr lang="en">
                <a:solidFill>
                  <a:schemeClr val="dk1"/>
                </a:solidFill>
              </a:rPr>
            </a:br>
            <a:endParaRPr>
              <a:solidFill>
                <a:schemeClr val="dk1"/>
              </a:solidFill>
              <a:latin typeface="Verdana"/>
              <a:ea typeface="Verdana"/>
              <a:cs typeface="Verdana"/>
              <a:sym typeface="Verdana"/>
            </a:endParaRPr>
          </a:p>
          <a:p>
            <a:pPr indent="0" lvl="0" marL="0" rtl="0" algn="l">
              <a:lnSpc>
                <a:spcPct val="115000"/>
              </a:lnSpc>
              <a:spcBef>
                <a:spcPts val="400"/>
              </a:spcBef>
              <a:spcAft>
                <a:spcPts val="0"/>
              </a:spcAft>
              <a:buClr>
                <a:srgbClr val="000000"/>
              </a:buClr>
              <a:buSzPts val="1100"/>
              <a:buFont typeface="Arial"/>
              <a:buNone/>
            </a:pPr>
            <a:r>
              <a:t/>
            </a:r>
            <a:endParaRPr>
              <a:solidFill>
                <a:schemeClr val="dk1"/>
              </a:solidFill>
              <a:latin typeface="Verdana"/>
              <a:ea typeface="Verdana"/>
              <a:cs typeface="Verdana"/>
              <a:sym typeface="Verdana"/>
            </a:endParaRPr>
          </a:p>
          <a:p>
            <a:pPr indent="0" lvl="0" marL="457200" rtl="0" algn="l">
              <a:lnSpc>
                <a:spcPct val="115000"/>
              </a:lnSpc>
              <a:spcBef>
                <a:spcPts val="500"/>
              </a:spcBef>
              <a:spcAft>
                <a:spcPts val="0"/>
              </a:spcAft>
              <a:buClr>
                <a:srgbClr val="000000"/>
              </a:buClr>
              <a:buSzPts val="1100"/>
              <a:buFont typeface="Arial"/>
              <a:buNone/>
            </a:pPr>
            <a:r>
              <a:t/>
            </a:r>
            <a:endParaRPr>
              <a:solidFill>
                <a:schemeClr val="dk1"/>
              </a:solidFill>
              <a:latin typeface="Verdana"/>
              <a:ea typeface="Verdana"/>
              <a:cs typeface="Verdana"/>
              <a:sym typeface="Verdana"/>
            </a:endParaRPr>
          </a:p>
          <a:p>
            <a:pPr indent="0" lvl="0" marL="457200" rtl="0" algn="l">
              <a:lnSpc>
                <a:spcPct val="115000"/>
              </a:lnSpc>
              <a:spcBef>
                <a:spcPts val="4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400"/>
              </a:spcBef>
              <a:spcAft>
                <a:spcPts val="0"/>
              </a:spcAft>
              <a:buNone/>
            </a:pPr>
            <a:r>
              <a:t/>
            </a:r>
            <a:endParaRPr>
              <a:solidFill>
                <a:schemeClr val="dk1"/>
              </a:solidFill>
              <a:latin typeface="Verdana"/>
              <a:ea typeface="Verdana"/>
              <a:cs typeface="Verdana"/>
              <a:sym typeface="Verdana"/>
            </a:endParaRPr>
          </a:p>
          <a:p>
            <a:pPr indent="0" lvl="0" marL="457200" rtl="0" algn="l">
              <a:lnSpc>
                <a:spcPct val="115000"/>
              </a:lnSpc>
              <a:spcBef>
                <a:spcPts val="500"/>
              </a:spcBef>
              <a:spcAft>
                <a:spcPts val="0"/>
              </a:spcAft>
              <a:buNone/>
            </a:pPr>
            <a:r>
              <a:t/>
            </a:r>
            <a:endParaRPr>
              <a:solidFill>
                <a:schemeClr val="dk1"/>
              </a:solidFill>
              <a:latin typeface="Verdana"/>
              <a:ea typeface="Verdana"/>
              <a:cs typeface="Verdana"/>
              <a:sym typeface="Verdana"/>
            </a:endParaRPr>
          </a:p>
        </p:txBody>
      </p:sp>
      <p:graphicFrame>
        <p:nvGraphicFramePr>
          <p:cNvPr id="673" name="Google Shape;673;p86"/>
          <p:cNvGraphicFramePr/>
          <p:nvPr/>
        </p:nvGraphicFramePr>
        <p:xfrm>
          <a:off x="709000" y="1003225"/>
          <a:ext cx="3000000" cy="3000000"/>
        </p:xfrm>
        <a:graphic>
          <a:graphicData uri="http://schemas.openxmlformats.org/drawingml/2006/table">
            <a:tbl>
              <a:tblPr>
                <a:noFill/>
                <a:tableStyleId>{0D2F74BA-1242-4F21-8A65-A92B6B30C529}</a:tableStyleId>
              </a:tblPr>
              <a:tblGrid>
                <a:gridCol w="1387375"/>
                <a:gridCol w="4314750"/>
              </a:tblGrid>
              <a:tr h="131050">
                <a:tc>
                  <a:txBody>
                    <a:bodyPr/>
                    <a:lstStyle/>
                    <a:p>
                      <a:pPr indent="0" lvl="0" marL="0" rtl="0" algn="l">
                        <a:lnSpc>
                          <a:spcPct val="115000"/>
                        </a:lnSpc>
                        <a:spcBef>
                          <a:spcPts val="0"/>
                        </a:spcBef>
                        <a:spcAft>
                          <a:spcPts val="0"/>
                        </a:spcAft>
                        <a:buNone/>
                      </a:pPr>
                      <a:r>
                        <a:rPr b="1" lang="en" sz="1000">
                          <a:solidFill>
                            <a:srgbClr val="333333"/>
                          </a:solidFill>
                          <a:latin typeface="Open Sans"/>
                          <a:ea typeface="Open Sans"/>
                          <a:cs typeface="Open Sans"/>
                          <a:sym typeface="Open Sans"/>
                        </a:rPr>
                        <a:t>Subpackage</a:t>
                      </a:r>
                      <a:endParaRPr b="1" sz="1000">
                        <a:solidFill>
                          <a:srgbClr val="333333"/>
                        </a:solidFill>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solidFill>
                            <a:srgbClr val="333333"/>
                          </a:solidFill>
                          <a:latin typeface="Open Sans"/>
                          <a:ea typeface="Open Sans"/>
                          <a:cs typeface="Open Sans"/>
                          <a:sym typeface="Open Sans"/>
                        </a:rPr>
                        <a:t>Description</a:t>
                      </a:r>
                      <a:endParaRPr b="1" sz="1000">
                        <a:solidFill>
                          <a:srgbClr val="333333"/>
                        </a:solidFill>
                        <a:latin typeface="Open Sans"/>
                        <a:ea typeface="Open Sans"/>
                        <a:cs typeface="Open Sans"/>
                        <a:sym typeface="Open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cluster</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Clustering algorithms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constants</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Physical and mathematical constants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fftpack</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Fast Fourier Transform routines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integrate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Integration and ordinary differential equation solvers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interpolate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Interpolation and smoothing splines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u="sng">
                          <a:solidFill>
                            <a:schemeClr val="hlink"/>
                          </a:solidFill>
                          <a:hlinkClick r:id="rId3"/>
                        </a:rPr>
                        <a:t>io</a:t>
                      </a:r>
                      <a:endParaRPr sz="1000" u="sng">
                        <a:solidFill>
                          <a:schemeClr val="hlink"/>
                        </a:solidFill>
                        <a:hlinkClick r:id="rId4"/>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Input and Output</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linalg</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Linear algebra</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ndimage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N-dimensional image processing</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odr</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Orthogonal distance regression</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optimize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Optimization and root-finding routines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u="sng">
                          <a:solidFill>
                            <a:schemeClr val="hlink"/>
                          </a:solidFill>
                          <a:hlinkClick r:id="rId5"/>
                        </a:rPr>
                        <a:t>signal</a:t>
                      </a:r>
                      <a:endParaRPr sz="1000" u="sng">
                        <a:solidFill>
                          <a:schemeClr val="hlink"/>
                        </a:solidFill>
                        <a:hlinkClick r:id="rId6"/>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Signal processing</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sparse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Sparse matrices and associated routines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spatial</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Spatial data structures and algorithms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special</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Special functions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31050">
                <a:tc>
                  <a:txBody>
                    <a:bodyPr/>
                    <a:lstStyle/>
                    <a:p>
                      <a:pPr indent="0" lvl="0" marL="0" rtl="0" algn="l">
                        <a:lnSpc>
                          <a:spcPct val="115000"/>
                        </a:lnSpc>
                        <a:spcBef>
                          <a:spcPts val="0"/>
                        </a:spcBef>
                        <a:spcAft>
                          <a:spcPts val="0"/>
                        </a:spcAft>
                        <a:buNone/>
                      </a:pPr>
                      <a:r>
                        <a:rPr lang="en" sz="1000"/>
                        <a:t>stats</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333333"/>
                          </a:solidFill>
                          <a:latin typeface="Open Sans"/>
                          <a:ea typeface="Open Sans"/>
                          <a:cs typeface="Open Sans"/>
                          <a:sym typeface="Open Sans"/>
                        </a:rPr>
                        <a:t>Statistical distributions and functions</a:t>
                      </a:r>
                      <a:endParaRPr sz="1000">
                        <a:solidFill>
                          <a:srgbClr val="333333"/>
                        </a:solidFill>
                        <a:latin typeface="Open Sans"/>
                        <a:ea typeface="Open Sans"/>
                        <a:cs typeface="Open Sans"/>
                        <a:sym typeface="Open Sans"/>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674" name="Google Shape;674;p86"/>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7"/>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Scipy - Linear regressions</a:t>
            </a:r>
            <a:endParaRPr/>
          </a:p>
        </p:txBody>
      </p:sp>
      <p:sp>
        <p:nvSpPr>
          <p:cNvPr id="680" name="Google Shape;68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87"/>
          <p:cNvSpPr txBox="1"/>
          <p:nvPr/>
        </p:nvSpPr>
        <p:spPr>
          <a:xfrm>
            <a:off x="311700" y="1188375"/>
            <a:ext cx="4228800" cy="30057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b="1" lang="en" sz="1100">
                <a:latin typeface="Courier New"/>
                <a:ea typeface="Courier New"/>
                <a:cs typeface="Courier New"/>
                <a:sym typeface="Courier New"/>
              </a:rPr>
              <a:t>xi = arange(0,9)</a:t>
            </a:r>
            <a:br>
              <a:rPr b="1" lang="en" sz="1100">
                <a:latin typeface="Courier New"/>
                <a:ea typeface="Courier New"/>
                <a:cs typeface="Courier New"/>
                <a:sym typeface="Courier New"/>
              </a:rPr>
            </a:br>
            <a:r>
              <a:rPr b="1" lang="en" sz="1100">
                <a:latin typeface="Courier New"/>
                <a:ea typeface="Courier New"/>
                <a:cs typeface="Courier New"/>
                <a:sym typeface="Courier New"/>
              </a:rPr>
              <a:t># linearly generated sequence</a:t>
            </a:r>
            <a:br>
              <a:rPr b="1" lang="en" sz="1100">
                <a:latin typeface="Courier New"/>
                <a:ea typeface="Courier New"/>
                <a:cs typeface="Courier New"/>
                <a:sym typeface="Courier New"/>
              </a:rPr>
            </a:br>
            <a:r>
              <a:rPr b="1" lang="en" sz="1100">
                <a:latin typeface="Courier New"/>
                <a:ea typeface="Courier New"/>
                <a:cs typeface="Courier New"/>
                <a:sym typeface="Courier New"/>
              </a:rPr>
              <a:t>y = [19, 20, 20.5, 21.5, 22, 23, 23, 25.5, 24]</a:t>
            </a:r>
            <a:br>
              <a:rPr b="1" lang="en" sz="1100">
                <a:latin typeface="Courier New"/>
                <a:ea typeface="Courier New"/>
                <a:cs typeface="Courier New"/>
                <a:sym typeface="Courier New"/>
              </a:rPr>
            </a:br>
            <a:br>
              <a:rPr b="1" lang="en" sz="1100">
                <a:latin typeface="Courier New"/>
                <a:ea typeface="Courier New"/>
                <a:cs typeface="Courier New"/>
                <a:sym typeface="Courier New"/>
              </a:rPr>
            </a:br>
            <a:r>
              <a:rPr b="1" lang="en" sz="1100">
                <a:latin typeface="Courier New"/>
                <a:ea typeface="Courier New"/>
                <a:cs typeface="Courier New"/>
                <a:sym typeface="Courier New"/>
              </a:rPr>
              <a:t>slope, intercept, r_value, p_value, std_err = stats.linregress(xi,y)</a:t>
            </a:r>
            <a:br>
              <a:rPr b="1" lang="en" sz="1100">
                <a:latin typeface="Courier New"/>
                <a:ea typeface="Courier New"/>
                <a:cs typeface="Courier New"/>
                <a:sym typeface="Courier New"/>
              </a:rPr>
            </a:br>
            <a:br>
              <a:rPr b="1" lang="en" sz="1100">
                <a:latin typeface="Courier New"/>
                <a:ea typeface="Courier New"/>
                <a:cs typeface="Courier New"/>
                <a:sym typeface="Courier New"/>
              </a:rPr>
            </a:br>
            <a:r>
              <a:rPr b="1" lang="en" sz="1100">
                <a:latin typeface="Courier New"/>
                <a:ea typeface="Courier New"/>
                <a:cs typeface="Courier New"/>
                <a:sym typeface="Courier New"/>
              </a:rPr>
              <a:t>print 'r value', r_value</a:t>
            </a:r>
            <a:br>
              <a:rPr b="1" lang="en" sz="1100">
                <a:latin typeface="Courier New"/>
                <a:ea typeface="Courier New"/>
                <a:cs typeface="Courier New"/>
                <a:sym typeface="Courier New"/>
              </a:rPr>
            </a:br>
            <a:r>
              <a:rPr b="1" lang="en" sz="1100">
                <a:latin typeface="Courier New"/>
                <a:ea typeface="Courier New"/>
                <a:cs typeface="Courier New"/>
                <a:sym typeface="Courier New"/>
              </a:rPr>
              <a:t>print  'p_value', p_value</a:t>
            </a:r>
            <a:br>
              <a:rPr b="1" lang="en" sz="1100">
                <a:latin typeface="Courier New"/>
                <a:ea typeface="Courier New"/>
                <a:cs typeface="Courier New"/>
                <a:sym typeface="Courier New"/>
              </a:rPr>
            </a:br>
            <a:r>
              <a:rPr b="1" lang="en" sz="1100">
                <a:latin typeface="Courier New"/>
                <a:ea typeface="Courier New"/>
                <a:cs typeface="Courier New"/>
                <a:sym typeface="Courier New"/>
              </a:rPr>
              <a:t>print 'standard deviation', std_err</a:t>
            </a:r>
            <a:br>
              <a:rPr b="1" lang="en" sz="1100">
                <a:latin typeface="Courier New"/>
                <a:ea typeface="Courier New"/>
                <a:cs typeface="Courier New"/>
                <a:sym typeface="Courier New"/>
              </a:rPr>
            </a:br>
            <a:br>
              <a:rPr b="1" lang="en" sz="1100">
                <a:latin typeface="Courier New"/>
                <a:ea typeface="Courier New"/>
                <a:cs typeface="Courier New"/>
                <a:sym typeface="Courier New"/>
              </a:rPr>
            </a:br>
            <a:r>
              <a:rPr b="1" lang="en" sz="1100">
                <a:latin typeface="Courier New"/>
                <a:ea typeface="Courier New"/>
                <a:cs typeface="Courier New"/>
                <a:sym typeface="Courier New"/>
              </a:rPr>
              <a:t>line = slope*xi+intercept</a:t>
            </a:r>
            <a:br>
              <a:rPr b="1" lang="en" sz="1100">
                <a:latin typeface="Courier New"/>
                <a:ea typeface="Courier New"/>
                <a:cs typeface="Courier New"/>
                <a:sym typeface="Courier New"/>
              </a:rPr>
            </a:br>
            <a:r>
              <a:rPr b="1" lang="en" sz="1100">
                <a:latin typeface="Courier New"/>
                <a:ea typeface="Courier New"/>
                <a:cs typeface="Courier New"/>
                <a:sym typeface="Courier New"/>
              </a:rPr>
              <a:t>plot(xi,line,'r-',xi,y,'o')</a:t>
            </a:r>
            <a:br>
              <a:rPr b="1" lang="en" sz="1100">
                <a:latin typeface="Courier New"/>
                <a:ea typeface="Courier New"/>
                <a:cs typeface="Courier New"/>
                <a:sym typeface="Courier New"/>
              </a:rPr>
            </a:br>
            <a:r>
              <a:rPr b="1" lang="en" sz="1100">
                <a:latin typeface="Courier New"/>
                <a:ea typeface="Courier New"/>
                <a:cs typeface="Courier New"/>
                <a:sym typeface="Courier New"/>
              </a:rPr>
              <a:t>show()</a:t>
            </a:r>
            <a:br>
              <a:rPr b="1" lang="en" sz="1100">
                <a:latin typeface="Courier New"/>
                <a:ea typeface="Courier New"/>
                <a:cs typeface="Courier New"/>
                <a:sym typeface="Courier New"/>
              </a:rPr>
            </a:br>
            <a:endParaRPr b="1" sz="1100">
              <a:latin typeface="Courier New"/>
              <a:ea typeface="Courier New"/>
              <a:cs typeface="Courier New"/>
              <a:sym typeface="Courier New"/>
            </a:endParaRPr>
          </a:p>
          <a:p>
            <a:pPr indent="0" lvl="0" marL="0" rtl="0" algn="l">
              <a:lnSpc>
                <a:spcPct val="9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a:p>
            <a:pPr indent="0" lvl="0" marL="0" rtl="0" algn="l">
              <a:lnSpc>
                <a:spcPct val="9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p:txBody>
      </p:sp>
      <p:pic>
        <p:nvPicPr>
          <p:cNvPr id="682" name="Google Shape;682;p87"/>
          <p:cNvPicPr preferRelativeResize="0"/>
          <p:nvPr/>
        </p:nvPicPr>
        <p:blipFill>
          <a:blip r:embed="rId3">
            <a:alphaModFix/>
          </a:blip>
          <a:stretch>
            <a:fillRect/>
          </a:stretch>
        </p:blipFill>
        <p:spPr>
          <a:xfrm>
            <a:off x="4692900" y="959775"/>
            <a:ext cx="4451100" cy="3354779"/>
          </a:xfrm>
          <a:prstGeom prst="rect">
            <a:avLst/>
          </a:prstGeom>
          <a:noFill/>
          <a:ln>
            <a:noFill/>
          </a:ln>
        </p:spPr>
      </p:pic>
      <p:sp>
        <p:nvSpPr>
          <p:cNvPr id="683" name="Google Shape;683;p87"/>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8"/>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Scipy - Interpolation</a:t>
            </a:r>
            <a:endParaRPr/>
          </a:p>
        </p:txBody>
      </p:sp>
      <p:sp>
        <p:nvSpPr>
          <p:cNvPr id="689" name="Google Shape;689;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0" name="Google Shape;690;p88"/>
          <p:cNvSpPr txBox="1"/>
          <p:nvPr/>
        </p:nvSpPr>
        <p:spPr>
          <a:xfrm>
            <a:off x="311700" y="959775"/>
            <a:ext cx="4228800" cy="31647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88900" marR="88900" rtl="0" algn="l">
              <a:lnSpc>
                <a:spcPct val="115000"/>
              </a:lnSpc>
              <a:spcBef>
                <a:spcPts val="0"/>
              </a:spcBef>
              <a:spcAft>
                <a:spcPts val="0"/>
              </a:spcAft>
              <a:buNone/>
            </a:pPr>
            <a:r>
              <a:rPr b="1" lang="en" sz="1100">
                <a:highlight>
                  <a:srgbClr val="F5F5F5"/>
                </a:highlight>
                <a:latin typeface="Courier New"/>
                <a:ea typeface="Courier New"/>
                <a:cs typeface="Courier New"/>
                <a:sym typeface="Courier New"/>
              </a:rPr>
              <a:t>&gt;&gt;&gt; from</a:t>
            </a:r>
            <a:r>
              <a:rPr lang="en" sz="1100">
                <a:highlight>
                  <a:srgbClr val="F5F5F5"/>
                </a:highlight>
                <a:latin typeface="Courier New"/>
                <a:ea typeface="Courier New"/>
                <a:cs typeface="Courier New"/>
                <a:sym typeface="Courier New"/>
              </a:rPr>
              <a:t> </a:t>
            </a:r>
            <a:r>
              <a:rPr b="1" lang="en" sz="1100">
                <a:highlight>
                  <a:srgbClr val="F5F5F5"/>
                </a:highlight>
                <a:latin typeface="Courier New"/>
                <a:ea typeface="Courier New"/>
                <a:cs typeface="Courier New"/>
                <a:sym typeface="Courier New"/>
              </a:rPr>
              <a:t>scipy.interpolate</a:t>
            </a:r>
            <a:r>
              <a:rPr lang="en" sz="1100">
                <a:highlight>
                  <a:srgbClr val="F5F5F5"/>
                </a:highlight>
                <a:latin typeface="Courier New"/>
                <a:ea typeface="Courier New"/>
                <a:cs typeface="Courier New"/>
                <a:sym typeface="Courier New"/>
              </a:rPr>
              <a:t> </a:t>
            </a:r>
            <a:r>
              <a:rPr b="1" lang="en" sz="1100">
                <a:highlight>
                  <a:srgbClr val="F5F5F5"/>
                </a:highlight>
                <a:latin typeface="Courier New"/>
                <a:ea typeface="Courier New"/>
                <a:cs typeface="Courier New"/>
                <a:sym typeface="Courier New"/>
              </a:rPr>
              <a:t>import</a:t>
            </a:r>
            <a:r>
              <a:rPr lang="en" sz="1100">
                <a:highlight>
                  <a:srgbClr val="F5F5F5"/>
                </a:highlight>
                <a:latin typeface="Courier New"/>
                <a:ea typeface="Courier New"/>
                <a:cs typeface="Courier New"/>
                <a:sym typeface="Courier New"/>
              </a:rPr>
              <a:t> interp1d</a:t>
            </a:r>
            <a:endParaRPr sz="1100">
              <a:highlight>
                <a:srgbClr val="F5F5F5"/>
              </a:highlight>
              <a:latin typeface="Courier New"/>
              <a:ea typeface="Courier New"/>
              <a:cs typeface="Courier New"/>
              <a:sym typeface="Courier New"/>
            </a:endParaRPr>
          </a:p>
          <a:p>
            <a:pPr indent="0" lvl="0" marL="88900" marR="88900" rtl="0" algn="l">
              <a:lnSpc>
                <a:spcPct val="115000"/>
              </a:lnSpc>
              <a:spcBef>
                <a:spcPts val="700"/>
              </a:spcBef>
              <a:spcAft>
                <a:spcPts val="0"/>
              </a:spcAft>
              <a:buNone/>
            </a:pP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x = np.linspace(0, 10, num=11, endpoint=</a:t>
            </a:r>
            <a:r>
              <a:rPr b="1" lang="en" sz="1100">
                <a:highlight>
                  <a:srgbClr val="F5F5F5"/>
                </a:highlight>
                <a:latin typeface="Courier New"/>
                <a:ea typeface="Courier New"/>
                <a:cs typeface="Courier New"/>
                <a:sym typeface="Courier New"/>
              </a:rPr>
              <a:t>True</a:t>
            </a:r>
            <a:r>
              <a:rPr lang="en" sz="1100">
                <a:highlight>
                  <a:srgbClr val="F5F5F5"/>
                </a:highlight>
                <a:latin typeface="Courier New"/>
                <a:ea typeface="Courier New"/>
                <a:cs typeface="Courier New"/>
                <a:sym typeface="Courier New"/>
              </a:rPr>
              <a:t>)</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y = np.cos(-x**2/9.0)</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f = interp1d(x, y)</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f2 = interp1d(x, y, kind='cubic')</a:t>
            </a:r>
            <a:br>
              <a:rPr b="1" lang="en" sz="1100">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xnew = np.linspace(0, 10, num=41, endpoint=</a:t>
            </a:r>
            <a:r>
              <a:rPr b="1" lang="en" sz="1100">
                <a:highlight>
                  <a:srgbClr val="F5F5F5"/>
                </a:highlight>
                <a:latin typeface="Courier New"/>
                <a:ea typeface="Courier New"/>
                <a:cs typeface="Courier New"/>
                <a:sym typeface="Courier New"/>
              </a:rPr>
              <a:t>True</a:t>
            </a:r>
            <a:r>
              <a:rPr lang="en" sz="1100">
                <a:highlight>
                  <a:srgbClr val="F5F5F5"/>
                </a:highlight>
                <a:latin typeface="Courier New"/>
                <a:ea typeface="Courier New"/>
                <a:cs typeface="Courier New"/>
                <a:sym typeface="Courier New"/>
              </a:rPr>
              <a:t>)</a:t>
            </a:r>
            <a:br>
              <a:rPr lang="en" sz="1100">
                <a:highlight>
                  <a:srgbClr val="F5F5F5"/>
                </a:highlight>
                <a:latin typeface="Courier New"/>
                <a:ea typeface="Courier New"/>
                <a:cs typeface="Courier New"/>
                <a:sym typeface="Courier New"/>
              </a:rPr>
            </a:br>
            <a:endParaRPr sz="1100">
              <a:highlight>
                <a:srgbClr val="F5F5F5"/>
              </a:highlight>
              <a:latin typeface="Courier New"/>
              <a:ea typeface="Courier New"/>
              <a:cs typeface="Courier New"/>
              <a:sym typeface="Courier New"/>
            </a:endParaRPr>
          </a:p>
          <a:p>
            <a:pPr indent="0" lvl="0" marL="88900" marR="88900" rtl="0" algn="l">
              <a:lnSpc>
                <a:spcPct val="115000"/>
              </a:lnSpc>
              <a:spcBef>
                <a:spcPts val="700"/>
              </a:spcBef>
              <a:spcAft>
                <a:spcPts val="0"/>
              </a:spcAft>
              <a:buNone/>
            </a:pPr>
            <a:r>
              <a:rPr b="1" lang="en" sz="1100">
                <a:highlight>
                  <a:srgbClr val="F5F5F5"/>
                </a:highlight>
                <a:latin typeface="Courier New"/>
                <a:ea typeface="Courier New"/>
                <a:cs typeface="Courier New"/>
                <a:sym typeface="Courier New"/>
              </a:rPr>
              <a:t>&gt;&gt;&gt; import</a:t>
            </a:r>
            <a:r>
              <a:rPr lang="en" sz="1100">
                <a:highlight>
                  <a:srgbClr val="F5F5F5"/>
                </a:highlight>
                <a:latin typeface="Courier New"/>
                <a:ea typeface="Courier New"/>
                <a:cs typeface="Courier New"/>
                <a:sym typeface="Courier New"/>
              </a:rPr>
              <a:t> </a:t>
            </a:r>
            <a:r>
              <a:rPr b="1" lang="en" sz="1100">
                <a:highlight>
                  <a:srgbClr val="F5F5F5"/>
                </a:highlight>
                <a:latin typeface="Courier New"/>
                <a:ea typeface="Courier New"/>
                <a:cs typeface="Courier New"/>
                <a:sym typeface="Courier New"/>
              </a:rPr>
              <a:t>matplotlib.pyplot</a:t>
            </a:r>
            <a:r>
              <a:rPr lang="en" sz="1100">
                <a:highlight>
                  <a:srgbClr val="F5F5F5"/>
                </a:highlight>
                <a:latin typeface="Courier New"/>
                <a:ea typeface="Courier New"/>
                <a:cs typeface="Courier New"/>
                <a:sym typeface="Courier New"/>
              </a:rPr>
              <a:t> </a:t>
            </a:r>
            <a:r>
              <a:rPr b="1" lang="en" sz="1100">
                <a:highlight>
                  <a:srgbClr val="F5F5F5"/>
                </a:highlight>
                <a:latin typeface="Courier New"/>
                <a:ea typeface="Courier New"/>
                <a:cs typeface="Courier New"/>
                <a:sym typeface="Courier New"/>
              </a:rPr>
              <a:t>as</a:t>
            </a:r>
            <a:r>
              <a:rPr lang="en" sz="1100">
                <a:highlight>
                  <a:srgbClr val="F5F5F5"/>
                </a:highlight>
                <a:latin typeface="Courier New"/>
                <a:ea typeface="Courier New"/>
                <a:cs typeface="Courier New"/>
                <a:sym typeface="Courier New"/>
              </a:rPr>
              <a:t> </a:t>
            </a:r>
            <a:r>
              <a:rPr b="1" lang="en" sz="1100">
                <a:highlight>
                  <a:srgbClr val="F5F5F5"/>
                </a:highlight>
                <a:latin typeface="Courier New"/>
                <a:ea typeface="Courier New"/>
                <a:cs typeface="Courier New"/>
                <a:sym typeface="Courier New"/>
              </a:rPr>
              <a:t>plt</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plt.plot(x, y, 'o', xnew, f(xnew), '-', xnew, f2(xnew), '--')</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plt.legend(['data', 'linear', 'cubic'], loc='best')</a:t>
            </a:r>
            <a:br>
              <a:rPr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a:t>
            </a:r>
            <a:r>
              <a:rPr lang="en" sz="1100">
                <a:highlight>
                  <a:srgbClr val="F5F5F5"/>
                </a:highlight>
                <a:latin typeface="Courier New"/>
                <a:ea typeface="Courier New"/>
                <a:cs typeface="Courier New"/>
                <a:sym typeface="Courier New"/>
              </a:rPr>
              <a:t>plt.show()</a:t>
            </a:r>
            <a:endParaRPr sz="1100">
              <a:highlight>
                <a:srgbClr val="F5F5F5"/>
              </a:highlight>
              <a:latin typeface="Courier New"/>
              <a:ea typeface="Courier New"/>
              <a:cs typeface="Courier New"/>
              <a:sym typeface="Courier New"/>
            </a:endParaRPr>
          </a:p>
          <a:p>
            <a:pPr indent="0" lvl="0" marL="0" rtl="0" algn="l">
              <a:lnSpc>
                <a:spcPct val="115000"/>
              </a:lnSpc>
              <a:spcBef>
                <a:spcPts val="700"/>
              </a:spcBef>
              <a:spcAft>
                <a:spcPts val="0"/>
              </a:spcAft>
              <a:buNone/>
            </a:pPr>
            <a:r>
              <a:t/>
            </a:r>
            <a:endParaRPr b="1" sz="11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a:p>
            <a:pPr indent="0" lvl="0" marL="0" rtl="0" algn="l">
              <a:lnSpc>
                <a:spcPct val="9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p:txBody>
      </p:sp>
      <p:pic>
        <p:nvPicPr>
          <p:cNvPr id="691" name="Google Shape;691;p88"/>
          <p:cNvPicPr preferRelativeResize="0"/>
          <p:nvPr/>
        </p:nvPicPr>
        <p:blipFill>
          <a:blip r:embed="rId3">
            <a:alphaModFix/>
          </a:blip>
          <a:stretch>
            <a:fillRect/>
          </a:stretch>
        </p:blipFill>
        <p:spPr>
          <a:xfrm>
            <a:off x="4650050" y="1088138"/>
            <a:ext cx="4298699" cy="2662420"/>
          </a:xfrm>
          <a:prstGeom prst="rect">
            <a:avLst/>
          </a:prstGeom>
          <a:noFill/>
          <a:ln>
            <a:noFill/>
          </a:ln>
        </p:spPr>
      </p:pic>
      <p:sp>
        <p:nvSpPr>
          <p:cNvPr id="692" name="Google Shape;692;p88"/>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9"/>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Scipy - Optimize</a:t>
            </a:r>
            <a:endParaRPr/>
          </a:p>
        </p:txBody>
      </p:sp>
      <p:sp>
        <p:nvSpPr>
          <p:cNvPr id="698" name="Google Shape;698;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9" name="Google Shape;699;p89"/>
          <p:cNvSpPr txBox="1"/>
          <p:nvPr/>
        </p:nvSpPr>
        <p:spPr>
          <a:xfrm>
            <a:off x="311700" y="1035975"/>
            <a:ext cx="4228800" cy="2784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88900" marR="88900" rtl="0" algn="l">
              <a:lnSpc>
                <a:spcPct val="115000"/>
              </a:lnSpc>
              <a:spcBef>
                <a:spcPts val="0"/>
              </a:spcBef>
              <a:spcAft>
                <a:spcPts val="0"/>
              </a:spcAft>
              <a:buNone/>
            </a:pPr>
            <a:r>
              <a:rPr b="1" lang="en" sz="1100">
                <a:highlight>
                  <a:srgbClr val="F5F5F5"/>
                </a:highlight>
                <a:latin typeface="Courier New"/>
                <a:ea typeface="Courier New"/>
                <a:cs typeface="Courier New"/>
                <a:sym typeface="Courier New"/>
              </a:rPr>
              <a:t># minimize 1st order bessel</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 function between 4 and 7</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from scipy.special import j1</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from scipy.optimize import \</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 fminbound</a:t>
            </a: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x = r_[2:7.1:.1]</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j1x = j1(x)</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plot(x,j1x,’-’)</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hold(True)</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x_min = fminbound(j1,4,7)</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j1_min = j1(x_min)</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plot([x_min],[j1_min],’ro’)</a:t>
            </a:r>
            <a:br>
              <a:rPr b="1" lang="en" sz="1100">
                <a:highlight>
                  <a:srgbClr val="F5F5F5"/>
                </a:highlight>
                <a:latin typeface="Courier New"/>
                <a:ea typeface="Courier New"/>
                <a:cs typeface="Courier New"/>
                <a:sym typeface="Courier New"/>
              </a:rPr>
            </a:br>
            <a:endParaRPr sz="1100">
              <a:highlight>
                <a:srgbClr val="F5F5F5"/>
              </a:highlight>
              <a:latin typeface="Courier New"/>
              <a:ea typeface="Courier New"/>
              <a:cs typeface="Courier New"/>
              <a:sym typeface="Courier New"/>
            </a:endParaRPr>
          </a:p>
          <a:p>
            <a:pPr indent="0" lvl="0" marL="0" rtl="0" algn="l">
              <a:lnSpc>
                <a:spcPct val="115000"/>
              </a:lnSpc>
              <a:spcBef>
                <a:spcPts val="700"/>
              </a:spcBef>
              <a:spcAft>
                <a:spcPts val="0"/>
              </a:spcAft>
              <a:buNone/>
            </a:pPr>
            <a:r>
              <a:t/>
            </a:r>
            <a:endParaRPr b="1" sz="11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a:p>
            <a:pPr indent="0" lvl="0" marL="0" rtl="0" algn="l">
              <a:lnSpc>
                <a:spcPct val="9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a:latin typeface="Open Sans"/>
              <a:ea typeface="Open Sans"/>
              <a:cs typeface="Open Sans"/>
              <a:sym typeface="Open Sans"/>
            </a:endParaRPr>
          </a:p>
        </p:txBody>
      </p:sp>
      <p:pic>
        <p:nvPicPr>
          <p:cNvPr id="700" name="Google Shape;700;p89"/>
          <p:cNvPicPr preferRelativeResize="0"/>
          <p:nvPr/>
        </p:nvPicPr>
        <p:blipFill>
          <a:blip r:embed="rId3">
            <a:alphaModFix/>
          </a:blip>
          <a:stretch>
            <a:fillRect/>
          </a:stretch>
        </p:blipFill>
        <p:spPr>
          <a:xfrm>
            <a:off x="4687025" y="1035975"/>
            <a:ext cx="4248150" cy="3181350"/>
          </a:xfrm>
          <a:prstGeom prst="rect">
            <a:avLst/>
          </a:prstGeom>
          <a:noFill/>
          <a:ln>
            <a:noFill/>
          </a:ln>
        </p:spPr>
      </p:pic>
      <p:sp>
        <p:nvSpPr>
          <p:cNvPr id="701" name="Google Shape;701;p89"/>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0"/>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Scipy - Exercises</a:t>
            </a:r>
            <a:endParaRPr/>
          </a:p>
        </p:txBody>
      </p:sp>
      <p:sp>
        <p:nvSpPr>
          <p:cNvPr id="707" name="Google Shape;707;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8" name="Google Shape;708;p90"/>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Scipy package</a:t>
            </a:r>
            <a:endParaRPr sz="2400">
              <a:solidFill>
                <a:srgbClr val="FFFFFF"/>
              </a:solidFill>
              <a:latin typeface="Open Sans"/>
              <a:ea typeface="Open Sans"/>
              <a:cs typeface="Open Sans"/>
              <a:sym typeface="Open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a:t>
            </a:r>
            <a:r>
              <a:rPr lang="en"/>
              <a:t>. Connecting Python (SQL, VBA, API)</a:t>
            </a:r>
            <a:endParaRPr/>
          </a:p>
        </p:txBody>
      </p:sp>
      <p:sp>
        <p:nvSpPr>
          <p:cNvPr id="714" name="Google Shape;714;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0" name="Google Shape;720;p9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21" name="Google Shape;721;p92"/>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22" name="Google Shape;722;p92"/>
          <p:cNvSpPr txBox="1"/>
          <p:nvPr/>
        </p:nvSpPr>
        <p:spPr>
          <a:xfrm>
            <a:off x="437900" y="1055725"/>
            <a:ext cx="82155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SQLite is a software library that provides a relational database management system. </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
              <a:t>The "lite" here means light weight in terms of setup, database administration, and required resource. One specificity of SQLite is that it is embedded in the end program, and allows to create / edit / delete databases directly from Python.</a:t>
            </a:r>
            <a:endParaRPr/>
          </a:p>
        </p:txBody>
      </p:sp>
      <p:sp>
        <p:nvSpPr>
          <p:cNvPr id="723" name="Google Shape;723;p92"/>
          <p:cNvSpPr txBox="1"/>
          <p:nvPr/>
        </p:nvSpPr>
        <p:spPr>
          <a:xfrm>
            <a:off x="437900" y="2752550"/>
            <a:ext cx="30000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rgbClr val="AF00DB"/>
                </a:solidFill>
                <a:highlight>
                  <a:srgbClr val="FFFFFE"/>
                </a:highlight>
                <a:latin typeface="Courier New"/>
                <a:ea typeface="Courier New"/>
                <a:cs typeface="Courier New"/>
                <a:sym typeface="Courier New"/>
              </a:rPr>
              <a:t>import</a:t>
            </a:r>
            <a:r>
              <a:rPr b="1" lang="en" sz="1350">
                <a:highlight>
                  <a:srgbClr val="FFFFFE"/>
                </a:highlight>
                <a:latin typeface="Courier New"/>
                <a:ea typeface="Courier New"/>
                <a:cs typeface="Courier New"/>
                <a:sym typeface="Courier New"/>
              </a:rPr>
              <a:t> sqlite3</a:t>
            </a:r>
            <a:endParaRPr b="1" sz="1350">
              <a:highlight>
                <a:srgbClr val="FFFFF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Import data from csv file</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nvSpPr>
        <p:spPr>
          <a:xfrm>
            <a:off x="397425" y="875050"/>
            <a:ext cx="5800500" cy="23529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a:highlight>
                  <a:srgbClr val="F5F5F5"/>
                </a:highlight>
                <a:latin typeface="Courier New"/>
                <a:ea typeface="Courier New"/>
                <a:cs typeface="Courier New"/>
                <a:sym typeface="Courier New"/>
              </a:rPr>
              <a:t>&gt;&gt;&gt; df = pd.read_csv ( filename )</a:t>
            </a:r>
            <a:endParaRPr b="1">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br>
              <a:rPr b="1" lang="en">
                <a:highlight>
                  <a:srgbClr val="F5F5F5"/>
                </a:highlight>
                <a:latin typeface="Courier New"/>
                <a:ea typeface="Courier New"/>
                <a:cs typeface="Courier New"/>
                <a:sym typeface="Courier New"/>
              </a:rPr>
            </a:br>
            <a:r>
              <a:rPr b="1" lang="en">
                <a:solidFill>
                  <a:srgbClr val="B45F06"/>
                </a:solidFill>
                <a:highlight>
                  <a:srgbClr val="F5F5F5"/>
                </a:highlight>
                <a:latin typeface="Courier New"/>
                <a:ea typeface="Courier New"/>
                <a:cs typeface="Courier New"/>
                <a:sym typeface="Courier New"/>
              </a:rPr>
              <a:t>#Don ’t treat the first row as a header</a:t>
            </a:r>
            <a:br>
              <a:rPr b="1" lang="en">
                <a:highlight>
                  <a:srgbClr val="F5F5F5"/>
                </a:highlight>
                <a:latin typeface="Courier New"/>
                <a:ea typeface="Courier New"/>
                <a:cs typeface="Courier New"/>
                <a:sym typeface="Courier New"/>
              </a:rPr>
            </a:br>
            <a:r>
              <a:rPr b="1" lang="en">
                <a:highlight>
                  <a:srgbClr val="F5F5F5"/>
                </a:highlight>
                <a:latin typeface="Courier New"/>
                <a:ea typeface="Courier New"/>
                <a:cs typeface="Courier New"/>
                <a:sym typeface="Courier New"/>
              </a:rPr>
              <a:t>&gt;&gt;&gt; df = pd.read_csv ( Location , header = None )</a:t>
            </a:r>
            <a:endParaRPr b="1">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br>
              <a:rPr b="1" lang="en">
                <a:highlight>
                  <a:srgbClr val="F5F5F5"/>
                </a:highlight>
                <a:latin typeface="Courier New"/>
                <a:ea typeface="Courier New"/>
                <a:cs typeface="Courier New"/>
                <a:sym typeface="Courier New"/>
              </a:rPr>
            </a:br>
            <a:r>
              <a:rPr b="1" lang="en">
                <a:solidFill>
                  <a:srgbClr val="B45F06"/>
                </a:solidFill>
                <a:highlight>
                  <a:srgbClr val="F5F5F5"/>
                </a:highlight>
                <a:latin typeface="Courier New"/>
                <a:ea typeface="Courier New"/>
                <a:cs typeface="Courier New"/>
                <a:sym typeface="Courier New"/>
              </a:rPr>
              <a:t># Provide specific names for the columns</a:t>
            </a:r>
            <a:br>
              <a:rPr b="1" lang="en">
                <a:highlight>
                  <a:srgbClr val="F5F5F5"/>
                </a:highlight>
                <a:latin typeface="Courier New"/>
                <a:ea typeface="Courier New"/>
                <a:cs typeface="Courier New"/>
                <a:sym typeface="Courier New"/>
              </a:rPr>
            </a:br>
            <a:r>
              <a:rPr b="1" lang="en">
                <a:highlight>
                  <a:srgbClr val="F5F5F5"/>
                </a:highlight>
                <a:latin typeface="Courier New"/>
                <a:ea typeface="Courier New"/>
                <a:cs typeface="Courier New"/>
                <a:sym typeface="Courier New"/>
              </a:rPr>
              <a:t>&gt;&gt;&gt; df = pd.read_csv ( Location , names =[ ’Names ’,’Births ’])</a:t>
            </a:r>
            <a:br>
              <a:rPr b="1" lang="en">
                <a:highlight>
                  <a:srgbClr val="F5F5F5"/>
                </a:highlight>
                <a:latin typeface="Courier New"/>
                <a:ea typeface="Courier New"/>
                <a:cs typeface="Courier New"/>
                <a:sym typeface="Courier New"/>
              </a:rPr>
            </a:br>
            <a:endParaRPr b="1">
              <a:latin typeface="Open Sans"/>
              <a:ea typeface="Open Sans"/>
              <a:cs typeface="Open Sans"/>
              <a:sym typeface="Open Sans"/>
            </a:endParaRPr>
          </a:p>
        </p:txBody>
      </p:sp>
      <p:sp>
        <p:nvSpPr>
          <p:cNvPr id="127" name="Google Shape;127;p21"/>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9" name="Google Shape;729;p9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30" name="Google Shape;730;p93"/>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31" name="Google Shape;731;p93"/>
          <p:cNvSpPr txBox="1"/>
          <p:nvPr/>
        </p:nvSpPr>
        <p:spPr>
          <a:xfrm>
            <a:off x="382275" y="825075"/>
            <a:ext cx="8326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To use sqlite3 module, you must first create a connection object that represents the database. The below command will open a connection to the SQLite database file. If no database is found, it will create a new database in the current working directory of python. In the below example, we are creating a database named 'my_database.db' and it will be represented in python by the 'conn' object.</a:t>
            </a:r>
            <a:endParaRPr/>
          </a:p>
        </p:txBody>
      </p:sp>
      <p:sp>
        <p:nvSpPr>
          <p:cNvPr id="732" name="Google Shape;732;p93"/>
          <p:cNvSpPr txBox="1"/>
          <p:nvPr/>
        </p:nvSpPr>
        <p:spPr>
          <a:xfrm>
            <a:off x="437900" y="1911425"/>
            <a:ext cx="4580400" cy="37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conn = sqlite3.connect(</a:t>
            </a:r>
            <a:r>
              <a:rPr b="1" lang="en" sz="1250">
                <a:solidFill>
                  <a:srgbClr val="A31515"/>
                </a:solidFill>
                <a:highlight>
                  <a:srgbClr val="FFFFFE"/>
                </a:highlight>
                <a:latin typeface="Courier New"/>
                <a:ea typeface="Courier New"/>
                <a:cs typeface="Courier New"/>
                <a:sym typeface="Courier New"/>
              </a:rPr>
              <a:t>'my_database20.db'</a:t>
            </a:r>
            <a:r>
              <a:rPr b="1" lang="en" sz="1250">
                <a:highlight>
                  <a:srgbClr val="FFFFFE"/>
                </a:highlight>
                <a:latin typeface="Courier New"/>
                <a:ea typeface="Courier New"/>
                <a:cs typeface="Courier New"/>
                <a:sym typeface="Courier New"/>
              </a:rPr>
              <a:t>)</a:t>
            </a:r>
            <a:endParaRPr b="1" sz="1250">
              <a:highlight>
                <a:srgbClr val="FFFFFE"/>
              </a:highlight>
              <a:latin typeface="Courier New"/>
              <a:ea typeface="Courier New"/>
              <a:cs typeface="Courier New"/>
              <a:sym typeface="Courier New"/>
            </a:endParaRPr>
          </a:p>
        </p:txBody>
      </p:sp>
      <p:sp>
        <p:nvSpPr>
          <p:cNvPr id="733" name="Google Shape;733;p93"/>
          <p:cNvSpPr txBox="1"/>
          <p:nvPr/>
        </p:nvSpPr>
        <p:spPr>
          <a:xfrm>
            <a:off x="361700" y="2274925"/>
            <a:ext cx="821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Once we have created the connection, we need to create a 'cursor' object in order to run SQL statements on the database:</a:t>
            </a:r>
            <a:endParaRPr/>
          </a:p>
        </p:txBody>
      </p:sp>
      <p:sp>
        <p:nvSpPr>
          <p:cNvPr id="734" name="Google Shape;734;p93"/>
          <p:cNvSpPr txBox="1"/>
          <p:nvPr/>
        </p:nvSpPr>
        <p:spPr>
          <a:xfrm>
            <a:off x="437900" y="2880400"/>
            <a:ext cx="3000000" cy="37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highlight>
                  <a:srgbClr val="FFFFFE"/>
                </a:highlight>
                <a:latin typeface="Courier New"/>
                <a:ea typeface="Courier New"/>
                <a:cs typeface="Courier New"/>
                <a:sym typeface="Courier New"/>
              </a:rPr>
              <a:t>cursor = conn.cursor()</a:t>
            </a:r>
            <a:endParaRPr b="1" sz="1250">
              <a:highlight>
                <a:srgbClr val="FFFFFE"/>
              </a:highlight>
              <a:latin typeface="Courier New"/>
              <a:ea typeface="Courier New"/>
              <a:cs typeface="Courier New"/>
              <a:sym typeface="Courier New"/>
            </a:endParaRPr>
          </a:p>
        </p:txBody>
      </p:sp>
      <p:sp>
        <p:nvSpPr>
          <p:cNvPr id="735" name="Google Shape;735;p93"/>
          <p:cNvSpPr txBox="1"/>
          <p:nvPr/>
        </p:nvSpPr>
        <p:spPr>
          <a:xfrm>
            <a:off x="361725" y="3242200"/>
            <a:ext cx="82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Once finished:</a:t>
            </a:r>
            <a:endParaRPr/>
          </a:p>
        </p:txBody>
      </p:sp>
      <p:sp>
        <p:nvSpPr>
          <p:cNvPr id="736" name="Google Shape;736;p93"/>
          <p:cNvSpPr txBox="1"/>
          <p:nvPr/>
        </p:nvSpPr>
        <p:spPr>
          <a:xfrm>
            <a:off x="422100" y="3642400"/>
            <a:ext cx="3000000" cy="361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conn.close()</a:t>
            </a:r>
            <a:endParaRPr b="1" sz="1150">
              <a:highlight>
                <a:srgbClr val="FFFFFE"/>
              </a:highlight>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9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Create a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2" name="Google Shape;742;p9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43" name="Google Shape;743;p94"/>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2400">
              <a:solidFill>
                <a:srgbClr val="FFFFFF"/>
              </a:solidFill>
              <a:latin typeface="Economica"/>
              <a:ea typeface="Economica"/>
              <a:cs typeface="Economica"/>
              <a:sym typeface="Economica"/>
            </a:endParaRPr>
          </a:p>
        </p:txBody>
      </p:sp>
      <p:sp>
        <p:nvSpPr>
          <p:cNvPr id="744" name="Google Shape;744;p94"/>
          <p:cNvSpPr txBox="1"/>
          <p:nvPr/>
        </p:nvSpPr>
        <p:spPr>
          <a:xfrm>
            <a:off x="382275" y="825075"/>
            <a:ext cx="8326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Cursor.execute</a:t>
            </a:r>
            <a:r>
              <a:rPr lang="en"/>
              <a:t> allows to run an SQL statement. We will then use the SQL 'CREATE TABLE' command to create a new table. It requires a table name ('STOCKS' in our example) and then the columns of the table (ID, DATE, SYMBOL...) with for each column the data type (INT, TEXT, REAL...) and the option constraint (example: PRIMARY KEY).</a:t>
            </a:r>
            <a:endParaRPr/>
          </a:p>
        </p:txBody>
      </p:sp>
      <p:sp>
        <p:nvSpPr>
          <p:cNvPr id="745" name="Google Shape;745;p94"/>
          <p:cNvSpPr txBox="1"/>
          <p:nvPr/>
        </p:nvSpPr>
        <p:spPr>
          <a:xfrm>
            <a:off x="387900" y="2064100"/>
            <a:ext cx="6041100" cy="188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'''CREATE TABLE STOCKS</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(ID INT PRIMARY KEY,</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DATE TEXT, </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SYMBOL TEXT, </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QUANTITY REAL, </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             PRICE REAL)'''</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"Table created successfully"</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Insert content in a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1" name="Google Shape;751;p9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52" name="Google Shape;752;p95"/>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53" name="Google Shape;753;p95"/>
          <p:cNvSpPr txBox="1"/>
          <p:nvPr/>
        </p:nvSpPr>
        <p:spPr>
          <a:xfrm>
            <a:off x="382275" y="825075"/>
            <a:ext cx="83268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To insert data in the table, we run the SQL statement (Cursor.execute) 'INSERT INTO' which requires the name of the table ('STOCKS'), the keyword 'VALUES' and then the content of the new row to add in the table. a 'commit' statement is then required to save the record in the dataframe.</a:t>
            </a:r>
            <a:endParaRPr/>
          </a:p>
        </p:txBody>
      </p:sp>
      <p:sp>
        <p:nvSpPr>
          <p:cNvPr id="754" name="Google Shape;754;p95"/>
          <p:cNvSpPr txBox="1"/>
          <p:nvPr/>
        </p:nvSpPr>
        <p:spPr>
          <a:xfrm>
            <a:off x="382275" y="1688550"/>
            <a:ext cx="5977500" cy="84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cursor.execute(</a:t>
            </a:r>
            <a:r>
              <a:rPr b="1" lang="en" sz="1150">
                <a:solidFill>
                  <a:srgbClr val="A31515"/>
                </a:solidFill>
                <a:highlight>
                  <a:srgbClr val="FFFFFE"/>
                </a:highlight>
                <a:latin typeface="Courier New"/>
                <a:ea typeface="Courier New"/>
                <a:cs typeface="Courier New"/>
                <a:sym typeface="Courier New"/>
              </a:rPr>
              <a:t>"INSERT INTO STOCKS VALUES (15, '2006-01-06','GOOG',100,35.14)"</a:t>
            </a:r>
            <a:r>
              <a:rPr b="1" lang="en" sz="1150">
                <a:highlight>
                  <a:srgbClr val="FFFFFE"/>
                </a:highlight>
                <a:latin typeface="Courier New"/>
                <a:ea typeface="Courier New"/>
                <a:cs typeface="Courier New"/>
                <a:sym typeface="Courier New"/>
              </a:rPr>
              <a:t>)</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conn.commit()</a:t>
            </a:r>
            <a:endParaRPr b="1" sz="1150">
              <a:highlight>
                <a:srgbClr val="FFFFFE"/>
              </a:highlight>
              <a:latin typeface="Courier New"/>
              <a:ea typeface="Courier New"/>
              <a:cs typeface="Courier New"/>
              <a:sym typeface="Courier New"/>
            </a:endParaRPr>
          </a:p>
        </p:txBody>
      </p:sp>
      <p:sp>
        <p:nvSpPr>
          <p:cNvPr id="755" name="Google Shape;755;p95"/>
          <p:cNvSpPr txBox="1"/>
          <p:nvPr/>
        </p:nvSpPr>
        <p:spPr>
          <a:xfrm>
            <a:off x="382275" y="2495300"/>
            <a:ext cx="75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insert several rows at once, we can use the 'executemany' statement as below:</a:t>
            </a:r>
            <a:endParaRPr/>
          </a:p>
        </p:txBody>
      </p:sp>
      <p:sp>
        <p:nvSpPr>
          <p:cNvPr id="756" name="Google Shape;756;p95"/>
          <p:cNvSpPr txBox="1"/>
          <p:nvPr/>
        </p:nvSpPr>
        <p:spPr>
          <a:xfrm>
            <a:off x="457200" y="2895600"/>
            <a:ext cx="8611800" cy="144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purchases = [(</a:t>
            </a:r>
            <a:r>
              <a:rPr b="1" lang="en" sz="1050">
                <a:solidFill>
                  <a:srgbClr val="09885A"/>
                </a:solidFill>
                <a:highlight>
                  <a:srgbClr val="FFFFFE"/>
                </a:highlight>
                <a:latin typeface="Courier New"/>
                <a:ea typeface="Courier New"/>
                <a:cs typeface="Courier New"/>
                <a:sym typeface="Courier New"/>
              </a:rPr>
              <a:t>230</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'2006-03-28'</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'IBM'</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1000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45.00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221</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'2006-04-05'</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'MSFT'</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1000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72.00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222</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'2006-04-06'</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'IBM'</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500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53.00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cursor.executemany(</a:t>
            </a:r>
            <a:r>
              <a:rPr b="1" lang="en" sz="1050">
                <a:solidFill>
                  <a:srgbClr val="A31515"/>
                </a:solidFill>
                <a:highlight>
                  <a:srgbClr val="FFFFFE"/>
                </a:highlight>
                <a:latin typeface="Courier New"/>
                <a:ea typeface="Courier New"/>
                <a:cs typeface="Courier New"/>
                <a:sym typeface="Courier New"/>
              </a:rPr>
              <a:t>'INSERT INTO STOCKS VALUES (?,?,?,?,?)'</a:t>
            </a:r>
            <a:r>
              <a:rPr b="1" lang="en" sz="1050">
                <a:highlight>
                  <a:srgbClr val="FFFFFE"/>
                </a:highlight>
                <a:latin typeface="Courier New"/>
                <a:ea typeface="Courier New"/>
                <a:cs typeface="Courier New"/>
                <a:sym typeface="Courier New"/>
              </a:rPr>
              <a:t>, purchases)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Delete a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2" name="Google Shape;762;p9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63" name="Google Shape;763;p96"/>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64" name="Google Shape;764;p96"/>
          <p:cNvSpPr txBox="1"/>
          <p:nvPr/>
        </p:nvSpPr>
        <p:spPr>
          <a:xfrm>
            <a:off x="403125" y="778475"/>
            <a:ext cx="54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the DROP command we can delete an existing table:</a:t>
            </a:r>
            <a:endParaRPr/>
          </a:p>
        </p:txBody>
      </p:sp>
      <p:sp>
        <p:nvSpPr>
          <p:cNvPr id="765" name="Google Shape;765;p96"/>
          <p:cNvSpPr txBox="1"/>
          <p:nvPr/>
        </p:nvSpPr>
        <p:spPr>
          <a:xfrm>
            <a:off x="422100" y="1375475"/>
            <a:ext cx="61467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DROP TABLE STOCKS</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31515"/>
                </a:solidFill>
                <a:highlight>
                  <a:srgbClr val="FFFFFE"/>
                </a:highlight>
                <a:latin typeface="Courier New"/>
                <a:ea typeface="Courier New"/>
                <a:cs typeface="Courier New"/>
                <a:sym typeface="Courier New"/>
              </a:rPr>
              <a:t>"""</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conn.commit()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Retrieve data from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1" name="Google Shape;771;p9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72" name="Google Shape;772;p97"/>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73" name="Google Shape;773;p97"/>
          <p:cNvSpPr txBox="1"/>
          <p:nvPr/>
        </p:nvSpPr>
        <p:spPr>
          <a:xfrm>
            <a:off x="311700" y="7089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use the 'SELECT' method and iterate over the cursor object. In the below example we select all rows from the STOCKS table and print each row with a for loop.</a:t>
            </a:r>
            <a:endParaRPr/>
          </a:p>
        </p:txBody>
      </p:sp>
      <p:sp>
        <p:nvSpPr>
          <p:cNvPr id="774" name="Google Shape;774;p97"/>
          <p:cNvSpPr txBox="1"/>
          <p:nvPr/>
        </p:nvSpPr>
        <p:spPr>
          <a:xfrm>
            <a:off x="311700" y="1324575"/>
            <a:ext cx="30000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row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cursor.execute(</a:t>
            </a:r>
            <a:r>
              <a:rPr b="1" lang="en" sz="1050">
                <a:solidFill>
                  <a:srgbClr val="A31515"/>
                </a:solidFill>
                <a:highlight>
                  <a:srgbClr val="FFFFFE"/>
                </a:highlight>
                <a:latin typeface="Courier New"/>
                <a:ea typeface="Courier New"/>
                <a:cs typeface="Courier New"/>
                <a:sym typeface="Courier New"/>
              </a:rPr>
              <a:t>'SELECT * FROM STOCKS'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print</a:t>
            </a:r>
            <a:r>
              <a:rPr b="1" lang="en" sz="1050">
                <a:highlight>
                  <a:srgbClr val="FFFFFE"/>
                </a:highlight>
                <a:latin typeface="Courier New"/>
                <a:ea typeface="Courier New"/>
                <a:cs typeface="Courier New"/>
                <a:sym typeface="Courier New"/>
              </a:rPr>
              <a:t>(row)</a:t>
            </a:r>
            <a:endParaRPr b="1" sz="1050">
              <a:highlight>
                <a:srgbClr val="FFFFFE"/>
              </a:highlight>
              <a:latin typeface="Courier New"/>
              <a:ea typeface="Courier New"/>
              <a:cs typeface="Courier New"/>
              <a:sym typeface="Courier New"/>
            </a:endParaRPr>
          </a:p>
        </p:txBody>
      </p:sp>
      <p:sp>
        <p:nvSpPr>
          <p:cNvPr id="775" name="Google Shape;775;p97"/>
          <p:cNvSpPr txBox="1"/>
          <p:nvPr/>
        </p:nvSpPr>
        <p:spPr>
          <a:xfrm>
            <a:off x="311700" y="240365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alternative is to run the statement SELECT statement and then use the 'fetchall' command which outputs a list of tuple ( each tuple is a row of the table).</a:t>
            </a:r>
            <a:endParaRPr/>
          </a:p>
        </p:txBody>
      </p:sp>
      <p:sp>
        <p:nvSpPr>
          <p:cNvPr id="776" name="Google Shape;776;p97"/>
          <p:cNvSpPr txBox="1"/>
          <p:nvPr/>
        </p:nvSpPr>
        <p:spPr>
          <a:xfrm>
            <a:off x="340600" y="2931900"/>
            <a:ext cx="61722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 FROM STOCKS'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[(15, '2006-01-06', 'GOOG', 100.0, 35.14)]</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Retrieve data from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2" name="Google Shape;782;p9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83" name="Google Shape;783;p98"/>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84" name="Google Shape;784;p98"/>
          <p:cNvSpPr txBox="1"/>
          <p:nvPr/>
        </p:nvSpPr>
        <p:spPr>
          <a:xfrm>
            <a:off x="228600" y="762000"/>
            <a:ext cx="8695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SELECT statement can contains arguments in order for example to sort the table (ORDER BY), filter only the rows containing a requested value, or display only some columns. Three examples below:</a:t>
            </a:r>
            <a:endParaRPr/>
          </a:p>
        </p:txBody>
      </p:sp>
      <p:sp>
        <p:nvSpPr>
          <p:cNvPr id="785" name="Google Shape;785;p98"/>
          <p:cNvSpPr txBox="1"/>
          <p:nvPr/>
        </p:nvSpPr>
        <p:spPr>
          <a:xfrm>
            <a:off x="311700" y="1377600"/>
            <a:ext cx="75843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 FROM STOCKS ORDER BY price'</a:t>
            </a:r>
            <a:r>
              <a:rPr b="1" lang="en" sz="1050">
                <a:highlight>
                  <a:srgbClr val="FFFFFE"/>
                </a:highlight>
                <a:latin typeface="Courier New"/>
                <a:ea typeface="Courier New"/>
                <a:cs typeface="Courier New"/>
                <a:sym typeface="Courier New"/>
              </a:rPr>
              <a:t>) </a:t>
            </a:r>
            <a:r>
              <a:rPr b="1" lang="en" sz="1050">
                <a:solidFill>
                  <a:srgbClr val="008000"/>
                </a:solidFill>
                <a:highlight>
                  <a:srgbClr val="FFFFFE"/>
                </a:highlight>
                <a:latin typeface="Courier New"/>
                <a:ea typeface="Courier New"/>
                <a:cs typeface="Courier New"/>
                <a:sym typeface="Courier New"/>
              </a:rPr>
              <a:t># sort by PRICE</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p:txBody>
      </p:sp>
      <p:sp>
        <p:nvSpPr>
          <p:cNvPr id="786" name="Google Shape;786;p98"/>
          <p:cNvSpPr txBox="1"/>
          <p:nvPr/>
        </p:nvSpPr>
        <p:spPr>
          <a:xfrm>
            <a:off x="311700" y="2154700"/>
            <a:ext cx="78624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 = (</a:t>
            </a:r>
            <a:r>
              <a:rPr b="1" lang="en" sz="1050">
                <a:solidFill>
                  <a:srgbClr val="A31515"/>
                </a:solidFill>
                <a:highlight>
                  <a:srgbClr val="FFFFFE"/>
                </a:highlight>
                <a:latin typeface="Courier New"/>
                <a:ea typeface="Courier New"/>
                <a:cs typeface="Courier New"/>
                <a:sym typeface="Courier New"/>
              </a:rPr>
              <a:t>'IBM'</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 FROM STOCKS WHERE symbol=?'</a:t>
            </a:r>
            <a:r>
              <a:rPr b="1" lang="en" sz="1050">
                <a:highlight>
                  <a:srgbClr val="FFFFFE"/>
                </a:highlight>
                <a:latin typeface="Courier New"/>
                <a:ea typeface="Courier New"/>
                <a:cs typeface="Courier New"/>
                <a:sym typeface="Courier New"/>
              </a:rPr>
              <a:t>, t) </a:t>
            </a:r>
            <a:r>
              <a:rPr b="1" lang="en" sz="1050">
                <a:solidFill>
                  <a:srgbClr val="008000"/>
                </a:solidFill>
                <a:highlight>
                  <a:srgbClr val="FFFFFE"/>
                </a:highlight>
                <a:latin typeface="Courier New"/>
                <a:ea typeface="Courier New"/>
                <a:cs typeface="Courier New"/>
                <a:sym typeface="Courier New"/>
              </a:rPr>
              <a:t># Only filter the STOCKS table if symbol = IBM</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p:txBody>
      </p:sp>
      <p:sp>
        <p:nvSpPr>
          <p:cNvPr id="787" name="Google Shape;787;p98"/>
          <p:cNvSpPr txBox="1"/>
          <p:nvPr/>
        </p:nvSpPr>
        <p:spPr>
          <a:xfrm>
            <a:off x="304800" y="3434025"/>
            <a:ext cx="83418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SYMBOL, QUANTITY FROM STOCKS WHERE symbol=?'</a:t>
            </a:r>
            <a:r>
              <a:rPr b="1" lang="en" sz="1050">
                <a:highlight>
                  <a:srgbClr val="FFFFFE"/>
                </a:highlight>
                <a:latin typeface="Courier New"/>
                <a:ea typeface="Courier New"/>
                <a:cs typeface="Courier New"/>
                <a:sym typeface="Courier New"/>
              </a:rPr>
              <a:t>, t) </a:t>
            </a:r>
            <a:r>
              <a:rPr b="1" lang="en" sz="1050">
                <a:solidFill>
                  <a:srgbClr val="008000"/>
                </a:solidFill>
                <a:highlight>
                  <a:srgbClr val="FFFFFE"/>
                </a:highlight>
                <a:latin typeface="Courier New"/>
                <a:ea typeface="Courier New"/>
                <a:cs typeface="Courier New"/>
                <a:sym typeface="Courier New"/>
              </a:rPr>
              <a:t># Only keep the SYMBOL/QUANTITY columns</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Update / Delete operation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3" name="Google Shape;793;p9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794" name="Google Shape;794;p99"/>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795" name="Google Shape;795;p99"/>
          <p:cNvSpPr txBox="1"/>
          <p:nvPr/>
        </p:nvSpPr>
        <p:spPr>
          <a:xfrm>
            <a:off x="417050" y="806275"/>
            <a:ext cx="8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following Python code shows how to update any record and then display the updated records using the UPDATE statement</a:t>
            </a:r>
            <a:endParaRPr/>
          </a:p>
        </p:txBody>
      </p:sp>
      <p:sp>
        <p:nvSpPr>
          <p:cNvPr id="796" name="Google Shape;796;p99"/>
          <p:cNvSpPr txBox="1"/>
          <p:nvPr/>
        </p:nvSpPr>
        <p:spPr>
          <a:xfrm>
            <a:off x="417050" y="1383700"/>
            <a:ext cx="78543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"UPDATE STOCKS set PRICE = 999.00 where ID = 20"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 FROM STOCKS'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p:txBody>
      </p:sp>
      <p:sp>
        <p:nvSpPr>
          <p:cNvPr id="797" name="Google Shape;797;p99"/>
          <p:cNvSpPr txBox="1"/>
          <p:nvPr/>
        </p:nvSpPr>
        <p:spPr>
          <a:xfrm>
            <a:off x="368375" y="2217275"/>
            <a:ext cx="820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Similarly, we can use a DELETE statement to remove rows from the table. In the example below, we remove from the table STOCKS the row with ID=21.</a:t>
            </a:r>
            <a:endParaRPr/>
          </a:p>
        </p:txBody>
      </p:sp>
      <p:sp>
        <p:nvSpPr>
          <p:cNvPr id="798" name="Google Shape;798;p99"/>
          <p:cNvSpPr txBox="1"/>
          <p:nvPr/>
        </p:nvSpPr>
        <p:spPr>
          <a:xfrm>
            <a:off x="417050" y="2932650"/>
            <a:ext cx="72705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"DELETE from STOCKS where ID = 21"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conn.commit()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cursor.execute(</a:t>
            </a:r>
            <a:r>
              <a:rPr b="1" lang="en" sz="1050">
                <a:solidFill>
                  <a:srgbClr val="A31515"/>
                </a:solidFill>
                <a:highlight>
                  <a:srgbClr val="FFFFFE"/>
                </a:highlight>
                <a:latin typeface="Courier New"/>
                <a:ea typeface="Courier New"/>
                <a:cs typeface="Courier New"/>
                <a:sym typeface="Courier New"/>
              </a:rPr>
              <a:t>'SELECT * FROM STOCKS'</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cursor.fetchall()</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0"/>
          <p:cNvSpPr txBox="1"/>
          <p:nvPr>
            <p:ph idx="4294967295" type="title"/>
          </p:nvPr>
        </p:nvSpPr>
        <p:spPr>
          <a:xfrm>
            <a:off x="311700" y="168100"/>
            <a:ext cx="85206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 Pandas and SQL</a:t>
            </a:r>
            <a:endParaRPr/>
          </a:p>
        </p:txBody>
      </p:sp>
      <p:sp>
        <p:nvSpPr>
          <p:cNvPr id="804" name="Google Shape;804;p10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05" name="Google Shape;805;p100"/>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06" name="Google Shape;806;p100"/>
          <p:cNvSpPr txBox="1"/>
          <p:nvPr/>
        </p:nvSpPr>
        <p:spPr>
          <a:xfrm>
            <a:off x="380125" y="1362350"/>
            <a:ext cx="753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7020"/>
                </a:solidFill>
              </a:rPr>
              <a:t>import </a:t>
            </a:r>
            <a:r>
              <a:rPr b="1" lang="en" sz="1200">
                <a:solidFill>
                  <a:srgbClr val="0E84B5"/>
                </a:solidFill>
              </a:rPr>
              <a:t>sqlite3</a:t>
            </a:r>
            <a:endParaRPr sz="1200"/>
          </a:p>
          <a:p>
            <a:pPr indent="0" lvl="0" marL="0" rtl="0" algn="l">
              <a:spcBef>
                <a:spcPts val="0"/>
              </a:spcBef>
              <a:spcAft>
                <a:spcPts val="0"/>
              </a:spcAft>
              <a:buNone/>
            </a:pPr>
            <a:r>
              <a:rPr lang="en" sz="1200"/>
              <a:t>conn </a:t>
            </a:r>
            <a:r>
              <a:rPr lang="en" sz="1200">
                <a:solidFill>
                  <a:schemeClr val="dk2"/>
                </a:solidFill>
              </a:rPr>
              <a:t>=</a:t>
            </a:r>
            <a:r>
              <a:rPr lang="en" sz="1200"/>
              <a:t> </a:t>
            </a:r>
            <a:r>
              <a:rPr b="1" lang="en" sz="1200">
                <a:solidFill>
                  <a:srgbClr val="0E84B5"/>
                </a:solidFill>
              </a:rPr>
              <a:t>sqlite3</a:t>
            </a:r>
            <a:r>
              <a:rPr lang="en" sz="1200"/>
              <a:t>.</a:t>
            </a:r>
            <a:r>
              <a:rPr lang="en" sz="1200"/>
              <a:t>connect(</a:t>
            </a:r>
            <a:r>
              <a:rPr lang="en" sz="1200">
                <a:solidFill>
                  <a:srgbClr val="4070A0"/>
                </a:solidFill>
              </a:rPr>
              <a:t>'my_db.db'</a:t>
            </a:r>
            <a:r>
              <a:rPr lang="en" sz="1200"/>
              <a:t>)</a:t>
            </a:r>
            <a:endParaRPr sz="1200"/>
          </a:p>
          <a:p>
            <a:pPr indent="0" lvl="0" marL="0" rtl="0" algn="l">
              <a:spcBef>
                <a:spcPts val="0"/>
              </a:spcBef>
              <a:spcAft>
                <a:spcPts val="0"/>
              </a:spcAft>
              <a:buNone/>
            </a:pPr>
            <a:r>
              <a:rPr lang="en" sz="1200"/>
              <a:t>df </a:t>
            </a:r>
            <a:r>
              <a:rPr lang="en" sz="1200">
                <a:solidFill>
                  <a:schemeClr val="dk2"/>
                </a:solidFill>
              </a:rPr>
              <a:t>=</a:t>
            </a:r>
            <a:r>
              <a:rPr lang="en" sz="1200"/>
              <a:t> pd</a:t>
            </a:r>
            <a:r>
              <a:rPr lang="en" sz="1200">
                <a:solidFill>
                  <a:schemeClr val="dk2"/>
                </a:solidFill>
              </a:rPr>
              <a:t>.</a:t>
            </a:r>
            <a:r>
              <a:rPr lang="en" sz="1200"/>
              <a:t>DataFrame(data</a:t>
            </a:r>
            <a:r>
              <a:rPr lang="en" sz="1200">
                <a:solidFill>
                  <a:schemeClr val="dk2"/>
                </a:solidFill>
              </a:rPr>
              <a:t>=</a:t>
            </a:r>
            <a:r>
              <a:rPr lang="en" sz="1200"/>
              <a:t>[[</a:t>
            </a:r>
            <a:r>
              <a:rPr lang="en" sz="1200">
                <a:solidFill>
                  <a:srgbClr val="208050"/>
                </a:solidFill>
              </a:rPr>
              <a:t>0</a:t>
            </a:r>
            <a:r>
              <a:rPr lang="en" sz="1200"/>
              <a:t>, </a:t>
            </a:r>
            <a:r>
              <a:rPr lang="en" sz="1200">
                <a:solidFill>
                  <a:srgbClr val="4070A0"/>
                </a:solidFill>
              </a:rPr>
              <a:t>'10/11/12'</a:t>
            </a:r>
            <a:r>
              <a:rPr lang="en" sz="1200"/>
              <a:t>], [</a:t>
            </a:r>
            <a:r>
              <a:rPr lang="en" sz="1200">
                <a:solidFill>
                  <a:srgbClr val="208050"/>
                </a:solidFill>
              </a:rPr>
              <a:t>1</a:t>
            </a:r>
            <a:r>
              <a:rPr lang="en" sz="1200"/>
              <a:t>, </a:t>
            </a:r>
            <a:r>
              <a:rPr lang="en" sz="1200">
                <a:solidFill>
                  <a:srgbClr val="4070A0"/>
                </a:solidFill>
              </a:rPr>
              <a:t>'12/11/10'</a:t>
            </a:r>
            <a:r>
              <a:rPr lang="en" sz="1200"/>
              <a:t>]],columns</a:t>
            </a:r>
            <a:r>
              <a:rPr lang="en" sz="1200">
                <a:solidFill>
                  <a:schemeClr val="dk2"/>
                </a:solidFill>
              </a:rPr>
              <a:t>=</a:t>
            </a:r>
            <a:r>
              <a:rPr lang="en" sz="1200"/>
              <a:t>[</a:t>
            </a:r>
            <a:r>
              <a:rPr lang="en" sz="1200">
                <a:solidFill>
                  <a:srgbClr val="4070A0"/>
                </a:solidFill>
              </a:rPr>
              <a:t>'int_column'</a:t>
            </a:r>
            <a:r>
              <a:rPr lang="en" sz="1200"/>
              <a:t>, </a:t>
            </a:r>
            <a:r>
              <a:rPr lang="en" sz="1200">
                <a:solidFill>
                  <a:srgbClr val="4070A0"/>
                </a:solidFill>
              </a:rPr>
              <a:t>'date_column'</a:t>
            </a:r>
            <a:r>
              <a:rPr lang="en" sz="1200"/>
              <a:t>])</a:t>
            </a:r>
            <a:endParaRPr sz="1200"/>
          </a:p>
          <a:p>
            <a:pPr indent="0" lvl="0" marL="0" marR="101600" rtl="0" algn="l">
              <a:lnSpc>
                <a:spcPct val="120000"/>
              </a:lnSpc>
              <a:spcBef>
                <a:spcPts val="0"/>
              </a:spcBef>
              <a:spcAft>
                <a:spcPts val="0"/>
              </a:spcAft>
              <a:buNone/>
            </a:pPr>
            <a:r>
              <a:rPr lang="en" sz="1200"/>
              <a:t>df</a:t>
            </a:r>
            <a:r>
              <a:rPr lang="en" sz="1200">
                <a:solidFill>
                  <a:schemeClr val="dk2"/>
                </a:solidFill>
              </a:rPr>
              <a:t>.</a:t>
            </a:r>
            <a:r>
              <a:rPr lang="en" sz="1200"/>
              <a:t>to_sql(</a:t>
            </a:r>
            <a:r>
              <a:rPr lang="en" sz="1200">
                <a:solidFill>
                  <a:srgbClr val="4070A0"/>
                </a:solidFill>
              </a:rPr>
              <a:t>'test_data'</a:t>
            </a:r>
            <a:r>
              <a:rPr lang="en" sz="1200"/>
              <a:t>, conn)</a:t>
            </a:r>
            <a:endParaRPr sz="1200"/>
          </a:p>
        </p:txBody>
      </p:sp>
      <p:sp>
        <p:nvSpPr>
          <p:cNvPr id="807" name="Google Shape;807;p100"/>
          <p:cNvSpPr txBox="1"/>
          <p:nvPr/>
        </p:nvSpPr>
        <p:spPr>
          <a:xfrm>
            <a:off x="380125" y="778475"/>
            <a:ext cx="8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Pandas Dataframe to DB:</a:t>
            </a:r>
            <a:endParaRPr/>
          </a:p>
        </p:txBody>
      </p:sp>
      <p:sp>
        <p:nvSpPr>
          <p:cNvPr id="808" name="Google Shape;808;p100"/>
          <p:cNvSpPr txBox="1"/>
          <p:nvPr/>
        </p:nvSpPr>
        <p:spPr>
          <a:xfrm>
            <a:off x="340575" y="2929500"/>
            <a:ext cx="5655600" cy="3693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20000"/>
              </a:lnSpc>
              <a:spcBef>
                <a:spcPts val="0"/>
              </a:spcBef>
              <a:spcAft>
                <a:spcPts val="0"/>
              </a:spcAft>
              <a:buNone/>
            </a:pPr>
            <a:r>
              <a:rPr lang="en" sz="1200"/>
              <a:t>pd</a:t>
            </a:r>
            <a:r>
              <a:rPr lang="en" sz="1200">
                <a:solidFill>
                  <a:schemeClr val="dk2"/>
                </a:solidFill>
              </a:rPr>
              <a:t>.</a:t>
            </a:r>
            <a:r>
              <a:rPr lang="en" sz="1200"/>
              <a:t>read_sql(</a:t>
            </a:r>
            <a:r>
              <a:rPr lang="en" sz="1200">
                <a:solidFill>
                  <a:srgbClr val="4070A0"/>
                </a:solidFill>
              </a:rPr>
              <a:t>'SELECT int_column, date_column FROM test_data'</a:t>
            </a:r>
            <a:r>
              <a:rPr lang="en" sz="1200"/>
              <a:t>, conn)</a:t>
            </a:r>
            <a:endParaRPr sz="1200"/>
          </a:p>
        </p:txBody>
      </p:sp>
      <p:sp>
        <p:nvSpPr>
          <p:cNvPr id="809" name="Google Shape;809;p100"/>
          <p:cNvSpPr txBox="1"/>
          <p:nvPr/>
        </p:nvSpPr>
        <p:spPr>
          <a:xfrm>
            <a:off x="426000" y="2564275"/>
            <a:ext cx="8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DB to pandas dataframe: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and VBA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15" name="Google Shape;815;p10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16" name="Google Shape;816;p101"/>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17" name="Google Shape;817;p101"/>
          <p:cNvSpPr txBox="1"/>
          <p:nvPr/>
        </p:nvSpPr>
        <p:spPr>
          <a:xfrm>
            <a:off x="423975" y="1348425"/>
            <a:ext cx="5602200" cy="202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Const PYTHON_EXE = "C:\python.exe"</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Sub RunPythonScript(ByVal file As String)</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    Dim ExecPythonFile As String</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    ExecPythonFile = PYTHON_EXE + " " + file</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    Shell (ExecPythonFile)</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B45F06"/>
                </a:solidFill>
                <a:highlight>
                  <a:srgbClr val="FFFFFE"/>
                </a:highlight>
                <a:latin typeface="Courier New"/>
                <a:ea typeface="Courier New"/>
                <a:cs typeface="Courier New"/>
                <a:sym typeface="Courier New"/>
              </a:rPr>
              <a:t>End Sub</a:t>
            </a:r>
            <a:endParaRPr b="1" sz="1150">
              <a:solidFill>
                <a:srgbClr val="B45F0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A31515"/>
              </a:solidFill>
              <a:highlight>
                <a:srgbClr val="FFFFFE"/>
              </a:highlight>
              <a:latin typeface="Courier New"/>
              <a:ea typeface="Courier New"/>
              <a:cs typeface="Courier New"/>
              <a:sym typeface="Courier New"/>
            </a:endParaRPr>
          </a:p>
        </p:txBody>
      </p:sp>
      <p:sp>
        <p:nvSpPr>
          <p:cNvPr id="818" name="Google Shape;818;p101"/>
          <p:cNvSpPr txBox="1"/>
          <p:nvPr/>
        </p:nvSpPr>
        <p:spPr>
          <a:xfrm>
            <a:off x="373175" y="896650"/>
            <a:ext cx="8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VBA procedure to run a python: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and VBA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4" name="Google Shape;824;p10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25" name="Google Shape;825;p102"/>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26" name="Google Shape;826;p102"/>
          <p:cNvSpPr txBox="1"/>
          <p:nvPr/>
        </p:nvSpPr>
        <p:spPr>
          <a:xfrm>
            <a:off x="373175" y="896650"/>
            <a:ext cx="82920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sys.argv is a list in Python, which contains the command-line arguments passed to the script. If a user runs a in a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a:solidFill>
                  <a:srgbClr val="B45F06"/>
                </a:solidFill>
              </a:rPr>
              <a:t>python my_script.py x_tickers y_start_date</a:t>
            </a:r>
            <a:endParaRPr b="1" sz="1300">
              <a:solidFill>
                <a:srgbClr val="B45F06"/>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t>Within the python file my_script.py, the arguments x_tickers and y_start_date can be retrieved  using </a:t>
            </a:r>
            <a:r>
              <a:rPr lang="en"/>
              <a:t>the</a:t>
            </a:r>
            <a:r>
              <a:rPr lang="en"/>
              <a:t> sys package / sys.argv list.</a:t>
            </a:r>
            <a:endParaRPr/>
          </a:p>
          <a:p>
            <a:pPr indent="0" lvl="0" marL="0" rtl="0" algn="l">
              <a:spcBef>
                <a:spcPts val="0"/>
              </a:spcBef>
              <a:spcAft>
                <a:spcPts val="0"/>
              </a:spcAft>
              <a:buNone/>
            </a:pPr>
            <a:r>
              <a:t/>
            </a:r>
            <a:endParaRPr/>
          </a:p>
        </p:txBody>
      </p:sp>
      <p:sp>
        <p:nvSpPr>
          <p:cNvPr id="827" name="Google Shape;827;p102"/>
          <p:cNvSpPr txBox="1"/>
          <p:nvPr/>
        </p:nvSpPr>
        <p:spPr>
          <a:xfrm>
            <a:off x="373175" y="2743875"/>
            <a:ext cx="6735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45F06"/>
                </a:solidFill>
                <a:highlight>
                  <a:srgbClr val="FFFFFF"/>
                </a:highlight>
              </a:rPr>
              <a:t>import sys</a:t>
            </a:r>
            <a:endParaRPr b="1" sz="1300">
              <a:solidFill>
                <a:srgbClr val="B45F06"/>
              </a:solidFill>
              <a:highlight>
                <a:srgbClr val="FFFFFF"/>
              </a:highlight>
            </a:endParaRPr>
          </a:p>
          <a:p>
            <a:pPr indent="0" lvl="0" marL="0" rtl="0" algn="l">
              <a:spcBef>
                <a:spcPts val="0"/>
              </a:spcBef>
              <a:spcAft>
                <a:spcPts val="0"/>
              </a:spcAft>
              <a:buNone/>
            </a:pPr>
            <a:r>
              <a:t/>
            </a:r>
            <a:endParaRPr b="1" sz="1300">
              <a:solidFill>
                <a:srgbClr val="B45F06"/>
              </a:solidFill>
              <a:highlight>
                <a:srgbClr val="FFFFFF"/>
              </a:highlight>
            </a:endParaRPr>
          </a:p>
          <a:p>
            <a:pPr indent="0" lvl="0" marL="0" rtl="0" algn="l">
              <a:spcBef>
                <a:spcPts val="0"/>
              </a:spcBef>
              <a:spcAft>
                <a:spcPts val="0"/>
              </a:spcAft>
              <a:buNone/>
            </a:pPr>
            <a:r>
              <a:rPr b="1" lang="en" sz="1300">
                <a:solidFill>
                  <a:srgbClr val="B45F06"/>
                </a:solidFill>
                <a:highlight>
                  <a:srgbClr val="FFFFFF"/>
                </a:highlight>
              </a:rPr>
              <a:t>tickers=sys.argv[1]</a:t>
            </a:r>
            <a:endParaRPr b="1" sz="1300">
              <a:solidFill>
                <a:srgbClr val="B45F06"/>
              </a:solidFill>
              <a:highlight>
                <a:srgbClr val="FFFFFF"/>
              </a:highlight>
            </a:endParaRPr>
          </a:p>
          <a:p>
            <a:pPr indent="0" lvl="0" marL="0" rtl="0" algn="l">
              <a:lnSpc>
                <a:spcPct val="115000"/>
              </a:lnSpc>
              <a:spcBef>
                <a:spcPts val="0"/>
              </a:spcBef>
              <a:spcAft>
                <a:spcPts val="0"/>
              </a:spcAft>
              <a:buNone/>
            </a:pPr>
            <a:r>
              <a:rPr b="1" lang="en" sz="1300">
                <a:solidFill>
                  <a:srgbClr val="B45F06"/>
                </a:solidFill>
                <a:highlight>
                  <a:srgbClr val="FFFFFF"/>
                </a:highlight>
              </a:rPr>
              <a:t>start_date = sys.argv[2]</a:t>
            </a:r>
            <a:endParaRPr b="1" sz="1300">
              <a:solidFill>
                <a:srgbClr val="B45F0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311700" y="111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 Add a column</a:t>
            </a:r>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txBox="1"/>
          <p:nvPr/>
        </p:nvSpPr>
        <p:spPr>
          <a:xfrm>
            <a:off x="397425" y="1256050"/>
            <a:ext cx="5603400" cy="25587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100">
                <a:highlight>
                  <a:srgbClr val="F5F5F5"/>
                </a:highlight>
                <a:latin typeface="Courier New"/>
                <a:ea typeface="Courier New"/>
                <a:cs typeface="Courier New"/>
                <a:sym typeface="Courier New"/>
              </a:rPr>
              <a:t>&gt;&gt;&gt;d = [0 ,1 ,2 ,3 ,4 ,5 ,6 ,7 ,8 ,9]</a:t>
            </a:r>
            <a:br>
              <a:rPr b="1" lang="en" sz="1100">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 Create dataframe</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 pd.DataFrame(d)</a:t>
            </a:r>
            <a:br>
              <a:rPr b="1" lang="en" sz="1100">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latin typeface="Courier New"/>
                <a:ea typeface="Courier New"/>
                <a:cs typeface="Courier New"/>
                <a:sym typeface="Courier New"/>
              </a:rPr>
              <a:t># Name the column</a:t>
            </a:r>
            <a:br>
              <a:rPr b="1" lang="en" sz="1100">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df.columns = [’Rev ’]</a:t>
            </a:r>
            <a:br>
              <a:rPr b="1" lang="en" sz="1100">
                <a:highlight>
                  <a:srgbClr val="F5F5F5"/>
                </a:highlight>
                <a:latin typeface="Courier New"/>
                <a:ea typeface="Courier New"/>
                <a:cs typeface="Courier New"/>
                <a:sym typeface="Courier New"/>
              </a:rPr>
            </a:br>
            <a:endParaRPr b="1" sz="1100">
              <a:highlight>
                <a:srgbClr val="F5F5F5"/>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 sz="1100">
                <a:solidFill>
                  <a:srgbClr val="B45F06"/>
                </a:solidFill>
                <a:highlight>
                  <a:srgbClr val="F5F5F5"/>
                </a:highlight>
                <a:latin typeface="Courier New"/>
                <a:ea typeface="Courier New"/>
                <a:cs typeface="Courier New"/>
                <a:sym typeface="Courier New"/>
              </a:rPr>
              <a:t>#Add another one and set the value in that column</a:t>
            </a:r>
            <a:br>
              <a:rPr b="1" lang="en" sz="1100">
                <a:solidFill>
                  <a:srgbClr val="B45F06"/>
                </a:solidFill>
                <a:highlight>
                  <a:srgbClr val="F5F5F5"/>
                </a:highlight>
                <a:latin typeface="Courier New"/>
                <a:ea typeface="Courier New"/>
                <a:cs typeface="Courier New"/>
                <a:sym typeface="Courier New"/>
              </a:rPr>
            </a:br>
            <a:r>
              <a:rPr b="1" lang="en" sz="1100">
                <a:highlight>
                  <a:srgbClr val="F5F5F5"/>
                </a:highlight>
                <a:latin typeface="Courier New"/>
                <a:ea typeface="Courier New"/>
                <a:cs typeface="Courier New"/>
                <a:sym typeface="Courier New"/>
              </a:rPr>
              <a:t>&gt;&gt;&gt; df [’NewCol ’] = 5</a:t>
            </a:r>
            <a:br>
              <a:rPr b="1" lang="en" sz="1100">
                <a:highlight>
                  <a:srgbClr val="F5F5F5"/>
                </a:highlight>
                <a:latin typeface="Courier New"/>
                <a:ea typeface="Courier New"/>
                <a:cs typeface="Courier New"/>
                <a:sym typeface="Courier New"/>
              </a:rPr>
            </a:br>
            <a:br>
              <a:rPr b="1" lang="en" sz="1100">
                <a:highlight>
                  <a:srgbClr val="F5F5F5"/>
                </a:highlight>
                <a:latin typeface="Courier New"/>
                <a:ea typeface="Courier New"/>
                <a:cs typeface="Courier New"/>
                <a:sym typeface="Courier New"/>
              </a:rPr>
            </a:br>
            <a:endParaRPr b="1">
              <a:latin typeface="Open Sans"/>
              <a:ea typeface="Open Sans"/>
              <a:cs typeface="Open Sans"/>
              <a:sym typeface="Open Sans"/>
            </a:endParaRPr>
          </a:p>
        </p:txBody>
      </p:sp>
      <p:sp>
        <p:nvSpPr>
          <p:cNvPr id="135" name="Google Shape;135;p22"/>
          <p:cNvSpPr txBox="1"/>
          <p:nvPr/>
        </p:nvSpPr>
        <p:spPr>
          <a:xfrm>
            <a:off x="498300" y="4475425"/>
            <a:ext cx="4530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Economica"/>
                <a:ea typeface="Economica"/>
                <a:cs typeface="Economica"/>
                <a:sym typeface="Economica"/>
              </a:rPr>
              <a:t>1.Pandas and Numpy</a:t>
            </a:r>
            <a:endParaRPr sz="2400">
              <a:solidFill>
                <a:srgbClr val="FFFFFF"/>
              </a:solidFill>
              <a:latin typeface="Open Sans"/>
              <a:ea typeface="Open Sans"/>
              <a:cs typeface="Open Sans"/>
              <a:sym typeface="Open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03"/>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for financial data: Yahoo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3" name="Google Shape;833;p103"/>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34" name="Google Shape;834;p103"/>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35" name="Google Shape;835;p103"/>
          <p:cNvSpPr txBox="1"/>
          <p:nvPr/>
        </p:nvSpPr>
        <p:spPr>
          <a:xfrm>
            <a:off x="311700" y="806275"/>
            <a:ext cx="30000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pandas_datareader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data</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matplotlib.pyplot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plt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pandas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pd</a:t>
            </a:r>
            <a:endParaRPr b="1" sz="1050">
              <a:highlight>
                <a:srgbClr val="FFFFFE"/>
              </a:highlight>
              <a:latin typeface="Courier New"/>
              <a:ea typeface="Courier New"/>
              <a:cs typeface="Courier New"/>
              <a:sym typeface="Courier New"/>
            </a:endParaRPr>
          </a:p>
        </p:txBody>
      </p:sp>
      <p:sp>
        <p:nvSpPr>
          <p:cNvPr id="836" name="Google Shape;836;p103"/>
          <p:cNvSpPr txBox="1"/>
          <p:nvPr/>
        </p:nvSpPr>
        <p:spPr>
          <a:xfrm>
            <a:off x="180725" y="1873150"/>
            <a:ext cx="8917800" cy="232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Define the instruments to download. We would like to see Apple, Microsoft and the S&amp;P500 index.</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tickers = [</a:t>
            </a:r>
            <a:r>
              <a:rPr b="1" lang="en" sz="1050">
                <a:solidFill>
                  <a:srgbClr val="A31515"/>
                </a:solidFill>
                <a:highlight>
                  <a:srgbClr val="FFFFFE"/>
                </a:highlight>
                <a:latin typeface="Courier New"/>
                <a:ea typeface="Courier New"/>
                <a:cs typeface="Courier New"/>
                <a:sym typeface="Courier New"/>
              </a:rPr>
              <a:t>'AAPL'</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'MSFT'</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'^GSPC'</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'^TNX'</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We would like all available data from 01/01/2010 until 12/31/2020.</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start_date = </a:t>
            </a:r>
            <a:r>
              <a:rPr b="1" lang="en" sz="1050">
                <a:solidFill>
                  <a:srgbClr val="A31515"/>
                </a:solidFill>
                <a:highlight>
                  <a:srgbClr val="FFFFFE"/>
                </a:highlight>
                <a:latin typeface="Courier New"/>
                <a:ea typeface="Courier New"/>
                <a:cs typeface="Courier New"/>
                <a:sym typeface="Courier New"/>
              </a:rPr>
              <a:t>'2010-01-01'</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end_date = </a:t>
            </a:r>
            <a:r>
              <a:rPr b="1" lang="en" sz="1050">
                <a:solidFill>
                  <a:srgbClr val="A31515"/>
                </a:solidFill>
                <a:highlight>
                  <a:srgbClr val="FFFFFE"/>
                </a:highlight>
                <a:latin typeface="Courier New"/>
                <a:ea typeface="Courier New"/>
                <a:cs typeface="Courier New"/>
                <a:sym typeface="Courier New"/>
              </a:rPr>
              <a:t>'2020-12-31'</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User pandas_reader.data.DataReader to load the desired data. As simple as that.</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panel_data = data.DataReader(tickers, </a:t>
            </a:r>
            <a:r>
              <a:rPr b="1" lang="en" sz="1050">
                <a:solidFill>
                  <a:srgbClr val="A31515"/>
                </a:solidFill>
                <a:highlight>
                  <a:srgbClr val="FFFFFE"/>
                </a:highlight>
                <a:latin typeface="Courier New"/>
                <a:ea typeface="Courier New"/>
                <a:cs typeface="Courier New"/>
                <a:sym typeface="Courier New"/>
              </a:rPr>
              <a:t>'yahoo'</a:t>
            </a:r>
            <a:r>
              <a:rPr b="1" lang="en" sz="1050">
                <a:highlight>
                  <a:srgbClr val="FFFFFE"/>
                </a:highlight>
                <a:latin typeface="Courier New"/>
                <a:ea typeface="Courier New"/>
                <a:cs typeface="Courier New"/>
                <a:sym typeface="Courier New"/>
              </a:rPr>
              <a:t>, start_date, end_date)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panel_data.tail(</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4"/>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for financial data: Bloomberg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2" name="Google Shape;842;p104"/>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43" name="Google Shape;843;p104"/>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44" name="Google Shape;844;p104"/>
          <p:cNvSpPr txBox="1"/>
          <p:nvPr/>
        </p:nvSpPr>
        <p:spPr>
          <a:xfrm>
            <a:off x="311700" y="688900"/>
            <a:ext cx="6630900" cy="195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Python API for Bloomberg actually calls the C++ API, so it is required to install both a Python package and the C++ SDK which is available here: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u="sng">
                <a:solidFill>
                  <a:schemeClr val="hlink"/>
                </a:solidFill>
                <a:highlight>
                  <a:srgbClr val="FFFFFF"/>
                </a:highlight>
                <a:latin typeface="Roboto"/>
                <a:ea typeface="Roboto"/>
                <a:cs typeface="Roboto"/>
                <a:sym typeface="Roboto"/>
                <a:hlinkClick r:id="rId3"/>
              </a:rPr>
              <a:t>https://www.bloomberg.com/professional/support/api-library/</a:t>
            </a:r>
            <a:endParaRPr sz="1200" u="sng">
              <a:solidFill>
                <a:schemeClr val="hlink"/>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On Python package side, the official package is named blpapi, but other packages such as pdblp allow to retrieve Bloomberg data in a simple way:</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u="sng">
                <a:solidFill>
                  <a:schemeClr val="hlink"/>
                </a:solidFill>
                <a:highlight>
                  <a:srgbClr val="FFFFFF"/>
                </a:highlight>
                <a:latin typeface="Roboto"/>
                <a:ea typeface="Roboto"/>
                <a:cs typeface="Roboto"/>
                <a:sym typeface="Roboto"/>
                <a:hlinkClick r:id="rId4"/>
              </a:rPr>
              <a:t>https://pypi.org/project/pdblp/</a:t>
            </a:r>
            <a:endParaRPr sz="1200" u="sng">
              <a:solidFill>
                <a:schemeClr val="hlink"/>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 sz="1200" u="sng">
                <a:solidFill>
                  <a:schemeClr val="hlink"/>
                </a:solidFill>
                <a:highlight>
                  <a:srgbClr val="FFFFFF"/>
                </a:highlight>
                <a:latin typeface="Roboto"/>
                <a:ea typeface="Roboto"/>
                <a:cs typeface="Roboto"/>
                <a:sym typeface="Roboto"/>
                <a:hlinkClick r:id="rId5"/>
              </a:rPr>
              <a:t>https://matthewgilbert.github.io/pdblp/tutorial.html</a:t>
            </a:r>
            <a:endParaRPr sz="1200" u="sng">
              <a:solidFill>
                <a:schemeClr val="hlink"/>
              </a:solidFill>
              <a:highlight>
                <a:srgbClr val="FFFFFF"/>
              </a:highlight>
              <a:latin typeface="Roboto"/>
              <a:ea typeface="Roboto"/>
              <a:cs typeface="Roboto"/>
              <a:sym typeface="Roboto"/>
            </a:endParaRPr>
          </a:p>
        </p:txBody>
      </p:sp>
      <p:sp>
        <p:nvSpPr>
          <p:cNvPr id="845" name="Google Shape;845;p104"/>
          <p:cNvSpPr txBox="1"/>
          <p:nvPr/>
        </p:nvSpPr>
        <p:spPr>
          <a:xfrm>
            <a:off x="311700" y="2724675"/>
            <a:ext cx="7347000" cy="144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pdblp</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pandas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pd</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con = pdblp.BCon().start()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underlying=</a:t>
            </a:r>
            <a:r>
              <a:rPr b="1" lang="en" sz="1050">
                <a:solidFill>
                  <a:srgbClr val="A31515"/>
                </a:solidFill>
                <a:highlight>
                  <a:srgbClr val="FFFFFE"/>
                </a:highlight>
                <a:latin typeface="Courier New"/>
                <a:ea typeface="Courier New"/>
                <a:cs typeface="Courier New"/>
                <a:sym typeface="Courier New"/>
              </a:rPr>
              <a:t>'SPX Index'</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data=con.bdh(underlying, </a:t>
            </a:r>
            <a:r>
              <a:rPr b="1" lang="en" sz="1050">
                <a:solidFill>
                  <a:srgbClr val="A31515"/>
                </a:solidFill>
                <a:highlight>
                  <a:srgbClr val="FFFFFE"/>
                </a:highlight>
                <a:latin typeface="Courier New"/>
                <a:ea typeface="Courier New"/>
                <a:cs typeface="Courier New"/>
                <a:sym typeface="Courier New"/>
              </a:rPr>
              <a:t>'PX_LAST'</a:t>
            </a:r>
            <a:r>
              <a:rPr b="1" lang="en" sz="1050">
                <a:highlight>
                  <a:srgbClr val="FFFFFE"/>
                </a:highlight>
                <a:latin typeface="Courier New"/>
                <a:ea typeface="Courier New"/>
                <a:cs typeface="Courier New"/>
                <a:sym typeface="Courier New"/>
              </a:rPr>
              <a:t>,</a:t>
            </a:r>
            <a:r>
              <a:rPr b="1" lang="en" sz="1050">
                <a:solidFill>
                  <a:srgbClr val="A31515"/>
                </a:solidFill>
                <a:highlight>
                  <a:srgbClr val="FFFFFE"/>
                </a:highlight>
                <a:latin typeface="Courier New"/>
                <a:ea typeface="Courier New"/>
                <a:cs typeface="Courier New"/>
                <a:sym typeface="Courier New"/>
              </a:rPr>
              <a:t>'20150629'</a:t>
            </a:r>
            <a:r>
              <a:rPr b="1" lang="en" sz="1050">
                <a:highlight>
                  <a:srgbClr val="FFFFFE"/>
                </a:highlight>
                <a:latin typeface="Courier New"/>
                <a:ea typeface="Courier New"/>
                <a:cs typeface="Courier New"/>
                <a:sym typeface="Courier New"/>
              </a:rPr>
              <a:t>, </a:t>
            </a:r>
            <a:r>
              <a:rPr b="1" lang="en" sz="1050">
                <a:solidFill>
                  <a:srgbClr val="A31515"/>
                </a:solidFill>
                <a:highlight>
                  <a:srgbClr val="FFFFFE"/>
                </a:highlight>
                <a:latin typeface="Courier New"/>
                <a:ea typeface="Courier New"/>
                <a:cs typeface="Courier New"/>
                <a:sym typeface="Courier New"/>
              </a:rPr>
              <a:t>'20200331'</a:t>
            </a:r>
            <a:r>
              <a:rPr b="1" lang="en" sz="1050">
                <a:highlight>
                  <a:srgbClr val="FFFFFE"/>
                </a:highlight>
                <a:latin typeface="Courier New"/>
                <a:ea typeface="Courier New"/>
                <a:cs typeface="Courier New"/>
                <a:sym typeface="Courier New"/>
              </a:rPr>
              <a:t>, longdata=</a:t>
            </a:r>
            <a:r>
              <a:rPr b="1" lang="en" sz="1050">
                <a:solidFill>
                  <a:srgbClr val="0000FF"/>
                </a:solidFill>
                <a:highlight>
                  <a:srgbClr val="FFFFFE"/>
                </a:highlight>
                <a:latin typeface="Courier New"/>
                <a:ea typeface="Courier New"/>
                <a:cs typeface="Courier New"/>
                <a:sym typeface="Courier New"/>
              </a:rPr>
              <a:t>True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05"/>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for financial data: Quandl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1" name="Google Shape;851;p105"/>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52" name="Google Shape;852;p105"/>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53" name="Google Shape;853;p105"/>
          <p:cNvSpPr txBox="1"/>
          <p:nvPr/>
        </p:nvSpPr>
        <p:spPr>
          <a:xfrm>
            <a:off x="311700" y="667275"/>
            <a:ext cx="8133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Quandl (https://www.quandl.com/) is a marketplace for economic and financial data. It contains a wide range of historical time series on most asset classes (Equity, Fixed Income, Commodities), as well as economic / alternative data. A Python API is available in order to directly pull data from Quandl.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you have created an account and got you account key, you just need to know the ticker of the underlying you need the data from. The python code would look like:</a:t>
            </a:r>
            <a:endParaRPr/>
          </a:p>
        </p:txBody>
      </p:sp>
      <p:sp>
        <p:nvSpPr>
          <p:cNvPr id="854" name="Google Shape;854;p105"/>
          <p:cNvSpPr txBox="1"/>
          <p:nvPr/>
        </p:nvSpPr>
        <p:spPr>
          <a:xfrm>
            <a:off x="424000" y="2481400"/>
            <a:ext cx="44901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quandl</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df=quandl.get(</a:t>
            </a:r>
            <a:r>
              <a:rPr b="1" lang="en" sz="1050">
                <a:solidFill>
                  <a:srgbClr val="A31515"/>
                </a:solidFill>
                <a:highlight>
                  <a:srgbClr val="FFFFFE"/>
                </a:highlight>
                <a:latin typeface="Courier New"/>
                <a:ea typeface="Courier New"/>
                <a:cs typeface="Courier New"/>
                <a:sym typeface="Courier New"/>
              </a:rPr>
              <a:t>"EOD/DIS"</a:t>
            </a:r>
            <a:r>
              <a:rPr b="1" lang="en" sz="1050">
                <a:highlight>
                  <a:srgbClr val="FFFFFE"/>
                </a:highlight>
                <a:latin typeface="Courier New"/>
                <a:ea typeface="Courier New"/>
                <a:cs typeface="Courier New"/>
                <a:sym typeface="Courier New"/>
              </a:rPr>
              <a:t>, authtoken=</a:t>
            </a:r>
            <a:r>
              <a:rPr b="1" lang="en" sz="1050">
                <a:solidFill>
                  <a:srgbClr val="A31515"/>
                </a:solidFill>
                <a:highlight>
                  <a:srgbClr val="FFFFFE"/>
                </a:highlight>
                <a:latin typeface="Courier New"/>
                <a:ea typeface="Courier New"/>
                <a:cs typeface="Courier New"/>
                <a:sym typeface="Courier New"/>
              </a:rPr>
              <a:t>"zbzphcQYstaEEmzXfs_F"</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df.head(</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6"/>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Scraping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0" name="Google Shape;860;p106"/>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61" name="Google Shape;861;p106"/>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62" name="Google Shape;862;p106"/>
          <p:cNvSpPr txBox="1"/>
          <p:nvPr/>
        </p:nvSpPr>
        <p:spPr>
          <a:xfrm>
            <a:off x="311700" y="2877575"/>
            <a:ext cx="813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Beautiful Soup</a:t>
            </a:r>
            <a:r>
              <a:rPr lang="en"/>
              <a:t> is a Python library for parsing structured data. It allows you to interact with HTML in a similar way to how you interact with a web page using developer tools. The library exposes a couple of intuitive functions you can use to explore the HTML you received. To get started, use your terminal to install Beautiful Soup:</a:t>
            </a:r>
            <a:endParaRPr/>
          </a:p>
        </p:txBody>
      </p:sp>
      <p:sp>
        <p:nvSpPr>
          <p:cNvPr id="863" name="Google Shape;863;p106"/>
          <p:cNvSpPr txBox="1"/>
          <p:nvPr/>
        </p:nvSpPr>
        <p:spPr>
          <a:xfrm>
            <a:off x="311700" y="736775"/>
            <a:ext cx="839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Web scraping is the process of gathering information from the Internet. Python based web scraping can allow to: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Automate repetitive tasks to gather information</a:t>
            </a:r>
            <a:endParaRPr/>
          </a:p>
          <a:p>
            <a:pPr indent="-317500" lvl="0" marL="457200" rtl="0" algn="l">
              <a:spcBef>
                <a:spcPts val="0"/>
              </a:spcBef>
              <a:spcAft>
                <a:spcPts val="0"/>
              </a:spcAft>
              <a:buSzPts val="1400"/>
              <a:buChar char="-"/>
            </a:pPr>
            <a:r>
              <a:rPr lang="en"/>
              <a:t>Monitor web data which is not directly available from an API (Bloomberg / Yahoo…)</a:t>
            </a:r>
            <a:endParaRPr/>
          </a:p>
          <a:p>
            <a:pPr indent="-317500" lvl="0" marL="457200" rtl="0" algn="l">
              <a:spcBef>
                <a:spcPts val="0"/>
              </a:spcBef>
              <a:spcAft>
                <a:spcPts val="0"/>
              </a:spcAft>
              <a:buSzPts val="1400"/>
              <a:buChar char="-"/>
            </a:pPr>
            <a:r>
              <a:rPr lang="en"/>
              <a:t>Automate some action (logging / upload information)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7"/>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Scraping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9" name="Google Shape;869;p107"/>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70" name="Google Shape;870;p107"/>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71" name="Google Shape;871;p107"/>
          <p:cNvSpPr txBox="1"/>
          <p:nvPr/>
        </p:nvSpPr>
        <p:spPr>
          <a:xfrm>
            <a:off x="311700" y="813225"/>
            <a:ext cx="8168100" cy="180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solidFill>
                  <a:srgbClr val="AF00DB"/>
                </a:solidFill>
                <a:highlight>
                  <a:srgbClr val="FFFFFE"/>
                </a:highlight>
                <a:latin typeface="Courier New"/>
                <a:ea typeface="Courier New"/>
                <a:cs typeface="Courier New"/>
                <a:sym typeface="Courier New"/>
              </a:rPr>
              <a:t>import</a:t>
            </a:r>
            <a:r>
              <a:rPr b="1" lang="en" sz="1150">
                <a:highlight>
                  <a:srgbClr val="FFFFFE"/>
                </a:highlight>
                <a:latin typeface="Courier New"/>
                <a:ea typeface="Courier New"/>
                <a:cs typeface="Courier New"/>
                <a:sym typeface="Courier New"/>
              </a:rPr>
              <a:t> requests</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AF00DB"/>
                </a:solidFill>
                <a:highlight>
                  <a:srgbClr val="FFFFFE"/>
                </a:highlight>
                <a:latin typeface="Courier New"/>
                <a:ea typeface="Courier New"/>
                <a:cs typeface="Courier New"/>
                <a:sym typeface="Courier New"/>
              </a:rPr>
              <a:t>from</a:t>
            </a:r>
            <a:r>
              <a:rPr b="1" lang="en" sz="1150">
                <a:highlight>
                  <a:srgbClr val="FFFFFE"/>
                </a:highlight>
                <a:latin typeface="Courier New"/>
                <a:ea typeface="Courier New"/>
                <a:cs typeface="Courier New"/>
                <a:sym typeface="Courier New"/>
              </a:rPr>
              <a:t> bs4 </a:t>
            </a:r>
            <a:r>
              <a:rPr b="1" lang="en" sz="1150">
                <a:solidFill>
                  <a:srgbClr val="AF00DB"/>
                </a:solidFill>
                <a:highlight>
                  <a:srgbClr val="FFFFFE"/>
                </a:highlight>
                <a:latin typeface="Courier New"/>
                <a:ea typeface="Courier New"/>
                <a:cs typeface="Courier New"/>
                <a:sym typeface="Courier New"/>
              </a:rPr>
              <a:t>import</a:t>
            </a:r>
            <a:r>
              <a:rPr b="1" lang="en" sz="1150">
                <a:highlight>
                  <a:srgbClr val="FFFFFE"/>
                </a:highlight>
                <a:latin typeface="Courier New"/>
                <a:ea typeface="Courier New"/>
                <a:cs typeface="Courier New"/>
                <a:sym typeface="Courier New"/>
              </a:rPr>
              <a:t> BeautifulSoup</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URL=</a:t>
            </a:r>
            <a:r>
              <a:rPr b="1" lang="en" sz="1150">
                <a:solidFill>
                  <a:srgbClr val="A31515"/>
                </a:solidFill>
                <a:highlight>
                  <a:srgbClr val="FFFFFE"/>
                </a:highlight>
                <a:latin typeface="Courier New"/>
                <a:ea typeface="Courier New"/>
                <a:cs typeface="Courier New"/>
                <a:sym typeface="Courier New"/>
              </a:rPr>
              <a:t>"https://live.euronext.com/en/product/indices/FR0003500008-XPAR"</a:t>
            </a:r>
            <a:endParaRPr b="1" sz="11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page = requests.get(URL)</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highlight>
                  <a:srgbClr val="FFFFFE"/>
                </a:highlight>
                <a:latin typeface="Courier New"/>
                <a:ea typeface="Courier New"/>
                <a:cs typeface="Courier New"/>
                <a:sym typeface="Courier New"/>
              </a:rPr>
              <a:t>soup = BeautifulSoup(page.content, </a:t>
            </a:r>
            <a:r>
              <a:rPr b="1" lang="en" sz="1150">
                <a:solidFill>
                  <a:srgbClr val="A31515"/>
                </a:solidFill>
                <a:highlight>
                  <a:srgbClr val="FFFFFE"/>
                </a:highlight>
                <a:latin typeface="Courier New"/>
                <a:ea typeface="Courier New"/>
                <a:cs typeface="Courier New"/>
                <a:sym typeface="Courier New"/>
              </a:rPr>
              <a:t>"html.parser"</a:t>
            </a:r>
            <a:r>
              <a:rPr b="1" lang="en" sz="1150">
                <a:highlight>
                  <a:srgbClr val="FFFFFE"/>
                </a:highlight>
                <a:latin typeface="Courier New"/>
                <a:ea typeface="Courier New"/>
                <a:cs typeface="Courier New"/>
                <a:sym typeface="Courier New"/>
              </a:rPr>
              <a:t>)</a:t>
            </a:r>
            <a:endParaRPr b="1" sz="1150">
              <a:highlight>
                <a:srgbClr val="FFFFFE"/>
              </a:highlight>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08"/>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Scraping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7" name="Google Shape;877;p108"/>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78" name="Google Shape;878;p108"/>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Connecting Python (SQL, VBA, API)</a:t>
            </a:r>
            <a:endParaRPr sz="2400">
              <a:solidFill>
                <a:srgbClr val="FFFFFF"/>
              </a:solidFill>
              <a:latin typeface="Open Sans"/>
              <a:ea typeface="Open Sans"/>
              <a:cs typeface="Open Sans"/>
              <a:sym typeface="Open Sans"/>
            </a:endParaRPr>
          </a:p>
        </p:txBody>
      </p:sp>
      <p:sp>
        <p:nvSpPr>
          <p:cNvPr id="879" name="Google Shape;879;p108"/>
          <p:cNvSpPr txBox="1"/>
          <p:nvPr/>
        </p:nvSpPr>
        <p:spPr>
          <a:xfrm>
            <a:off x="311700" y="847975"/>
            <a:ext cx="7090800" cy="2539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selenium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webdriver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selenium.webdriver.support.ui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Select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selenium.webdriver.common.keys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Keys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url = </a:t>
            </a:r>
            <a:r>
              <a:rPr b="1" lang="en" sz="1050">
                <a:solidFill>
                  <a:srgbClr val="A31515"/>
                </a:solidFill>
                <a:highlight>
                  <a:srgbClr val="FFFFFE"/>
                </a:highlight>
                <a:latin typeface="Courier New"/>
                <a:ea typeface="Courier New"/>
                <a:cs typeface="Courier New"/>
                <a:sym typeface="Courier New"/>
              </a:rPr>
              <a:t>"https://zzz/account/index.html"</a:t>
            </a:r>
            <a:endParaRPr b="1"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browser = webdriver.Chrome(executable_path=r</a:t>
            </a:r>
            <a:r>
              <a:rPr b="1" lang="en" sz="1050">
                <a:solidFill>
                  <a:srgbClr val="A31515"/>
                </a:solidFill>
                <a:highlight>
                  <a:srgbClr val="FFFFFE"/>
                </a:highlight>
                <a:latin typeface="Courier New"/>
                <a:ea typeface="Courier New"/>
                <a:cs typeface="Courier New"/>
                <a:sym typeface="Courier New"/>
              </a:rPr>
              <a:t>"C:\chromedriver.exe"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Navigate to your url</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browser.get(url)</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browser.find_element_by_name(</a:t>
            </a:r>
            <a:r>
              <a:rPr b="1" lang="en" sz="1050">
                <a:solidFill>
                  <a:srgbClr val="A31515"/>
                </a:solidFill>
                <a:highlight>
                  <a:srgbClr val="FFFFFE"/>
                </a:highlight>
                <a:latin typeface="Courier New"/>
                <a:ea typeface="Courier New"/>
                <a:cs typeface="Courier New"/>
                <a:sym typeface="Courier New"/>
              </a:rPr>
              <a:t>"st_username"</a:t>
            </a:r>
            <a:r>
              <a:rPr b="1" lang="en" sz="1050">
                <a:highlight>
                  <a:srgbClr val="FFFFFE"/>
                </a:highlight>
                <a:latin typeface="Courier New"/>
                <a:ea typeface="Courier New"/>
                <a:cs typeface="Courier New"/>
                <a:sym typeface="Courier New"/>
              </a:rPr>
              <a:t>).clear()</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9"/>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dashboards with Jupyter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5" name="Google Shape;885;p109"/>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86" name="Google Shape;886;p109"/>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Interactive dashboards</a:t>
            </a:r>
            <a:endParaRPr sz="2400">
              <a:solidFill>
                <a:srgbClr val="FFFFFF"/>
              </a:solidFill>
              <a:latin typeface="Open Sans"/>
              <a:ea typeface="Open Sans"/>
              <a:cs typeface="Open Sans"/>
              <a:sym typeface="Open Sans"/>
            </a:endParaRPr>
          </a:p>
        </p:txBody>
      </p:sp>
      <p:sp>
        <p:nvSpPr>
          <p:cNvPr id="887" name="Google Shape;887;p109"/>
          <p:cNvSpPr txBox="1"/>
          <p:nvPr/>
        </p:nvSpPr>
        <p:spPr>
          <a:xfrm>
            <a:off x="424000" y="771275"/>
            <a:ext cx="7631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Interactive dashboards in Jupyter can be </a:t>
            </a:r>
            <a:r>
              <a:rPr lang="en"/>
              <a:t>achieved</a:t>
            </a:r>
            <a:r>
              <a:rPr lang="en"/>
              <a:t> by using the ipywidgets module. Widgets are eventful python objects that have a representation in the browser, often as a control like a slider, textbox, etc.</a:t>
            </a:r>
            <a:endParaRPr/>
          </a:p>
        </p:txBody>
      </p:sp>
      <p:sp>
        <p:nvSpPr>
          <p:cNvPr id="888" name="Google Shape;888;p109"/>
          <p:cNvSpPr txBox="1"/>
          <p:nvPr/>
        </p:nvSpPr>
        <p:spPr>
          <a:xfrm>
            <a:off x="498300" y="1654775"/>
            <a:ext cx="3000000" cy="601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150">
                <a:solidFill>
                  <a:srgbClr val="0000FF"/>
                </a:solidFill>
                <a:highlight>
                  <a:srgbClr val="FFFFFE"/>
                </a:highlight>
                <a:latin typeface="Courier New"/>
                <a:ea typeface="Courier New"/>
                <a:cs typeface="Courier New"/>
                <a:sym typeface="Courier New"/>
              </a:rPr>
              <a:t>!</a:t>
            </a:r>
            <a:r>
              <a:rPr b="1" lang="en" sz="1150">
                <a:highlight>
                  <a:srgbClr val="FFFFFE"/>
                </a:highlight>
                <a:latin typeface="Courier New"/>
                <a:ea typeface="Courier New"/>
                <a:cs typeface="Courier New"/>
                <a:sym typeface="Courier New"/>
              </a:rPr>
              <a:t>pip install ipywidgets</a:t>
            </a:r>
            <a:endParaRPr b="1"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50">
                <a:solidFill>
                  <a:srgbClr val="AF00DB"/>
                </a:solidFill>
                <a:highlight>
                  <a:srgbClr val="FFFFFE"/>
                </a:highlight>
                <a:latin typeface="Courier New"/>
                <a:ea typeface="Courier New"/>
                <a:cs typeface="Courier New"/>
                <a:sym typeface="Courier New"/>
              </a:rPr>
              <a:t>import</a:t>
            </a:r>
            <a:r>
              <a:rPr b="1" lang="en" sz="1150">
                <a:highlight>
                  <a:srgbClr val="FFFFFE"/>
                </a:highlight>
                <a:latin typeface="Courier New"/>
                <a:ea typeface="Courier New"/>
                <a:cs typeface="Courier New"/>
                <a:sym typeface="Courier New"/>
              </a:rPr>
              <a:t> ipywidgets </a:t>
            </a:r>
            <a:r>
              <a:rPr b="1" lang="en" sz="1150">
                <a:solidFill>
                  <a:srgbClr val="AF00DB"/>
                </a:solidFill>
                <a:highlight>
                  <a:srgbClr val="FFFFFE"/>
                </a:highlight>
                <a:latin typeface="Courier New"/>
                <a:ea typeface="Courier New"/>
                <a:cs typeface="Courier New"/>
                <a:sym typeface="Courier New"/>
              </a:rPr>
              <a:t>as</a:t>
            </a:r>
            <a:r>
              <a:rPr b="1" lang="en" sz="1150">
                <a:highlight>
                  <a:srgbClr val="FFFFFE"/>
                </a:highlight>
                <a:latin typeface="Courier New"/>
                <a:ea typeface="Courier New"/>
                <a:cs typeface="Courier New"/>
                <a:sym typeface="Courier New"/>
              </a:rPr>
              <a:t> widgets</a:t>
            </a:r>
            <a:endParaRPr b="1" sz="1150">
              <a:highlight>
                <a:srgbClr val="FFFFFE"/>
              </a:highlight>
              <a:latin typeface="Courier New"/>
              <a:ea typeface="Courier New"/>
              <a:cs typeface="Courier New"/>
              <a:sym typeface="Courier New"/>
            </a:endParaRPr>
          </a:p>
        </p:txBody>
      </p:sp>
      <p:sp>
        <p:nvSpPr>
          <p:cNvPr id="889" name="Google Shape;889;p109"/>
          <p:cNvSpPr txBox="1"/>
          <p:nvPr/>
        </p:nvSpPr>
        <p:spPr>
          <a:xfrm>
            <a:off x="424000" y="2230925"/>
            <a:ext cx="75414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Widgets have their own display repr which allows them to be displayed using IPython's display framework. Constructing and returning an IntSlider automatically displays the widget (as seen below). Widgets are displayed inside the output area below the code cell. Clearing cell output will also remove the widget.</a:t>
            </a:r>
            <a:endParaRPr/>
          </a:p>
        </p:txBody>
      </p:sp>
      <p:sp>
        <p:nvSpPr>
          <p:cNvPr id="890" name="Google Shape;890;p109"/>
          <p:cNvSpPr txBox="1"/>
          <p:nvPr/>
        </p:nvSpPr>
        <p:spPr>
          <a:xfrm>
            <a:off x="498300" y="3239025"/>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widgets.IntSlider()</a:t>
            </a:r>
            <a:endParaRPr sz="1050">
              <a:highlight>
                <a:srgbClr val="FFFFFE"/>
              </a:highlight>
              <a:latin typeface="Courier New"/>
              <a:ea typeface="Courier New"/>
              <a:cs typeface="Courier New"/>
              <a:sym typeface="Courier New"/>
            </a:endParaRPr>
          </a:p>
        </p:txBody>
      </p:sp>
      <p:pic>
        <p:nvPicPr>
          <p:cNvPr id="891" name="Google Shape;891;p109"/>
          <p:cNvPicPr preferRelativeResize="0"/>
          <p:nvPr/>
        </p:nvPicPr>
        <p:blipFill>
          <a:blip r:embed="rId3">
            <a:alphaModFix/>
          </a:blip>
          <a:stretch>
            <a:fillRect/>
          </a:stretch>
        </p:blipFill>
        <p:spPr>
          <a:xfrm>
            <a:off x="498300" y="3668125"/>
            <a:ext cx="3648075" cy="4953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10"/>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dashboards with Jupyter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7" name="Google Shape;897;p110"/>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898" name="Google Shape;898;p110"/>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Interactive dashboards</a:t>
            </a:r>
            <a:endParaRPr sz="2400">
              <a:solidFill>
                <a:srgbClr val="FFFFFF"/>
              </a:solidFill>
              <a:latin typeface="Open Sans"/>
              <a:ea typeface="Open Sans"/>
              <a:cs typeface="Open Sans"/>
              <a:sym typeface="Open Sans"/>
            </a:endParaRPr>
          </a:p>
        </p:txBody>
      </p:sp>
      <p:sp>
        <p:nvSpPr>
          <p:cNvPr id="899" name="Google Shape;899;p110"/>
          <p:cNvSpPr txBox="1"/>
          <p:nvPr/>
        </p:nvSpPr>
        <p:spPr>
          <a:xfrm>
            <a:off x="311700" y="7715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Editing the widget properties:</a:t>
            </a:r>
            <a:endParaRPr/>
          </a:p>
        </p:txBody>
      </p:sp>
      <p:sp>
        <p:nvSpPr>
          <p:cNvPr id="900" name="Google Shape;900;p110"/>
          <p:cNvSpPr txBox="1"/>
          <p:nvPr/>
        </p:nvSpPr>
        <p:spPr>
          <a:xfrm>
            <a:off x="361425" y="1202475"/>
            <a:ext cx="30000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w = widgets.IntSlider()</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display(w)</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w.max = </a:t>
            </a:r>
            <a:r>
              <a:rPr b="1" lang="en" sz="1050">
                <a:solidFill>
                  <a:srgbClr val="09885A"/>
                </a:solidFill>
                <a:highlight>
                  <a:srgbClr val="FFFFFE"/>
                </a:highlight>
                <a:latin typeface="Courier New"/>
                <a:ea typeface="Courier New"/>
                <a:cs typeface="Courier New"/>
                <a:sym typeface="Courier New"/>
              </a:rPr>
              <a:t>200</a:t>
            </a:r>
            <a:endParaRPr b="1" sz="1050">
              <a:solidFill>
                <a:srgbClr val="09885A"/>
              </a:solidFill>
              <a:highlight>
                <a:srgbClr val="FFFFFE"/>
              </a:highlight>
              <a:latin typeface="Courier New"/>
              <a:ea typeface="Courier New"/>
              <a:cs typeface="Courier New"/>
              <a:sym typeface="Courier New"/>
            </a:endParaRPr>
          </a:p>
        </p:txBody>
      </p:sp>
      <p:sp>
        <p:nvSpPr>
          <p:cNvPr id="901" name="Google Shape;901;p110"/>
          <p:cNvSpPr txBox="1"/>
          <p:nvPr/>
        </p:nvSpPr>
        <p:spPr>
          <a:xfrm>
            <a:off x="389250" y="2106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Generating a text widget</a:t>
            </a:r>
            <a:endParaRPr/>
          </a:p>
        </p:txBody>
      </p:sp>
      <p:sp>
        <p:nvSpPr>
          <p:cNvPr id="902" name="Google Shape;902;p110"/>
          <p:cNvSpPr txBox="1"/>
          <p:nvPr/>
        </p:nvSpPr>
        <p:spPr>
          <a:xfrm>
            <a:off x="389250" y="2525375"/>
            <a:ext cx="46749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widgets.Text(value=</a:t>
            </a:r>
            <a:r>
              <a:rPr b="1" lang="en" sz="1050">
                <a:solidFill>
                  <a:srgbClr val="A31515"/>
                </a:solidFill>
                <a:highlight>
                  <a:srgbClr val="FFFFFE"/>
                </a:highlight>
                <a:latin typeface="Courier New"/>
                <a:ea typeface="Courier New"/>
                <a:cs typeface="Courier New"/>
                <a:sym typeface="Courier New"/>
              </a:rPr>
              <a:t>'Hello'</a:t>
            </a:r>
            <a:r>
              <a:rPr b="1" lang="en" sz="1050">
                <a:highlight>
                  <a:srgbClr val="FFFFFE"/>
                </a:highlight>
                <a:latin typeface="Courier New"/>
                <a:ea typeface="Courier New"/>
                <a:cs typeface="Courier New"/>
                <a:sym typeface="Courier New"/>
              </a:rPr>
              <a:t>,disable=</a:t>
            </a:r>
            <a:r>
              <a:rPr b="1" lang="en" sz="1050">
                <a:solidFill>
                  <a:srgbClr val="0000FF"/>
                </a:solidFill>
                <a:highlight>
                  <a:srgbClr val="FFFFFE"/>
                </a:highlight>
                <a:latin typeface="Courier New"/>
                <a:ea typeface="Courier New"/>
                <a:cs typeface="Courier New"/>
                <a:sym typeface="Courier New"/>
              </a:rPr>
              <a:t>False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11"/>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dashboards with Jupyter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8" name="Google Shape;908;p111"/>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09" name="Google Shape;909;p111"/>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Interactive dashboards</a:t>
            </a:r>
            <a:endParaRPr sz="2400">
              <a:solidFill>
                <a:srgbClr val="FFFFFF"/>
              </a:solidFill>
              <a:latin typeface="Open Sans"/>
              <a:ea typeface="Open Sans"/>
              <a:cs typeface="Open Sans"/>
              <a:sym typeface="Open Sans"/>
            </a:endParaRPr>
          </a:p>
        </p:txBody>
      </p:sp>
      <p:sp>
        <p:nvSpPr>
          <p:cNvPr id="910" name="Google Shape;910;p111"/>
          <p:cNvSpPr txBox="1"/>
          <p:nvPr/>
        </p:nvSpPr>
        <p:spPr>
          <a:xfrm>
            <a:off x="370350" y="750675"/>
            <a:ext cx="8403300" cy="3636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matplotlib.pyplot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plt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math</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scipy.stats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from</a:t>
            </a:r>
            <a:r>
              <a:rPr b="1" lang="en" sz="1050">
                <a:highlight>
                  <a:srgbClr val="FFFFFE"/>
                </a:highlight>
                <a:latin typeface="Courier New"/>
                <a:ea typeface="Courier New"/>
                <a:cs typeface="Courier New"/>
                <a:sym typeface="Courier New"/>
              </a:rPr>
              <a:t> ipywidgets </a:t>
            </a: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interactive</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AF00DB"/>
                </a:solidFill>
                <a:highlight>
                  <a:srgbClr val="FFFFFE"/>
                </a:highlight>
                <a:latin typeface="Courier New"/>
                <a:ea typeface="Courier New"/>
                <a:cs typeface="Courier New"/>
                <a:sym typeface="Courier New"/>
              </a:rPr>
              <a:t>import</a:t>
            </a:r>
            <a:r>
              <a:rPr b="1" lang="en" sz="1050">
                <a:highlight>
                  <a:srgbClr val="FFFFFE"/>
                </a:highlight>
                <a:latin typeface="Courier New"/>
                <a:ea typeface="Courier New"/>
                <a:cs typeface="Courier New"/>
                <a:sym typeface="Courier New"/>
              </a:rPr>
              <a:t> ipywidgets </a:t>
            </a:r>
            <a:r>
              <a:rPr b="1" lang="en" sz="1050">
                <a:solidFill>
                  <a:srgbClr val="AF00DB"/>
                </a:solidFill>
                <a:highlight>
                  <a:srgbClr val="FFFFFE"/>
                </a:highlight>
                <a:latin typeface="Courier New"/>
                <a:ea typeface="Courier New"/>
                <a:cs typeface="Courier New"/>
                <a:sym typeface="Courier New"/>
              </a:rPr>
              <a:t>as</a:t>
            </a:r>
            <a:r>
              <a:rPr b="1" lang="en" sz="1050">
                <a:highlight>
                  <a:srgbClr val="FFFFFE"/>
                </a:highlight>
                <a:latin typeface="Courier New"/>
                <a:ea typeface="Courier New"/>
                <a:cs typeface="Courier New"/>
                <a:sym typeface="Courier New"/>
              </a:rPr>
              <a:t> widgets</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fexp</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c</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x</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AF00DB"/>
                </a:solidFill>
                <a:highlight>
                  <a:srgbClr val="FFFFFE"/>
                </a:highlight>
                <a:latin typeface="Courier New"/>
                <a:ea typeface="Courier New"/>
                <a:cs typeface="Courier New"/>
                <a:sym typeface="Courier New"/>
              </a:rPr>
              <a:t>return</a:t>
            </a:r>
            <a:r>
              <a:rPr b="1" lang="en" sz="1050">
                <a:highlight>
                  <a:srgbClr val="FFFFFE"/>
                </a:highlight>
                <a:latin typeface="Courier New"/>
                <a:ea typeface="Courier New"/>
                <a:cs typeface="Courier New"/>
                <a:sym typeface="Courier New"/>
              </a:rPr>
              <a:t> a+b*x+c*x*x</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def</a:t>
            </a:r>
            <a:r>
              <a:rPr b="1" lang="en" sz="1050">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plotfunc</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b</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c</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xrange</a:t>
            </a:r>
            <a:r>
              <a:rPr b="1" lang="en" sz="1050">
                <a:highlight>
                  <a:srgbClr val="FFFFFE"/>
                </a:highlight>
                <a:latin typeface="Courier New"/>
                <a:ea typeface="Courier New"/>
                <a:cs typeface="Courier New"/>
                <a:sym typeface="Courier New"/>
              </a:rPr>
              <a:t>=</a:t>
            </a:r>
            <a:r>
              <a:rPr b="1" lang="en" sz="1050">
                <a:solidFill>
                  <a:srgbClr val="795E26"/>
                </a:solidFill>
                <a:highlight>
                  <a:srgbClr val="FFFFFE"/>
                </a:highlight>
                <a:latin typeface="Courier New"/>
                <a:ea typeface="Courier New"/>
                <a:cs typeface="Courier New"/>
                <a:sym typeface="Courier New"/>
              </a:rPr>
              <a:t>range</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50</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prices=[fexp(a,b,c,x) </a:t>
            </a:r>
            <a:r>
              <a:rPr b="1" lang="en" sz="1050">
                <a:solidFill>
                  <a:srgbClr val="AF00DB"/>
                </a:solidFill>
                <a:highlight>
                  <a:srgbClr val="FFFFFE"/>
                </a:highlight>
                <a:latin typeface="Courier New"/>
                <a:ea typeface="Courier New"/>
                <a:cs typeface="Courier New"/>
                <a:sym typeface="Courier New"/>
              </a:rPr>
              <a:t>for</a:t>
            </a:r>
            <a:r>
              <a:rPr b="1" lang="en" sz="1050">
                <a:highlight>
                  <a:srgbClr val="FFFFFE"/>
                </a:highlight>
                <a:latin typeface="Courier New"/>
                <a:ea typeface="Courier New"/>
                <a:cs typeface="Courier New"/>
                <a:sym typeface="Courier New"/>
              </a:rPr>
              <a:t> x </a:t>
            </a:r>
            <a:r>
              <a:rPr b="1" lang="en" sz="1050">
                <a:solidFill>
                  <a:srgbClr val="0000FF"/>
                </a:solidFill>
                <a:highlight>
                  <a:srgbClr val="FFFFFE"/>
                </a:highlight>
                <a:latin typeface="Courier New"/>
                <a:ea typeface="Courier New"/>
                <a:cs typeface="Courier New"/>
                <a:sym typeface="Courier New"/>
              </a:rPr>
              <a:t>in</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xrange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plt.figure(figsize=(</a:t>
            </a:r>
            <a:r>
              <a:rPr b="1" lang="en" sz="1050">
                <a:solidFill>
                  <a:srgbClr val="09885A"/>
                </a:solidFill>
                <a:highlight>
                  <a:srgbClr val="FFFFFE"/>
                </a:highlight>
                <a:latin typeface="Courier New"/>
                <a:ea typeface="Courier New"/>
                <a:cs typeface="Courier New"/>
                <a:sym typeface="Courier New"/>
              </a:rPr>
              <a:t>8</a:t>
            </a:r>
            <a:r>
              <a:rPr b="1" lang="en" sz="1050">
                <a:highlight>
                  <a:srgbClr val="FFFFFE"/>
                </a:highlight>
                <a:latin typeface="Courier New"/>
                <a:ea typeface="Courier New"/>
                <a:cs typeface="Courier New"/>
                <a:sym typeface="Courier New"/>
              </a:rPr>
              <a:t>,</a:t>
            </a:r>
            <a:r>
              <a:rPr b="1" lang="en" sz="1050">
                <a:solidFill>
                  <a:srgbClr val="09885A"/>
                </a:solidFill>
                <a:highlight>
                  <a:srgbClr val="FFFFFE"/>
                </a:highlight>
                <a:latin typeface="Courier New"/>
                <a:ea typeface="Courier New"/>
                <a:cs typeface="Courier New"/>
                <a:sym typeface="Courier New"/>
              </a:rPr>
              <a:t>5</a:t>
            </a:r>
            <a:r>
              <a:rPr b="1" lang="en" sz="1050">
                <a:highlight>
                  <a:srgbClr val="FFFFFE"/>
                </a:highlight>
                <a:latin typeface="Courier New"/>
                <a:ea typeface="Courier New"/>
                <a:cs typeface="Courier New"/>
                <a:sym typeface="Courier New"/>
              </a:rPr>
              <a:t>)) </a:t>
            </a:r>
            <a:r>
              <a:rPr b="1" lang="en" sz="1050">
                <a:solidFill>
                  <a:srgbClr val="008000"/>
                </a:solidFill>
                <a:highlight>
                  <a:srgbClr val="FFFFFE"/>
                </a:highlight>
                <a:latin typeface="Courier New"/>
                <a:ea typeface="Courier New"/>
                <a:cs typeface="Courier New"/>
                <a:sym typeface="Courier New"/>
              </a:rPr>
              <a:t># Initiate the graph</a:t>
            </a:r>
            <a:endParaRPr b="1"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plt.plot(</a:t>
            </a:r>
            <a:r>
              <a:rPr b="1" lang="en" sz="1050">
                <a:solidFill>
                  <a:srgbClr val="001080"/>
                </a:solidFill>
                <a:highlight>
                  <a:srgbClr val="FFFFFE"/>
                </a:highlight>
                <a:latin typeface="Courier New"/>
                <a:ea typeface="Courier New"/>
                <a:cs typeface="Courier New"/>
                <a:sym typeface="Courier New"/>
              </a:rPr>
              <a:t>xrange</a:t>
            </a:r>
            <a:r>
              <a:rPr b="1" lang="en" sz="1050">
                <a:highlight>
                  <a:srgbClr val="FFFFFE"/>
                </a:highlight>
                <a:latin typeface="Courier New"/>
                <a:ea typeface="Courier New"/>
                <a:cs typeface="Courier New"/>
                <a:sym typeface="Courier New"/>
              </a:rPr>
              <a:t>, prices, c=</a:t>
            </a:r>
            <a:r>
              <a:rPr b="1" lang="en" sz="1050">
                <a:solidFill>
                  <a:srgbClr val="A31515"/>
                </a:solidFill>
                <a:highlight>
                  <a:srgbClr val="FFFFFE"/>
                </a:highlight>
                <a:latin typeface="Courier New"/>
                <a:ea typeface="Courier New"/>
                <a:cs typeface="Courier New"/>
                <a:sym typeface="Courier New"/>
              </a:rPr>
              <a:t>'k'</a:t>
            </a:r>
            <a:r>
              <a:rPr b="1" lang="en" sz="1050">
                <a:highlight>
                  <a:srgbClr val="FFFFFE"/>
                </a:highlight>
                <a:latin typeface="Courier New"/>
                <a:ea typeface="Courier New"/>
                <a:cs typeface="Courier New"/>
                <a:sym typeface="Courier New"/>
              </a:rPr>
              <a:t>, lw=</a:t>
            </a:r>
            <a:r>
              <a:rPr b="1" lang="en" sz="1050">
                <a:solidFill>
                  <a:srgbClr val="09885A"/>
                </a:solidFill>
                <a:highlight>
                  <a:srgbClr val="FFFFFE"/>
                </a:highlight>
                <a:latin typeface="Courier New"/>
                <a:ea typeface="Courier New"/>
                <a:cs typeface="Courier New"/>
                <a:sym typeface="Courier New"/>
              </a:rPr>
              <a:t>3</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plt.grid(</a:t>
            </a:r>
            <a:r>
              <a:rPr b="1" lang="en" sz="1050">
                <a:solidFill>
                  <a:srgbClr val="0000FF"/>
                </a:solidFill>
                <a:highlight>
                  <a:srgbClr val="FFFFFE"/>
                </a:highlight>
                <a:latin typeface="Courier New"/>
                <a:ea typeface="Courier New"/>
                <a:cs typeface="Courier New"/>
                <a:sym typeface="Courier New"/>
              </a:rPr>
              <a:t>True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    plt.show()</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y=interactive(plotfunc, a=(</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b=(</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 c=(</a:t>
            </a:r>
            <a:r>
              <a:rPr b="1" lang="en" sz="1050">
                <a:solidFill>
                  <a:srgbClr val="09885A"/>
                </a:solidFill>
                <a:highlight>
                  <a:srgbClr val="FFFFFE"/>
                </a:highlight>
                <a:latin typeface="Courier New"/>
                <a:ea typeface="Courier New"/>
                <a:cs typeface="Courier New"/>
                <a:sym typeface="Courier New"/>
              </a:rPr>
              <a:t>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10</a:t>
            </a:r>
            <a:r>
              <a:rPr b="1" lang="en" sz="1050">
                <a:highlight>
                  <a:srgbClr val="FFFFFE"/>
                </a:highlight>
                <a:latin typeface="Courier New"/>
                <a:ea typeface="Courier New"/>
                <a:cs typeface="Courier New"/>
                <a:sym typeface="Courier New"/>
              </a:rPr>
              <a:t>, </a:t>
            </a:r>
            <a:r>
              <a:rPr b="1" lang="en" sz="1050">
                <a:solidFill>
                  <a:srgbClr val="09885A"/>
                </a:solidFill>
                <a:highlight>
                  <a:srgbClr val="FFFFFE"/>
                </a:highlight>
                <a:latin typeface="Courier New"/>
                <a:ea typeface="Courier New"/>
                <a:cs typeface="Courier New"/>
                <a:sym typeface="Courier New"/>
              </a:rPr>
              <a:t>1</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FFFFE"/>
                </a:highlight>
                <a:latin typeface="Courier New"/>
                <a:ea typeface="Courier New"/>
                <a:cs typeface="Courier New"/>
                <a:sym typeface="Courier New"/>
              </a:rPr>
              <a:t>display(y)</a:t>
            </a:r>
            <a:endParaRPr b="1" sz="1050">
              <a:highlight>
                <a:srgbClr val="FFFFFE"/>
              </a:highlight>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12"/>
          <p:cNvSpPr txBox="1"/>
          <p:nvPr>
            <p:ph idx="4294967295" type="title"/>
          </p:nvPr>
        </p:nvSpPr>
        <p:spPr>
          <a:xfrm>
            <a:off x="311700" y="16810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dashboards with Jupyter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6" name="Google Shape;916;p112"/>
          <p:cNvSpPr txBox="1"/>
          <p:nvPr>
            <p:ph idx="12" type="sldNum"/>
          </p:nvPr>
        </p:nvSpPr>
        <p:spPr>
          <a:xfrm>
            <a:off x="5428927" y="4663225"/>
            <a:ext cx="3592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Python Programming - Skema Business School - </a:t>
            </a:r>
            <a:fld id="{00000000-1234-1234-1234-123412341234}" type="slidenum">
              <a:rPr lang="en"/>
              <a:t>‹#›</a:t>
            </a:fld>
            <a:endParaRPr/>
          </a:p>
        </p:txBody>
      </p:sp>
      <p:sp>
        <p:nvSpPr>
          <p:cNvPr id="917" name="Google Shape;917;p112"/>
          <p:cNvSpPr txBox="1"/>
          <p:nvPr/>
        </p:nvSpPr>
        <p:spPr>
          <a:xfrm>
            <a:off x="498300" y="4475425"/>
            <a:ext cx="3790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Interactive dashboards</a:t>
            </a:r>
            <a:endParaRPr sz="2400">
              <a:solidFill>
                <a:srgbClr val="FFFFFF"/>
              </a:solidFill>
              <a:latin typeface="Open Sans"/>
              <a:ea typeface="Open Sans"/>
              <a:cs typeface="Open Sans"/>
              <a:sym typeface="Open Sans"/>
            </a:endParaRPr>
          </a:p>
        </p:txBody>
      </p:sp>
      <p:pic>
        <p:nvPicPr>
          <p:cNvPr id="918" name="Google Shape;918;p112"/>
          <p:cNvPicPr preferRelativeResize="0"/>
          <p:nvPr/>
        </p:nvPicPr>
        <p:blipFill>
          <a:blip r:embed="rId3">
            <a:alphaModFix/>
          </a:blip>
          <a:stretch>
            <a:fillRect/>
          </a:stretch>
        </p:blipFill>
        <p:spPr>
          <a:xfrm>
            <a:off x="402625" y="720850"/>
            <a:ext cx="5026300" cy="35696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