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5"/>
  </p:notesMasterIdLst>
  <p:sldIdLst>
    <p:sldId id="270" r:id="rId2"/>
    <p:sldId id="260" r:id="rId3"/>
    <p:sldId id="264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5" userDrawn="1">
          <p15:clr>
            <a:srgbClr val="A4A3A4"/>
          </p15:clr>
        </p15:guide>
        <p15:guide id="3" orient="horz" pos="31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A7C"/>
    <a:srgbClr val="FA9F1C"/>
    <a:srgbClr val="707173"/>
    <a:srgbClr val="FDB613"/>
    <a:srgbClr val="F29400"/>
    <a:srgbClr val="F68B1F"/>
    <a:srgbClr val="F89A1D"/>
    <a:srgbClr val="F39400"/>
    <a:srgbClr val="8AB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17454-0F33-43C2-BAFA-B6500859AD53}" v="688" dt="2024-03-04T08:00:3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85"/>
        <p:guide orient="horz" pos="31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9B47B-D004-42BF-A373-95E6FAD011FE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AB758-ED1B-448A-8C7A-FA107090474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803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5098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 userDrawn="1"/>
        </p:nvSpPr>
        <p:spPr>
          <a:xfrm>
            <a:off x="1674045" y="5137509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 userDrawn="1"/>
        </p:nvSpPr>
        <p:spPr>
          <a:xfrm>
            <a:off x="10039225" y="4376875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046" y="332656"/>
            <a:ext cx="1640176" cy="1626962"/>
          </a:xfrm>
          <a:prstGeom prst="rect">
            <a:avLst/>
          </a:prstGeom>
        </p:spPr>
      </p:pic>
      <p:sp>
        <p:nvSpPr>
          <p:cNvPr id="23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5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  <a:solidFill>
            <a:srgbClr val="FFFFFF">
              <a:alpha val="60000"/>
            </a:srgbClr>
          </a:solidFill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 style du titre</a:t>
            </a:r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91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E226C-D43E-42B9-9366-4319150C6D9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8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 rose">
    <p:bg>
      <p:bgPr>
        <a:solidFill>
          <a:srgbClr val="F29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203" y="5949280"/>
            <a:ext cx="2252593" cy="63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 //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" y="476672"/>
            <a:ext cx="12072665" cy="6264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665" y="1927857"/>
            <a:ext cx="3026670" cy="300228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90" y="5949280"/>
            <a:ext cx="2252593" cy="6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0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// rose">
    <p:bg>
      <p:bgPr>
        <a:gradFill>
          <a:gsLst>
            <a:gs pos="0">
              <a:srgbClr val="FDB613"/>
            </a:gs>
            <a:gs pos="41000">
              <a:srgbClr val="FA9F1C"/>
            </a:gs>
            <a:gs pos="76000">
              <a:srgbClr val="F29400"/>
            </a:gs>
            <a:gs pos="100000">
              <a:schemeClr val="accent2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38429" y="-3421625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avec coins arrondis en diagonale 8"/>
          <p:cNvSpPr/>
          <p:nvPr userDrawn="1"/>
        </p:nvSpPr>
        <p:spPr>
          <a:xfrm>
            <a:off x="7632700" y="-6282813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avec coins arrondis en diagonale 12"/>
          <p:cNvSpPr/>
          <p:nvPr userDrawn="1"/>
        </p:nvSpPr>
        <p:spPr>
          <a:xfrm rot="16200000">
            <a:off x="-3777635" y="2630129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 rot="16200000">
            <a:off x="14185901" y="-95558"/>
            <a:ext cx="1445342" cy="4365523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2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333170"/>
            <a:ext cx="1650671" cy="1621604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  <p:sp>
        <p:nvSpPr>
          <p:cNvPr id="27" name="Sous-titre 2"/>
          <p:cNvSpPr>
            <a:spLocks noGrp="1"/>
          </p:cNvSpPr>
          <p:nvPr>
            <p:ph type="subTitle" idx="1"/>
          </p:nvPr>
        </p:nvSpPr>
        <p:spPr>
          <a:xfrm>
            <a:off x="1122329" y="4293096"/>
            <a:ext cx="6192688" cy="57606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28" name="Titre 1"/>
          <p:cNvSpPr>
            <a:spLocks noGrp="1"/>
          </p:cNvSpPr>
          <p:nvPr>
            <p:ph type="ctrTitle"/>
          </p:nvPr>
        </p:nvSpPr>
        <p:spPr>
          <a:xfrm>
            <a:off x="1122329" y="1628207"/>
            <a:ext cx="7853991" cy="2520873"/>
          </a:xfrm>
        </p:spPr>
        <p:txBody>
          <a:bodyPr>
            <a:normAutofit/>
          </a:bodyPr>
          <a:lstStyle>
            <a:lvl1pPr>
              <a:defRPr lang="fr-FR" sz="6600" kern="1200" dirty="0">
                <a:solidFill>
                  <a:schemeClr val="bg1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01171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-4.79167E-6 -1.5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4444E-6 L -1.66667E-6 1.531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5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3.54167E-6 2.2967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483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85185E-6 L 1.48437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19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-1.40912 1.85185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5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518492" y="6070023"/>
            <a:ext cx="984660" cy="1319418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accent4">
                <a:alpha val="24706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19936" y="-675455"/>
            <a:ext cx="1463835" cy="1619354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avec coins arrondis en diagonale 13"/>
          <p:cNvSpPr/>
          <p:nvPr userDrawn="1"/>
        </p:nvSpPr>
        <p:spPr>
          <a:xfrm>
            <a:off x="3680743" y="5679933"/>
            <a:ext cx="684780" cy="17095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>
              <a:alpha val="24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 userDrawn="1"/>
        </p:nvSpPr>
        <p:spPr>
          <a:xfrm>
            <a:off x="4365523" y="5094914"/>
            <a:ext cx="292202" cy="29220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 userDrawn="1"/>
        </p:nvSpPr>
        <p:spPr>
          <a:xfrm>
            <a:off x="2518492" y="4429124"/>
            <a:ext cx="383765" cy="383765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 userDrawn="1"/>
        </p:nvSpPr>
        <p:spPr>
          <a:xfrm>
            <a:off x="9567170" y="4730556"/>
            <a:ext cx="656560" cy="6565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2010" y="1601353"/>
            <a:ext cx="720423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23" name="Imag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042" y="5671332"/>
            <a:ext cx="2758180" cy="78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8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 // r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29000">
                <a:schemeClr val="accent4">
                  <a:lumMod val="60000"/>
                  <a:lumOff val="40000"/>
                </a:schemeClr>
              </a:gs>
              <a:gs pos="57000">
                <a:schemeClr val="accent4"/>
              </a:gs>
              <a:gs pos="100000">
                <a:schemeClr val="accent4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avec coins arrondis en diagonale 6"/>
          <p:cNvSpPr/>
          <p:nvPr userDrawn="1"/>
        </p:nvSpPr>
        <p:spPr>
          <a:xfrm>
            <a:off x="2057810" y="6070022"/>
            <a:ext cx="1445342" cy="1615175"/>
          </a:xfrm>
          <a:prstGeom prst="round2DiagRect">
            <a:avLst>
              <a:gd name="adj1" fmla="val 50000"/>
              <a:gd name="adj2" fmla="val 0"/>
            </a:avLst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5591943" y="-580048"/>
            <a:ext cx="1391827" cy="152394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alpha val="43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/>
          <p:cNvSpPr/>
          <p:nvPr userDrawn="1"/>
        </p:nvSpPr>
        <p:spPr>
          <a:xfrm>
            <a:off x="673221" y="3593082"/>
            <a:ext cx="309515" cy="3095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 userDrawn="1"/>
        </p:nvSpPr>
        <p:spPr>
          <a:xfrm>
            <a:off x="9078042" y="1688790"/>
            <a:ext cx="265983" cy="265983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 userDrawn="1"/>
        </p:nvSpPr>
        <p:spPr>
          <a:xfrm>
            <a:off x="4238508" y="4828732"/>
            <a:ext cx="292202" cy="2922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/>
          <p:cNvSpPr/>
          <p:nvPr userDrawn="1"/>
        </p:nvSpPr>
        <p:spPr>
          <a:xfrm>
            <a:off x="1865927" y="5234360"/>
            <a:ext cx="383765" cy="383765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 userDrawn="1"/>
        </p:nvSpPr>
        <p:spPr>
          <a:xfrm>
            <a:off x="10057104" y="4584455"/>
            <a:ext cx="656560" cy="65656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2006415" y="2997497"/>
            <a:ext cx="530262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055440" y="1614751"/>
            <a:ext cx="7200800" cy="1092722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 sz="4000"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281" y="5618125"/>
            <a:ext cx="2803846" cy="79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3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fr-FR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DC1E-2DFC-4E96-A991-7D43E0BA00C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</a:p>
        </p:txBody>
      </p:sp>
      <p:sp>
        <p:nvSpPr>
          <p:cNvPr id="5" name="Espace réservé du texte 2"/>
          <p:cNvSpPr>
            <a:spLocks noGrp="1"/>
          </p:cNvSpPr>
          <p:nvPr>
            <p:ph idx="1" hasCustomPrompt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</a:lstStyle>
          <a:p>
            <a:pPr lvl="0"/>
            <a:r>
              <a:rPr lang="fr-FR"/>
              <a:t>Texte</a:t>
            </a:r>
          </a:p>
          <a:p>
            <a:pPr lvl="1"/>
            <a:r>
              <a:rPr lang="fr-FR"/>
              <a:t>Explication </a:t>
            </a:r>
          </a:p>
          <a:p>
            <a:pPr lvl="2"/>
            <a:r>
              <a:rPr lang="fr-FR"/>
              <a:t>Commentaires 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011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baseline="0">
                <a:solidFill>
                  <a:srgbClr val="C00A7C"/>
                </a:solidFill>
              </a:defRPr>
            </a:lvl1pPr>
          </a:lstStyle>
          <a:p>
            <a:r>
              <a:rPr lang="fr-FR"/>
              <a:t>Mon titre de slide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A7C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7AE226C-D43E-42B9-9366-4319150C6D9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0057FE-0B1F-45A8-98B1-1B2025136A00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avec coins arrondis en diagonale 7"/>
          <p:cNvSpPr/>
          <p:nvPr userDrawn="1"/>
        </p:nvSpPr>
        <p:spPr>
          <a:xfrm>
            <a:off x="838200" y="1412776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1 zone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-1435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479239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FBDC1E-2DFC-4E96-A991-7D43E0BA00C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0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886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+ 2 zones de tex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072665" cy="5853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pour une image  10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6816080" y="868856"/>
            <a:ext cx="4769495" cy="23905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 marL="685800" indent="-228600"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</a:pPr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16080" y="3428999"/>
            <a:ext cx="4769495" cy="2424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C00A7C"/>
                </a:solidFill>
                <a:latin typeface="ITC Avant Garde Gothic" panose="02000503000000000000" pitchFamily="2" charset="0"/>
              </a:defRPr>
            </a:lvl1pPr>
            <a:lvl2pPr>
              <a:defRPr lang="fr-FR" sz="2400" kern="1200" dirty="0" smtClean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ITC Avant Garde Gothic" panose="02000503000000000000" pitchFamily="2" charset="0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EFBDC1E-2DFC-4E96-A991-7D43E0BA00C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16" name="Espace réservé du texte 16"/>
          <p:cNvSpPr>
            <a:spLocks noGrp="1"/>
          </p:cNvSpPr>
          <p:nvPr>
            <p:ph type="body" sz="quarter" idx="13"/>
          </p:nvPr>
        </p:nvSpPr>
        <p:spPr>
          <a:xfrm>
            <a:off x="370656" y="332656"/>
            <a:ext cx="5351818" cy="80719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2169999" y="5843795"/>
            <a:ext cx="3552475" cy="668549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/>
          </a:solidFill>
          <a:effectLst/>
        </p:spPr>
        <p:txBody>
          <a:bodyPr anchor="ctr"/>
          <a:lstStyle>
            <a:lvl1pPr marL="0" indent="0" algn="ctr">
              <a:buNone/>
              <a:defRPr sz="4000">
                <a:solidFill>
                  <a:schemeClr val="accent4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1358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ln>
            <a:solidFill>
              <a:schemeClr val="bg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lang="fr-FR"/>
              <a:t>Mon titre de slide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BDC1E-2DFC-4E96-A991-7D43E0BA00C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</a:p>
        </p:txBody>
      </p:sp>
      <p:sp>
        <p:nvSpPr>
          <p:cNvPr id="6" name="Rectangle avec coins arrondis en diagonale 5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74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82978" y="220484"/>
            <a:ext cx="10972800" cy="1143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Mon titre de slide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Texte </a:t>
            </a:r>
          </a:p>
          <a:p>
            <a:pPr lvl="1"/>
            <a:r>
              <a:rPr lang="fr-FR"/>
              <a:t>Explication </a:t>
            </a:r>
          </a:p>
          <a:p>
            <a:pPr lvl="2"/>
            <a:r>
              <a:rPr lang="fr-FR"/>
              <a:t>Commentaires 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35569" y="648009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BDC1E-2DFC-4E96-A991-7D43E0BA00C4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84142" y="6474907"/>
            <a:ext cx="799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8407-2CF7-43DF-9AC2-88A407153AF3}" type="slidenum">
              <a:rPr lang="fr-FR" smtClean="0"/>
              <a:pPr/>
              <a:t>‹N°›</a:t>
            </a:fld>
            <a:r>
              <a:rPr lang="fr-FR"/>
              <a:t> /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082" y="6077543"/>
            <a:ext cx="1800201" cy="510396"/>
          </a:xfrm>
          <a:prstGeom prst="rect">
            <a:avLst/>
          </a:prstGeom>
        </p:spPr>
      </p:pic>
      <p:sp>
        <p:nvSpPr>
          <p:cNvPr id="8" name="Rectangle avec coins arrondis en diagonale 7"/>
          <p:cNvSpPr/>
          <p:nvPr userDrawn="1"/>
        </p:nvSpPr>
        <p:spPr>
          <a:xfrm>
            <a:off x="609600" y="1196752"/>
            <a:ext cx="733872" cy="72008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09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3" r:id="rId2"/>
    <p:sldLayoutId id="2147483697" r:id="rId3"/>
    <p:sldLayoutId id="2147483715" r:id="rId4"/>
    <p:sldLayoutId id="2147483709" r:id="rId5"/>
    <p:sldLayoutId id="2147483701" r:id="rId6"/>
    <p:sldLayoutId id="2147483700" r:id="rId7"/>
    <p:sldLayoutId id="2147483699" r:id="rId8"/>
    <p:sldLayoutId id="2147483714" r:id="rId9"/>
    <p:sldLayoutId id="2147483698" r:id="rId10"/>
    <p:sldLayoutId id="2147483702" r:id="rId11"/>
    <p:sldLayoutId id="2147483703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C00A7C"/>
          </a:solidFill>
          <a:latin typeface="ITC Avant Garde Gothic" panose="020005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C00A7C"/>
          </a:solidFill>
          <a:latin typeface="ITC Avant Garde Gothic" panose="020005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vantGarde Bk BT" panose="020B0402020202020204" pitchFamily="34" charset="0"/>
        <a:buChar char="–"/>
        <a:defRPr sz="2400" kern="1200" baseline="0">
          <a:solidFill>
            <a:srgbClr val="70717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rgbClr val="70717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0717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V3, 03/2024</a:t>
            </a:r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Création d’un fournisseur </a:t>
            </a:r>
          </a:p>
        </p:txBody>
      </p:sp>
    </p:spTree>
    <p:extLst>
      <p:ext uri="{BB962C8B-B14F-4D97-AF65-F5344CB8AC3E}">
        <p14:creationId xmlns:p14="http://schemas.microsoft.com/office/powerpoint/2010/main" val="134637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DD36864-5110-E2E9-0237-EB1D6DD59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82" r="11528"/>
          <a:stretch/>
        </p:blipFill>
        <p:spPr>
          <a:xfrm>
            <a:off x="767408" y="3284984"/>
            <a:ext cx="6623645" cy="24296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Ouverture de l’écran de la fiche fournisseurs financière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A partir de l’écran </a:t>
            </a:r>
            <a:r>
              <a:rPr lang="fr-FR" sz="2000" b="1" u="sng">
                <a:solidFill>
                  <a:srgbClr val="00B050"/>
                </a:solidFill>
              </a:rPr>
              <a:t>CRS624</a:t>
            </a:r>
          </a:p>
          <a:p>
            <a:r>
              <a:rPr lang="fr-FR" sz="1600"/>
              <a:t>Rechercher le </a:t>
            </a:r>
            <a:r>
              <a:rPr lang="fr-FR" sz="2000" b="1" u="sng">
                <a:solidFill>
                  <a:srgbClr val="00B050"/>
                </a:solidFill>
              </a:rPr>
              <a:t>n° de fournisseur </a:t>
            </a:r>
            <a:r>
              <a:rPr lang="fr-FR" sz="1600"/>
              <a:t>puis </a:t>
            </a:r>
            <a:r>
              <a:rPr lang="fr-FR" sz="2000" b="1" u="sng">
                <a:solidFill>
                  <a:srgbClr val="00B050"/>
                </a:solidFill>
              </a:rPr>
              <a:t>modifier</a:t>
            </a:r>
            <a:r>
              <a:rPr lang="fr-FR" sz="1600"/>
              <a:t> de la fiche fournisseur « financière » </a:t>
            </a:r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41979DB-E3C2-9CC5-5066-E2528559E4C4}"/>
              </a:ext>
            </a:extLst>
          </p:cNvPr>
          <p:cNvCxnSpPr>
            <a:cxnSpLocks/>
          </p:cNvCxnSpPr>
          <p:nvPr/>
        </p:nvCxnSpPr>
        <p:spPr>
          <a:xfrm flipH="1">
            <a:off x="1415480" y="2780928"/>
            <a:ext cx="1872208" cy="2448272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FD080F-1C33-44B8-90C9-322F22AC58D3}"/>
              </a:ext>
            </a:extLst>
          </p:cNvPr>
          <p:cNvCxnSpPr>
            <a:cxnSpLocks/>
          </p:cNvCxnSpPr>
          <p:nvPr/>
        </p:nvCxnSpPr>
        <p:spPr>
          <a:xfrm flipH="1">
            <a:off x="5231904" y="2780928"/>
            <a:ext cx="360040" cy="1044116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54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B60C2E3-B915-BBBB-CA27-436F8E9D8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56"/>
          <a:stretch/>
        </p:blipFill>
        <p:spPr>
          <a:xfrm>
            <a:off x="770412" y="2160548"/>
            <a:ext cx="6591435" cy="442967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Ouverture de la fiche fournisseurs financière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1397439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Contrôler ensuite les </a:t>
            </a:r>
            <a:r>
              <a:rPr lang="fr-FR" sz="2000" b="1" u="sng" dirty="0">
                <a:solidFill>
                  <a:srgbClr val="00B050"/>
                </a:solidFill>
              </a:rPr>
              <a:t>informations obligatoires </a:t>
            </a:r>
            <a:r>
              <a:rPr lang="fr-FR" sz="1600" dirty="0"/>
              <a:t>de la fiche fournisseur financière. En cas de doute, se référer à un fournisseur déjà existant.  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0100B-635B-062B-6B6E-4D6EE63BEABB}"/>
              </a:ext>
            </a:extLst>
          </p:cNvPr>
          <p:cNvSpPr/>
          <p:nvPr/>
        </p:nvSpPr>
        <p:spPr>
          <a:xfrm>
            <a:off x="921768" y="4267374"/>
            <a:ext cx="222435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10FA4-875A-E393-D1E8-247D0DC67CDC}"/>
              </a:ext>
            </a:extLst>
          </p:cNvPr>
          <p:cNvSpPr/>
          <p:nvPr/>
        </p:nvSpPr>
        <p:spPr>
          <a:xfrm>
            <a:off x="3906111" y="5269407"/>
            <a:ext cx="2722974" cy="1783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0ECA1-387D-D431-6130-FA65106D7C51}"/>
              </a:ext>
            </a:extLst>
          </p:cNvPr>
          <p:cNvSpPr/>
          <p:nvPr/>
        </p:nvSpPr>
        <p:spPr>
          <a:xfrm>
            <a:off x="869463" y="5286552"/>
            <a:ext cx="272297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05AAD0-D6C4-9382-427E-D772359AE7D2}"/>
              </a:ext>
            </a:extLst>
          </p:cNvPr>
          <p:cNvSpPr/>
          <p:nvPr/>
        </p:nvSpPr>
        <p:spPr>
          <a:xfrm>
            <a:off x="883238" y="6096229"/>
            <a:ext cx="2713125" cy="2139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D25F3-E368-8C82-7945-86CC765A2871}"/>
              </a:ext>
            </a:extLst>
          </p:cNvPr>
          <p:cNvSpPr/>
          <p:nvPr/>
        </p:nvSpPr>
        <p:spPr>
          <a:xfrm>
            <a:off x="779257" y="3429000"/>
            <a:ext cx="222435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CBDF50-31BA-7DD5-483F-CA8C8DF4EE39}"/>
              </a:ext>
            </a:extLst>
          </p:cNvPr>
          <p:cNvSpPr/>
          <p:nvPr/>
        </p:nvSpPr>
        <p:spPr>
          <a:xfrm>
            <a:off x="3913730" y="5491042"/>
            <a:ext cx="2451510" cy="1783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E01762F-7B16-4A75-6604-10E054CED569}"/>
              </a:ext>
            </a:extLst>
          </p:cNvPr>
          <p:cNvCxnSpPr>
            <a:cxnSpLocks/>
          </p:cNvCxnSpPr>
          <p:nvPr/>
        </p:nvCxnSpPr>
        <p:spPr>
          <a:xfrm flipH="1">
            <a:off x="7181204" y="5598870"/>
            <a:ext cx="1425469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13016BDA-A8B8-8572-14EE-423D939315D5}"/>
              </a:ext>
            </a:extLst>
          </p:cNvPr>
          <p:cNvSpPr txBox="1">
            <a:spLocks/>
          </p:cNvSpPr>
          <p:nvPr/>
        </p:nvSpPr>
        <p:spPr>
          <a:xfrm>
            <a:off x="8686647" y="5384351"/>
            <a:ext cx="3505353" cy="4473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Mettre en </a:t>
            </a:r>
            <a:r>
              <a:rPr lang="fr-FR" sz="1600" b="1" u="sng" dirty="0"/>
              <a:t>2 – </a:t>
            </a:r>
            <a:r>
              <a:rPr lang="fr-FR" sz="1600" b="1" u="sng" dirty="0" err="1"/>
              <a:t>Contr</a:t>
            </a:r>
            <a:r>
              <a:rPr lang="fr-FR" sz="1600" b="1" u="sng" dirty="0"/>
              <a:t> </a:t>
            </a:r>
            <a:r>
              <a:rPr lang="fr-FR" sz="1600" b="1" u="sng" dirty="0" err="1"/>
              <a:t>Calendri</a:t>
            </a:r>
            <a:r>
              <a:rPr lang="fr-FR" sz="1600" b="1" u="sng" dirty="0"/>
              <a:t> </a:t>
            </a:r>
            <a:r>
              <a:rPr lang="fr-FR" sz="1600" dirty="0"/>
              <a:t>+ une lettre de calendrier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8A485-E984-550F-20D1-903B77F0D535}"/>
              </a:ext>
            </a:extLst>
          </p:cNvPr>
          <p:cNvSpPr/>
          <p:nvPr/>
        </p:nvSpPr>
        <p:spPr>
          <a:xfrm>
            <a:off x="6526432" y="5507246"/>
            <a:ext cx="453488" cy="1783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99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6F1E676-8DFC-E30E-FB65-74E0052724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30"/>
          <a:stretch/>
        </p:blipFill>
        <p:spPr>
          <a:xfrm>
            <a:off x="1487488" y="2132856"/>
            <a:ext cx="5295051" cy="467737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Ouverture de la fiche fournisseurs financière 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7099454" y="5028938"/>
            <a:ext cx="4272841" cy="6545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Faire </a:t>
            </a:r>
            <a:r>
              <a:rPr lang="fr-FR" sz="1600" b="1" u="sng" dirty="0">
                <a:solidFill>
                  <a:srgbClr val="00B050"/>
                </a:solidFill>
              </a:rPr>
              <a:t>Suivant</a:t>
            </a:r>
            <a:r>
              <a:rPr lang="fr-FR" sz="1600" dirty="0"/>
              <a:t> puis </a:t>
            </a:r>
            <a:r>
              <a:rPr lang="fr-FR" sz="1600" b="1" u="sng" dirty="0">
                <a:solidFill>
                  <a:srgbClr val="00B050"/>
                </a:solidFill>
              </a:rPr>
              <a:t>F3</a:t>
            </a:r>
            <a:r>
              <a:rPr lang="fr-FR" sz="1600" dirty="0"/>
              <a:t> jusqu’à fermeture de l’écran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0100B-635B-062B-6B6E-4D6EE63BEABB}"/>
              </a:ext>
            </a:extLst>
          </p:cNvPr>
          <p:cNvSpPr/>
          <p:nvPr/>
        </p:nvSpPr>
        <p:spPr>
          <a:xfrm>
            <a:off x="1616438" y="3385694"/>
            <a:ext cx="2369868" cy="9661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10FA4-875A-E393-D1E8-247D0DC67CDC}"/>
              </a:ext>
            </a:extLst>
          </p:cNvPr>
          <p:cNvSpPr/>
          <p:nvPr/>
        </p:nvSpPr>
        <p:spPr>
          <a:xfrm>
            <a:off x="4367808" y="4835079"/>
            <a:ext cx="2369867" cy="3877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0ECA1-387D-D431-6130-FA65106D7C51}"/>
              </a:ext>
            </a:extLst>
          </p:cNvPr>
          <p:cNvSpPr/>
          <p:nvPr/>
        </p:nvSpPr>
        <p:spPr>
          <a:xfrm>
            <a:off x="1636162" y="4693220"/>
            <a:ext cx="2369867" cy="529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05AAD0-D6C4-9382-427E-D772359AE7D2}"/>
              </a:ext>
            </a:extLst>
          </p:cNvPr>
          <p:cNvSpPr/>
          <p:nvPr/>
        </p:nvSpPr>
        <p:spPr>
          <a:xfrm>
            <a:off x="4439817" y="3961758"/>
            <a:ext cx="1944216" cy="38771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3A58F61-BEB1-9DB0-03D7-9746C4C80C32}"/>
              </a:ext>
            </a:extLst>
          </p:cNvPr>
          <p:cNvSpPr txBox="1">
            <a:spLocks/>
          </p:cNvSpPr>
          <p:nvPr/>
        </p:nvSpPr>
        <p:spPr>
          <a:xfrm>
            <a:off x="617984" y="1549839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Renseigner ensuite les </a:t>
            </a:r>
            <a:r>
              <a:rPr lang="fr-FR" sz="2000" b="1" u="sng">
                <a:solidFill>
                  <a:srgbClr val="00B050"/>
                </a:solidFill>
              </a:rPr>
              <a:t>informations obligatoires </a:t>
            </a:r>
            <a:r>
              <a:rPr lang="fr-FR" sz="1600"/>
              <a:t>de la fiche fournisseur financière. En cas de doute, se référer à un fournisseur déjà existant. 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436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676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					Objectif :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fournisseur sur M3MAX</a:t>
            </a:r>
          </a:p>
          <a:p>
            <a:endParaRPr lang="fr-FR" dirty="0"/>
          </a:p>
          <a:p>
            <a:r>
              <a:rPr lang="fr-FR" dirty="0"/>
              <a:t>Listing des écrans M3 :</a:t>
            </a:r>
          </a:p>
          <a:p>
            <a:pPr lvl="1"/>
            <a:r>
              <a:rPr lang="fr-FR" dirty="0">
                <a:hlinkClick r:id="rId2" action="ppaction://hlinksldjump"/>
              </a:rPr>
              <a:t>CRS620 : Fiche fournisseur principale</a:t>
            </a:r>
            <a:endParaRPr lang="fr-FR" dirty="0"/>
          </a:p>
          <a:p>
            <a:pPr lvl="1"/>
            <a:r>
              <a:rPr lang="fr-FR" dirty="0">
                <a:hlinkClick r:id="rId3" action="ppaction://hlinksldjump"/>
              </a:rPr>
              <a:t>CRS622 : Adresse fournisseur</a:t>
            </a:r>
            <a:endParaRPr lang="fr-FR" dirty="0"/>
          </a:p>
          <a:p>
            <a:pPr lvl="1"/>
            <a:r>
              <a:rPr lang="fr-FR" dirty="0">
                <a:hlinkClick r:id="rId4" action="ppaction://hlinksldjump"/>
              </a:rPr>
              <a:t>CRS624 : Fiche fournisseur financière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488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/>
              <a:t>Ouverture de l’écran principal des fournisseurs – CRS620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A partir de l’écran d’accueil, faire </a:t>
            </a:r>
            <a:r>
              <a:rPr lang="fr-FR" sz="2000" b="1" u="sng">
                <a:solidFill>
                  <a:srgbClr val="00B050"/>
                </a:solidFill>
              </a:rPr>
              <a:t>CRS620</a:t>
            </a:r>
          </a:p>
          <a:p>
            <a:r>
              <a:rPr lang="fr-FR" sz="1600"/>
              <a:t>Faire </a:t>
            </a:r>
            <a:r>
              <a:rPr lang="fr-FR" sz="2000" b="1" u="sng" err="1">
                <a:solidFill>
                  <a:srgbClr val="00B050"/>
                </a:solidFill>
              </a:rPr>
              <a:t>Ctrl+R</a:t>
            </a:r>
            <a:r>
              <a:rPr lang="fr-FR" sz="2000" b="1" u="sng">
                <a:solidFill>
                  <a:srgbClr val="00B050"/>
                </a:solidFill>
              </a:rPr>
              <a:t> </a:t>
            </a:r>
            <a:r>
              <a:rPr lang="fr-FR" sz="1600"/>
              <a:t>sur votre clavier à partir de cet écran pour avoir accès à une fenêtre de recherche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DFA70D-F851-7999-970C-046A4DC8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934072"/>
            <a:ext cx="6385289" cy="2160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CB72EC-5BF2-CEF9-5D60-2FA61043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94" y="3645024"/>
            <a:ext cx="3941406" cy="23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6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/>
              <a:t>Ouverture de l’écran principal des fournisseurs – CRS620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582978" y="1484785"/>
            <a:ext cx="5296998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A partir de l’écran </a:t>
            </a:r>
            <a:r>
              <a:rPr lang="fr-FR" sz="2000" b="1" u="sng">
                <a:solidFill>
                  <a:srgbClr val="00B050"/>
                </a:solidFill>
              </a:rPr>
              <a:t>CRS620</a:t>
            </a:r>
          </a:p>
          <a:p>
            <a:r>
              <a:rPr lang="fr-FR" sz="1600"/>
              <a:t>Faire une copie à partir du modèle fournisseur 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13B3AE5-B9BB-B920-F15F-9B130B3B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04864"/>
            <a:ext cx="5256584" cy="22660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8CEE67D-B96F-8153-0A94-C2155CBF9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581415"/>
            <a:ext cx="5029200" cy="2619375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12802E64-7F79-1ABE-8C09-87D19DF61A18}"/>
              </a:ext>
            </a:extLst>
          </p:cNvPr>
          <p:cNvSpPr txBox="1">
            <a:spLocks/>
          </p:cNvSpPr>
          <p:nvPr/>
        </p:nvSpPr>
        <p:spPr>
          <a:xfrm>
            <a:off x="6544856" y="2996952"/>
            <a:ext cx="5296998" cy="8640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Saisir le n° du nouveau du fournisseur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4357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08869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/>
              <a:t>Ouverture de l’écran principal des fournisseurs – CRS620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1397439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Contrôler ensuite les </a:t>
            </a:r>
            <a:r>
              <a:rPr lang="fr-FR" sz="2000" b="1" u="sng" dirty="0">
                <a:solidFill>
                  <a:srgbClr val="00B050"/>
                </a:solidFill>
              </a:rPr>
              <a:t>informations obligatoires </a:t>
            </a:r>
            <a:r>
              <a:rPr lang="fr-FR" sz="1600" dirty="0"/>
              <a:t>de la fiche fournisseur. En cas de doute, se référer à un fournisseur déjà existant . </a:t>
            </a:r>
            <a:r>
              <a:rPr lang="fr-FR" sz="1600" b="1" dirty="0"/>
              <a:t>Important, un fournisseur doit avoir le statut 20 pour être valide  </a:t>
            </a:r>
            <a:endParaRPr lang="fr-FR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34AEE0C-4599-FA9E-0C7F-67B41B16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20" y="2104905"/>
            <a:ext cx="7379412" cy="47211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F92E355-1D84-B1F6-2F22-20BF21318E5A}"/>
              </a:ext>
            </a:extLst>
          </p:cNvPr>
          <p:cNvSpPr/>
          <p:nvPr/>
        </p:nvSpPr>
        <p:spPr>
          <a:xfrm>
            <a:off x="2783632" y="3429000"/>
            <a:ext cx="417646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8ADD62-459A-3AAA-3B5F-DF8CA45C7CBA}"/>
              </a:ext>
            </a:extLst>
          </p:cNvPr>
          <p:cNvSpPr/>
          <p:nvPr/>
        </p:nvSpPr>
        <p:spPr>
          <a:xfrm>
            <a:off x="2783632" y="3643269"/>
            <a:ext cx="259228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361278-AB77-A10C-5C10-F6E6A416A839}"/>
              </a:ext>
            </a:extLst>
          </p:cNvPr>
          <p:cNvSpPr/>
          <p:nvPr/>
        </p:nvSpPr>
        <p:spPr>
          <a:xfrm>
            <a:off x="2783632" y="3852084"/>
            <a:ext cx="1728192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362B7F-C5DC-8914-EF3B-DA94F9335639}"/>
              </a:ext>
            </a:extLst>
          </p:cNvPr>
          <p:cNvSpPr/>
          <p:nvPr/>
        </p:nvSpPr>
        <p:spPr>
          <a:xfrm>
            <a:off x="5951984" y="4249442"/>
            <a:ext cx="259228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B0100B-635B-062B-6B6E-4D6EE63BEABB}"/>
              </a:ext>
            </a:extLst>
          </p:cNvPr>
          <p:cNvSpPr/>
          <p:nvPr/>
        </p:nvSpPr>
        <p:spPr>
          <a:xfrm>
            <a:off x="5959878" y="3660421"/>
            <a:ext cx="222435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59513-4F87-2B1C-CE8B-6D594C88B085}"/>
              </a:ext>
            </a:extLst>
          </p:cNvPr>
          <p:cNvSpPr/>
          <p:nvPr/>
        </p:nvSpPr>
        <p:spPr>
          <a:xfrm>
            <a:off x="5951984" y="4889141"/>
            <a:ext cx="259228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E9A4A-207C-01ED-8617-346CCDEEB32A}"/>
              </a:ext>
            </a:extLst>
          </p:cNvPr>
          <p:cNvSpPr/>
          <p:nvPr/>
        </p:nvSpPr>
        <p:spPr>
          <a:xfrm>
            <a:off x="5951984" y="4448544"/>
            <a:ext cx="259228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E10FA4-875A-E393-D1E8-247D0DC67CDC}"/>
              </a:ext>
            </a:extLst>
          </p:cNvPr>
          <p:cNvSpPr/>
          <p:nvPr/>
        </p:nvSpPr>
        <p:spPr>
          <a:xfrm>
            <a:off x="5951984" y="3876445"/>
            <a:ext cx="2224354" cy="152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B10CF-3FC5-D17E-9CDC-782485867790}"/>
              </a:ext>
            </a:extLst>
          </p:cNvPr>
          <p:cNvSpPr/>
          <p:nvPr/>
        </p:nvSpPr>
        <p:spPr>
          <a:xfrm>
            <a:off x="5951984" y="4683869"/>
            <a:ext cx="2592288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E6CEE8-BE45-5736-A7B1-92F498F1C3BA}"/>
              </a:ext>
            </a:extLst>
          </p:cNvPr>
          <p:cNvSpPr/>
          <p:nvPr/>
        </p:nvSpPr>
        <p:spPr>
          <a:xfrm>
            <a:off x="5951984" y="5681549"/>
            <a:ext cx="1728192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70ECA1-387D-D431-6130-FA65106D7C51}"/>
              </a:ext>
            </a:extLst>
          </p:cNvPr>
          <p:cNvSpPr/>
          <p:nvPr/>
        </p:nvSpPr>
        <p:spPr>
          <a:xfrm>
            <a:off x="2783632" y="5301207"/>
            <a:ext cx="1944216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2A992A-E0F7-E3FB-EDA6-40216C49C064}"/>
              </a:ext>
            </a:extLst>
          </p:cNvPr>
          <p:cNvSpPr/>
          <p:nvPr/>
        </p:nvSpPr>
        <p:spPr>
          <a:xfrm>
            <a:off x="2783632" y="5517231"/>
            <a:ext cx="1944216" cy="16431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75FF3D-20AC-3275-F7EA-21237C10FACF}"/>
              </a:ext>
            </a:extLst>
          </p:cNvPr>
          <p:cNvSpPr/>
          <p:nvPr/>
        </p:nvSpPr>
        <p:spPr>
          <a:xfrm>
            <a:off x="2783632" y="5699961"/>
            <a:ext cx="2520280" cy="1976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05AAD0-D6C4-9382-427E-D772359AE7D2}"/>
              </a:ext>
            </a:extLst>
          </p:cNvPr>
          <p:cNvSpPr/>
          <p:nvPr/>
        </p:nvSpPr>
        <p:spPr>
          <a:xfrm>
            <a:off x="2783632" y="5880019"/>
            <a:ext cx="2520280" cy="1976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B667EDB6-1E76-2542-A0C2-FB36A85B5D91}"/>
              </a:ext>
            </a:extLst>
          </p:cNvPr>
          <p:cNvSpPr txBox="1">
            <a:spLocks/>
          </p:cNvSpPr>
          <p:nvPr/>
        </p:nvSpPr>
        <p:spPr>
          <a:xfrm>
            <a:off x="117120" y="5649616"/>
            <a:ext cx="1888216" cy="3112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Contrôler les informations</a:t>
            </a:r>
            <a:endParaRPr lang="fr-FR" sz="2000" b="1" u="sng" dirty="0">
              <a:solidFill>
                <a:srgbClr val="00B050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2F3288E-E176-8898-4149-D14139BB23C3}"/>
              </a:ext>
            </a:extLst>
          </p:cNvPr>
          <p:cNvCxnSpPr>
            <a:cxnSpLocks/>
          </p:cNvCxnSpPr>
          <p:nvPr/>
        </p:nvCxnSpPr>
        <p:spPr>
          <a:xfrm flipV="1">
            <a:off x="1493745" y="5805263"/>
            <a:ext cx="816237" cy="7779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4C30B64A-3EB4-2FE6-468D-46A5714F6C81}"/>
              </a:ext>
            </a:extLst>
          </p:cNvPr>
          <p:cNvSpPr txBox="1">
            <a:spLocks/>
          </p:cNvSpPr>
          <p:nvPr/>
        </p:nvSpPr>
        <p:spPr>
          <a:xfrm>
            <a:off x="9984432" y="5688811"/>
            <a:ext cx="2232248" cy="1831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Mettre    </a:t>
            </a:r>
            <a:r>
              <a:rPr lang="fr-FR" sz="1200" b="1" u="sng" dirty="0">
                <a:solidFill>
                  <a:srgbClr val="00B050"/>
                </a:solidFill>
              </a:rPr>
              <a:t>41- MAIL + COPIE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67577F0-DED6-C441-5C80-771245D83C7E}"/>
              </a:ext>
            </a:extLst>
          </p:cNvPr>
          <p:cNvCxnSpPr>
            <a:cxnSpLocks/>
          </p:cNvCxnSpPr>
          <p:nvPr/>
        </p:nvCxnSpPr>
        <p:spPr>
          <a:xfrm flipH="1">
            <a:off x="7752184" y="5805264"/>
            <a:ext cx="2232248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73E1C2-0294-75FC-3777-1C36AE826CAF}"/>
              </a:ext>
            </a:extLst>
          </p:cNvPr>
          <p:cNvSpPr txBox="1">
            <a:spLocks/>
          </p:cNvSpPr>
          <p:nvPr/>
        </p:nvSpPr>
        <p:spPr>
          <a:xfrm>
            <a:off x="9841584" y="3552409"/>
            <a:ext cx="2232248" cy="216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/>
              <a:t>Mettre un nom pour faciliter la recherche</a:t>
            </a:r>
            <a:endParaRPr lang="fr-FR" sz="1200" b="1" u="sng" dirty="0">
              <a:solidFill>
                <a:srgbClr val="00B050"/>
              </a:solidFill>
            </a:endParaRP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C3BD995-2DA3-6D07-4EC7-D6259CE16242}"/>
              </a:ext>
            </a:extLst>
          </p:cNvPr>
          <p:cNvCxnSpPr>
            <a:cxnSpLocks/>
          </p:cNvCxnSpPr>
          <p:nvPr/>
        </p:nvCxnSpPr>
        <p:spPr>
          <a:xfrm flipH="1">
            <a:off x="8184232" y="3751281"/>
            <a:ext cx="1657352" cy="695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E1ABD49F-F3CA-5B7F-C797-B9A09C988B4A}"/>
              </a:ext>
            </a:extLst>
          </p:cNvPr>
          <p:cNvSpPr txBox="1">
            <a:spLocks/>
          </p:cNvSpPr>
          <p:nvPr/>
        </p:nvSpPr>
        <p:spPr>
          <a:xfrm>
            <a:off x="-31630" y="3474488"/>
            <a:ext cx="2462172" cy="6127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Mettre à </a:t>
            </a:r>
            <a:r>
              <a:rPr lang="fr-FR" sz="1200" b="1" u="sng" dirty="0">
                <a:solidFill>
                  <a:srgbClr val="00B050"/>
                </a:solidFill>
              </a:rPr>
              <a:t>20- APPROUVEE </a:t>
            </a:r>
            <a:r>
              <a:rPr lang="fr-FR" sz="1200" dirty="0"/>
              <a:t>lorsque la création est </a:t>
            </a:r>
            <a:r>
              <a:rPr lang="fr-FR" sz="1200" b="1" dirty="0"/>
              <a:t>OK coté MVS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90B4EC0-45A6-82CC-5F3C-DB770DFD4E38}"/>
              </a:ext>
            </a:extLst>
          </p:cNvPr>
          <p:cNvCxnSpPr>
            <a:cxnSpLocks/>
          </p:cNvCxnSpPr>
          <p:nvPr/>
        </p:nvCxnSpPr>
        <p:spPr>
          <a:xfrm flipH="1">
            <a:off x="8525113" y="4970057"/>
            <a:ext cx="1657352" cy="695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15398A18-8CAD-92B3-A213-A616E088634B}"/>
              </a:ext>
            </a:extLst>
          </p:cNvPr>
          <p:cNvSpPr txBox="1">
            <a:spLocks/>
          </p:cNvSpPr>
          <p:nvPr/>
        </p:nvSpPr>
        <p:spPr>
          <a:xfrm>
            <a:off x="10058400" y="4743220"/>
            <a:ext cx="2375096" cy="6394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b="1" dirty="0"/>
              <a:t>Bien mettre le code fournisseur MVS pour faire le lien</a:t>
            </a:r>
            <a:endParaRPr lang="fr-FR" sz="1200" b="1" u="sng" dirty="0">
              <a:solidFill>
                <a:srgbClr val="00B050"/>
              </a:solidFill>
            </a:endParaRP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62EC1D0-DDBC-5543-C179-4ED7935E0675}"/>
              </a:ext>
            </a:extLst>
          </p:cNvPr>
          <p:cNvSpPr txBox="1">
            <a:spLocks/>
          </p:cNvSpPr>
          <p:nvPr/>
        </p:nvSpPr>
        <p:spPr>
          <a:xfrm>
            <a:off x="10237868" y="4281475"/>
            <a:ext cx="2232248" cy="2160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200" dirty="0"/>
              <a:t>Gestion du SIRET/TVA</a:t>
            </a:r>
            <a:endParaRPr lang="fr-FR" sz="1200" b="1" u="sng" dirty="0">
              <a:solidFill>
                <a:srgbClr val="00B050"/>
              </a:solidFill>
            </a:endParaRP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95FED34-BB07-B633-8FCB-2DA333044886}"/>
              </a:ext>
            </a:extLst>
          </p:cNvPr>
          <p:cNvCxnSpPr>
            <a:cxnSpLocks/>
          </p:cNvCxnSpPr>
          <p:nvPr/>
        </p:nvCxnSpPr>
        <p:spPr>
          <a:xfrm flipH="1">
            <a:off x="8580516" y="4480347"/>
            <a:ext cx="1657352" cy="695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A6243A40-6FCE-E555-477C-5B215CB21A3C}"/>
              </a:ext>
            </a:extLst>
          </p:cNvPr>
          <p:cNvCxnSpPr>
            <a:cxnSpLocks/>
          </p:cNvCxnSpPr>
          <p:nvPr/>
        </p:nvCxnSpPr>
        <p:spPr>
          <a:xfrm>
            <a:off x="2149312" y="3745263"/>
            <a:ext cx="468966" cy="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094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Ecran CRS620/F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1397439"/>
            <a:ext cx="10972800" cy="4473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Renseigner ensuite les informations de l’écran suivant si besoin (non bloquant pour la création)</a:t>
            </a:r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85F299C-CF8F-7233-A64B-C3C73A2F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78" y="1844824"/>
            <a:ext cx="11734800" cy="335280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B33B4A-DD20-0C70-CF4D-452EFA87A64F}"/>
              </a:ext>
            </a:extLst>
          </p:cNvPr>
          <p:cNvSpPr txBox="1">
            <a:spLocks/>
          </p:cNvSpPr>
          <p:nvPr/>
        </p:nvSpPr>
        <p:spPr>
          <a:xfrm>
            <a:off x="288122" y="5455271"/>
            <a:ext cx="10972800" cy="4473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Faire </a:t>
            </a:r>
            <a:r>
              <a:rPr lang="fr-FR" sz="1600" b="1" u="sng" dirty="0">
                <a:solidFill>
                  <a:srgbClr val="00B050"/>
                </a:solidFill>
              </a:rPr>
              <a:t>Suivant </a:t>
            </a:r>
            <a:endParaRPr lang="fr-FR" b="1" u="sng" dirty="0">
              <a:solidFill>
                <a:srgbClr val="00B05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05501A-2CC5-A818-C4DD-A341AED9E00F}"/>
              </a:ext>
            </a:extLst>
          </p:cNvPr>
          <p:cNvSpPr txBox="1"/>
          <p:nvPr/>
        </p:nvSpPr>
        <p:spPr>
          <a:xfrm>
            <a:off x="465584" y="5902656"/>
            <a:ext cx="9070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rgbClr val="FF0000"/>
                </a:solidFill>
              </a:rPr>
              <a:t>/!\ Attention /!\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/>
              <a:t>: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Sans Code Robot EDI ou avec un mauvais code robot EDI cela peut générer des erreurs d’envoi de commande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B22AD5-DBC8-5644-8CFE-F76282F3BA67}"/>
              </a:ext>
            </a:extLst>
          </p:cNvPr>
          <p:cNvSpPr/>
          <p:nvPr/>
        </p:nvSpPr>
        <p:spPr>
          <a:xfrm>
            <a:off x="288122" y="4189494"/>
            <a:ext cx="3862856" cy="36365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1E77A3D-8B1C-F9E6-FADD-20AD54D5920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150978" y="4521668"/>
            <a:ext cx="849641" cy="1380988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Ecran CRS622 – Création de l’adresse postale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1397439"/>
            <a:ext cx="11247040" cy="591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Renseigner ensuite l’adresse avec le </a:t>
            </a:r>
            <a:r>
              <a:rPr lang="fr-FR" sz="2000" b="1" u="sng" dirty="0">
                <a:solidFill>
                  <a:srgbClr val="00B050"/>
                </a:solidFill>
              </a:rPr>
              <a:t>type 01 </a:t>
            </a:r>
            <a:r>
              <a:rPr lang="fr-FR" sz="1600" dirty="0"/>
              <a:t>et le </a:t>
            </a:r>
            <a:r>
              <a:rPr lang="fr-FR" sz="2000" b="1" u="sng" dirty="0">
                <a:solidFill>
                  <a:srgbClr val="00B050"/>
                </a:solidFill>
              </a:rPr>
              <a:t>début de validité de l’adresse </a:t>
            </a:r>
            <a:r>
              <a:rPr lang="fr-FR" sz="1600" dirty="0"/>
              <a:t>puis </a:t>
            </a:r>
            <a:r>
              <a:rPr lang="fr-FR" sz="2000" b="1" u="sng" dirty="0">
                <a:solidFill>
                  <a:srgbClr val="00B050"/>
                </a:solidFill>
              </a:rPr>
              <a:t>création 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B33B4A-DD20-0C70-CF4D-452EFA87A64F}"/>
              </a:ext>
            </a:extLst>
          </p:cNvPr>
          <p:cNvSpPr txBox="1">
            <a:spLocks/>
          </p:cNvSpPr>
          <p:nvPr/>
        </p:nvSpPr>
        <p:spPr>
          <a:xfrm>
            <a:off x="438950" y="5733663"/>
            <a:ext cx="2341957" cy="4473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Faire </a:t>
            </a:r>
            <a:r>
              <a:rPr lang="fr-FR" sz="1600" b="1" u="sng" dirty="0">
                <a:solidFill>
                  <a:srgbClr val="00B050"/>
                </a:solidFill>
              </a:rPr>
              <a:t>Suivant</a:t>
            </a:r>
            <a:r>
              <a:rPr lang="fr-FR" sz="1600" dirty="0"/>
              <a:t> 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2C50D3A-35C7-360B-C2FA-2C947FB24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80"/>
          <a:stretch/>
        </p:blipFill>
        <p:spPr>
          <a:xfrm>
            <a:off x="438950" y="2736387"/>
            <a:ext cx="11551270" cy="2424011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742240C-BD9D-4E0F-E03E-9A8F7FA539D5}"/>
              </a:ext>
            </a:extLst>
          </p:cNvPr>
          <p:cNvCxnSpPr>
            <a:cxnSpLocks/>
          </p:cNvCxnSpPr>
          <p:nvPr/>
        </p:nvCxnSpPr>
        <p:spPr>
          <a:xfrm flipH="1">
            <a:off x="1271464" y="1772816"/>
            <a:ext cx="3240360" cy="2448272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36A2988-96E6-F19E-534B-DB372698A4A8}"/>
              </a:ext>
            </a:extLst>
          </p:cNvPr>
          <p:cNvCxnSpPr>
            <a:cxnSpLocks/>
          </p:cNvCxnSpPr>
          <p:nvPr/>
        </p:nvCxnSpPr>
        <p:spPr>
          <a:xfrm flipH="1">
            <a:off x="2711624" y="1697602"/>
            <a:ext cx="5400600" cy="259549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EDBC6F1-0AD4-FDBF-1124-576D64AAE1A9}"/>
              </a:ext>
            </a:extLst>
          </p:cNvPr>
          <p:cNvCxnSpPr>
            <a:cxnSpLocks/>
          </p:cNvCxnSpPr>
          <p:nvPr/>
        </p:nvCxnSpPr>
        <p:spPr>
          <a:xfrm flipH="1">
            <a:off x="4439816" y="1697602"/>
            <a:ext cx="6480720" cy="115533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9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/>
              <a:t>Ecran CRS622/E – Saisie de l’adresse postale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465584" y="1397439"/>
            <a:ext cx="11247040" cy="591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Saisie de l’adresse postale avec les  </a:t>
            </a:r>
            <a:r>
              <a:rPr lang="fr-FR" sz="2000" b="1" u="sng">
                <a:solidFill>
                  <a:srgbClr val="00B050"/>
                </a:solidFill>
              </a:rPr>
              <a:t>informations obligatoires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7B33B4A-DD20-0C70-CF4D-452EFA87A64F}"/>
              </a:ext>
            </a:extLst>
          </p:cNvPr>
          <p:cNvSpPr txBox="1">
            <a:spLocks/>
          </p:cNvSpPr>
          <p:nvPr/>
        </p:nvSpPr>
        <p:spPr>
          <a:xfrm>
            <a:off x="7470054" y="5236868"/>
            <a:ext cx="3671421" cy="4473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Faire </a:t>
            </a:r>
            <a:r>
              <a:rPr lang="fr-FR" sz="1600" b="1" u="sng" dirty="0">
                <a:solidFill>
                  <a:srgbClr val="00B050"/>
                </a:solidFill>
              </a:rPr>
              <a:t>Suivant</a:t>
            </a:r>
            <a:r>
              <a:rPr lang="fr-FR" sz="1600" dirty="0"/>
              <a:t> puis </a:t>
            </a:r>
            <a:r>
              <a:rPr lang="fr-FR" sz="1600" b="1" u="sng" dirty="0">
                <a:solidFill>
                  <a:srgbClr val="00B050"/>
                </a:solidFill>
              </a:rPr>
              <a:t>F3</a:t>
            </a:r>
            <a:r>
              <a:rPr lang="fr-FR" sz="1600" dirty="0"/>
              <a:t> pour fermer</a:t>
            </a: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742240C-BD9D-4E0F-E03E-9A8F7FA539D5}"/>
              </a:ext>
            </a:extLst>
          </p:cNvPr>
          <p:cNvCxnSpPr>
            <a:cxnSpLocks/>
          </p:cNvCxnSpPr>
          <p:nvPr/>
        </p:nvCxnSpPr>
        <p:spPr>
          <a:xfrm flipH="1">
            <a:off x="1271464" y="1772816"/>
            <a:ext cx="3240360" cy="2448272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E7109D4A-279C-159F-8248-CCE623FA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01" y="1772816"/>
            <a:ext cx="6499336" cy="483639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A75A988-8CCB-4F7D-1054-B27E3AEC2907}"/>
              </a:ext>
            </a:extLst>
          </p:cNvPr>
          <p:cNvSpPr/>
          <p:nvPr/>
        </p:nvSpPr>
        <p:spPr>
          <a:xfrm>
            <a:off x="803412" y="3576753"/>
            <a:ext cx="417646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361C6-D94B-9674-9F7C-8A4DAE984A9D}"/>
              </a:ext>
            </a:extLst>
          </p:cNvPr>
          <p:cNvSpPr/>
          <p:nvPr/>
        </p:nvSpPr>
        <p:spPr>
          <a:xfrm>
            <a:off x="772889" y="3969802"/>
            <a:ext cx="4176464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357CAC-B62A-AF62-F312-A54B7D00D4B1}"/>
              </a:ext>
            </a:extLst>
          </p:cNvPr>
          <p:cNvSpPr/>
          <p:nvPr/>
        </p:nvSpPr>
        <p:spPr>
          <a:xfrm>
            <a:off x="772889" y="5585832"/>
            <a:ext cx="2298775" cy="21602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BF6EE38-FD8E-F4D5-E3B0-685C81654BB5}"/>
              </a:ext>
            </a:extLst>
          </p:cNvPr>
          <p:cNvCxnSpPr>
            <a:cxnSpLocks/>
          </p:cNvCxnSpPr>
          <p:nvPr/>
        </p:nvCxnSpPr>
        <p:spPr>
          <a:xfrm flipH="1">
            <a:off x="3719736" y="1772816"/>
            <a:ext cx="1368152" cy="1803937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94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2978" y="188640"/>
            <a:ext cx="10972800" cy="1143000"/>
          </a:xfrm>
        </p:spPr>
        <p:txBody>
          <a:bodyPr>
            <a:noAutofit/>
          </a:bodyPr>
          <a:lstStyle/>
          <a:p>
            <a:r>
              <a:rPr lang="fr-FR" sz="3600"/>
              <a:t>Ouverture de la fiche fournisseur financière – CRS624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70182FD1-A232-E40C-4449-5C8AB795D830}"/>
              </a:ext>
            </a:extLst>
          </p:cNvPr>
          <p:cNvSpPr txBox="1">
            <a:spLocks/>
          </p:cNvSpPr>
          <p:nvPr/>
        </p:nvSpPr>
        <p:spPr>
          <a:xfrm>
            <a:off x="609600" y="199208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C00A7C"/>
                </a:solidFill>
                <a:latin typeface="ITC Avant Garde Gothic" panose="02000503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antGarde Bk BT" panose="020B0402020202020204" pitchFamily="34" charset="0"/>
              <a:buChar char="–"/>
              <a:defRPr sz="24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0717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/>
              <a:t>A partir de l’écran d’accueil, faire </a:t>
            </a:r>
            <a:r>
              <a:rPr lang="fr-FR" sz="2000" b="1" u="sng">
                <a:solidFill>
                  <a:srgbClr val="00B050"/>
                </a:solidFill>
              </a:rPr>
              <a:t>CRS624</a:t>
            </a:r>
          </a:p>
          <a:p>
            <a:r>
              <a:rPr lang="fr-FR" sz="1600"/>
              <a:t>Faire </a:t>
            </a:r>
            <a:r>
              <a:rPr lang="fr-FR" sz="2000" b="1" u="sng" err="1">
                <a:solidFill>
                  <a:srgbClr val="00B050"/>
                </a:solidFill>
              </a:rPr>
              <a:t>Ctrl+R</a:t>
            </a:r>
            <a:r>
              <a:rPr lang="fr-FR" sz="2000" b="1" u="sng">
                <a:solidFill>
                  <a:srgbClr val="00B050"/>
                </a:solidFill>
              </a:rPr>
              <a:t> </a:t>
            </a:r>
            <a:r>
              <a:rPr lang="fr-FR" sz="1600"/>
              <a:t>sur votre clavier à partir de cet écran pour avoir accès à une fenêtre de recherche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6DFA70D-F851-7999-970C-046A4DC8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2934072"/>
            <a:ext cx="6385289" cy="21602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7CB72EC-5BF2-CEF9-5D60-2FA610435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994" y="3645024"/>
            <a:ext cx="3941406" cy="239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37559"/>
      </p:ext>
    </p:extLst>
  </p:cSld>
  <p:clrMapOvr>
    <a:masterClrMapping/>
  </p:clrMapOvr>
</p:sld>
</file>

<file path=ppt/theme/theme1.xml><?xml version="1.0" encoding="utf-8"?>
<a:theme xmlns:a="http://schemas.openxmlformats.org/drawingml/2006/main" name="Titre et contenu">
  <a:themeElements>
    <a:clrScheme name="Couleurs_Astera">
      <a:dk1>
        <a:sysClr val="windowText" lastClr="000000"/>
      </a:dk1>
      <a:lt1>
        <a:sysClr val="window" lastClr="FFFFFF"/>
      </a:lt1>
      <a:dk2>
        <a:srgbClr val="2D2E83"/>
      </a:dk2>
      <a:lt2>
        <a:srgbClr val="DEDEDE"/>
      </a:lt2>
      <a:accent1>
        <a:srgbClr val="707173"/>
      </a:accent1>
      <a:accent2>
        <a:srgbClr val="F29400"/>
      </a:accent2>
      <a:accent3>
        <a:srgbClr val="8ABD24"/>
      </a:accent3>
      <a:accent4>
        <a:srgbClr val="C00A7C"/>
      </a:accent4>
      <a:accent5>
        <a:srgbClr val="2D2E83"/>
      </a:accent5>
      <a:accent6>
        <a:srgbClr val="C00000"/>
      </a:accent6>
      <a:hlink>
        <a:srgbClr val="0000FF"/>
      </a:hlink>
      <a:folHlink>
        <a:srgbClr val="800080"/>
      </a:folHlink>
    </a:clrScheme>
    <a:fontScheme name="Polices_Astera">
      <a:majorFont>
        <a:latin typeface="CoconOT-Light"/>
        <a:ea typeface=""/>
        <a:cs typeface=""/>
      </a:majorFont>
      <a:minorFont>
        <a:latin typeface="AvantGarde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que PPT Oxypharm.pptx" id="{29F016E0-0D5D-44CD-A2E0-D8E7CF0899AE}" vid="{17956C54-DC78-4437-8EA8-3410426A53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0171A77C83FB40B9999CF5434458B2" ma:contentTypeVersion="0" ma:contentTypeDescription="Crée un document." ma:contentTypeScope="" ma:versionID="45a5769637870c83aa4c0857ed44a8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bffc44c429c0f4ec8296e9890990a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9A0EFC-591E-404C-9AD0-53963D1DE27E}"/>
</file>

<file path=customXml/itemProps2.xml><?xml version="1.0" encoding="utf-8"?>
<ds:datastoreItem xmlns:ds="http://schemas.openxmlformats.org/officeDocument/2006/customXml" ds:itemID="{6C312814-8D21-4618-8FCF-2E464C8A535B}"/>
</file>

<file path=customXml/itemProps3.xml><?xml version="1.0" encoding="utf-8"?>
<ds:datastoreItem xmlns:ds="http://schemas.openxmlformats.org/officeDocument/2006/customXml" ds:itemID="{2FC2AC9F-DC50-4E89-9076-FC236F042BA7}"/>
</file>

<file path=docProps/app.xml><?xml version="1.0" encoding="utf-8"?>
<Properties xmlns="http://schemas.openxmlformats.org/officeDocument/2006/extended-properties" xmlns:vt="http://schemas.openxmlformats.org/officeDocument/2006/docPropsVTypes">
  <Template>masque PPT Oxypharm</Template>
  <TotalTime>3904</TotalTime>
  <Words>422</Words>
  <Application>Microsoft Office PowerPoint</Application>
  <PresentationFormat>Grand écran</PresentationFormat>
  <Paragraphs>46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AvantGarde Bk BT</vt:lpstr>
      <vt:lpstr>Calibri</vt:lpstr>
      <vt:lpstr>ITC Avant Garde Gothic</vt:lpstr>
      <vt:lpstr>Titre et contenu</vt:lpstr>
      <vt:lpstr>Création d’un fournisseur </vt:lpstr>
      <vt:lpstr>     Objectif :</vt:lpstr>
      <vt:lpstr>Ouverture de l’écran principal des fournisseurs – CRS620</vt:lpstr>
      <vt:lpstr>Ouverture de l’écran principal des fournisseurs – CRS620</vt:lpstr>
      <vt:lpstr>Ouverture de l’écran principal des fournisseurs – CRS620</vt:lpstr>
      <vt:lpstr>Ecran CRS620/F</vt:lpstr>
      <vt:lpstr>Ecran CRS622 – Création de l’adresse postale</vt:lpstr>
      <vt:lpstr>Ecran CRS622/E – Saisie de l’adresse postale</vt:lpstr>
      <vt:lpstr>Ouverture de la fiche fournisseur financière – CRS624</vt:lpstr>
      <vt:lpstr>Ouverture de l’écran de la fiche fournisseurs financière</vt:lpstr>
      <vt:lpstr>Ouverture de la fiche fournisseurs financière </vt:lpstr>
      <vt:lpstr>Ouverture de la fiche fournisseurs financière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Création d’un fournisseur </dc:title>
  <dc:creator>Rade Quentin</dc:creator>
  <cp:lastModifiedBy>Leclerc Christophe</cp:lastModifiedBy>
  <cp:revision>2</cp:revision>
  <dcterms:created xsi:type="dcterms:W3CDTF">2023-10-31T08:09:11Z</dcterms:created>
  <dcterms:modified xsi:type="dcterms:W3CDTF">2024-03-04T16:09:56Z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0x010100E00171A77C83FB40B9999CF5434458B2</vt:lpwstr>
  </property>
</Properties>
</file>