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sldIdLst>
    <p:sldId id="270" r:id="rId2"/>
    <p:sldId id="260" r:id="rId3"/>
    <p:sldId id="264" r:id="rId4"/>
    <p:sldId id="271" r:id="rId5"/>
    <p:sldId id="272" r:id="rId6"/>
    <p:sldId id="273" r:id="rId7"/>
    <p:sldId id="280" r:id="rId8"/>
    <p:sldId id="281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A7C"/>
    <a:srgbClr val="FFFFFF"/>
    <a:srgbClr val="FA9F1C"/>
    <a:srgbClr val="707173"/>
    <a:srgbClr val="FDB613"/>
    <a:srgbClr val="F29400"/>
    <a:srgbClr val="F68B1F"/>
    <a:srgbClr val="F89A1D"/>
    <a:srgbClr val="F39400"/>
    <a:srgbClr val="8AB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EFAB6-A29F-4DAF-BA04-9AA8E6CD3B80}" v="14" dt="2024-02-08T07:45:56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798" y="102"/>
      </p:cViewPr>
      <p:guideLst>
        <p:guide orient="horz" pos="2160"/>
        <p:guide pos="3885"/>
        <p:guide orient="horz" pos="3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70" d="100"/>
          <a:sy n="70" d="100"/>
        </p:scale>
        <p:origin x="3256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B47B-D004-42BF-A373-95E6FAD011FE}" type="datetimeFigureOut">
              <a:rPr lang="fr-FR" smtClean="0"/>
              <a:t>20/02/2024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AB758-ED1B-448A-8C7A-FA10709047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80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/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470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38429" y="-3421625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avec coins arrondis en diagonale 8"/>
          <p:cNvSpPr/>
          <p:nvPr userDrawn="1"/>
        </p:nvSpPr>
        <p:spPr>
          <a:xfrm>
            <a:off x="7632700" y="-6282813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avec coins arrondis en diagonale 12"/>
          <p:cNvSpPr/>
          <p:nvPr userDrawn="1"/>
        </p:nvSpPr>
        <p:spPr>
          <a:xfrm rot="16200000">
            <a:off x="-3777635" y="2630129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 rot="16200000">
            <a:off x="14185901" y="-95558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365523" y="5094914"/>
            <a:ext cx="292202" cy="292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1674045" y="5137509"/>
            <a:ext cx="383765" cy="38376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10039225" y="4376875"/>
            <a:ext cx="656560" cy="656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046" y="332656"/>
            <a:ext cx="1640176" cy="1626962"/>
          </a:xfrm>
          <a:prstGeom prst="rect">
            <a:avLst/>
          </a:prstGeom>
        </p:spPr>
      </p:pic>
      <p:sp>
        <p:nvSpPr>
          <p:cNvPr id="23" name="Sous-titre 2"/>
          <p:cNvSpPr>
            <a:spLocks noGrp="1"/>
          </p:cNvSpPr>
          <p:nvPr>
            <p:ph type="subTitle" idx="1"/>
          </p:nvPr>
        </p:nvSpPr>
        <p:spPr>
          <a:xfrm>
            <a:off x="1122329" y="4293096"/>
            <a:ext cx="6192688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5" name="Titre 1"/>
          <p:cNvSpPr>
            <a:spLocks noGrp="1"/>
          </p:cNvSpPr>
          <p:nvPr>
            <p:ph type="ctrTitle"/>
          </p:nvPr>
        </p:nvSpPr>
        <p:spPr>
          <a:xfrm>
            <a:off x="1122329" y="1628207"/>
            <a:ext cx="7853991" cy="2520873"/>
          </a:xfrm>
          <a:solidFill>
            <a:srgbClr val="FFFFFF">
              <a:alpha val="60000"/>
            </a:srgbClr>
          </a:solidFill>
        </p:spPr>
        <p:txBody>
          <a:bodyPr>
            <a:normAutofit/>
          </a:bodyPr>
          <a:lstStyle>
            <a:lvl1pPr>
              <a:defRPr lang="fr-FR" sz="6600" kern="1200" dirty="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42" y="5671332"/>
            <a:ext cx="2758180" cy="7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-1.56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66667E-6 1.5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3.54167E-6 2.29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1.4843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1.40912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5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9264352" y="64053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71663" y="6356350"/>
            <a:ext cx="667753" cy="365125"/>
          </a:xfrm>
          <a:prstGeom prst="rect">
            <a:avLst/>
          </a:prstGeom>
        </p:spPr>
        <p:txBody>
          <a:bodyPr/>
          <a:lstStyle/>
          <a:p>
            <a:fld id="{430057FE-0B1F-45A8-98B1-1B2025136A00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 // rose">
    <p:bg>
      <p:bgPr>
        <a:solidFill>
          <a:srgbClr val="F2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65" y="1927857"/>
            <a:ext cx="3026670" cy="30022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03" y="5949280"/>
            <a:ext cx="2252593" cy="6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 //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476672"/>
            <a:ext cx="12072665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65" y="1927857"/>
            <a:ext cx="3026670" cy="30022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90" y="5949280"/>
            <a:ext cx="2252593" cy="6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// rose">
    <p:bg>
      <p:bgPr>
        <a:gradFill>
          <a:gsLst>
            <a:gs pos="0">
              <a:srgbClr val="FDB613"/>
            </a:gs>
            <a:gs pos="41000">
              <a:srgbClr val="FA9F1C"/>
            </a:gs>
            <a:gs pos="76000">
              <a:srgbClr val="F29400"/>
            </a:gs>
            <a:gs pos="100000">
              <a:schemeClr val="accent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  <a:gs pos="57000">
                <a:schemeClr val="accent4"/>
              </a:gs>
              <a:gs pos="100000">
                <a:schemeClr val="accent4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38429" y="-3421625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avec coins arrondis en diagonale 8"/>
          <p:cNvSpPr/>
          <p:nvPr userDrawn="1"/>
        </p:nvSpPr>
        <p:spPr>
          <a:xfrm>
            <a:off x="7632700" y="-6282813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avec coins arrondis en diagonale 12"/>
          <p:cNvSpPr/>
          <p:nvPr userDrawn="1"/>
        </p:nvSpPr>
        <p:spPr>
          <a:xfrm rot="16200000">
            <a:off x="-3777635" y="2630129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 rot="16200000">
            <a:off x="14185901" y="-95558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2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238508" y="4828732"/>
            <a:ext cx="292202" cy="292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1865927" y="5234360"/>
            <a:ext cx="383765" cy="38376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10057104" y="4584455"/>
            <a:ext cx="656560" cy="656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333170"/>
            <a:ext cx="1650671" cy="162160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81" y="5618125"/>
            <a:ext cx="2803846" cy="794952"/>
          </a:xfrm>
          <a:prstGeom prst="rect">
            <a:avLst/>
          </a:prstGeom>
        </p:spPr>
      </p:pic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1122329" y="4293096"/>
            <a:ext cx="6192688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8" name="Titre 1"/>
          <p:cNvSpPr>
            <a:spLocks noGrp="1"/>
          </p:cNvSpPr>
          <p:nvPr>
            <p:ph type="ctrTitle"/>
          </p:nvPr>
        </p:nvSpPr>
        <p:spPr>
          <a:xfrm>
            <a:off x="1122329" y="1628207"/>
            <a:ext cx="7853991" cy="2520873"/>
          </a:xfrm>
        </p:spPr>
        <p:txBody>
          <a:bodyPr>
            <a:normAutofit/>
          </a:bodyPr>
          <a:lstStyle>
            <a:lvl1pPr>
              <a:defRPr lang="fr-FR" sz="6600" kern="1200" dirty="0">
                <a:solidFill>
                  <a:schemeClr val="bg1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71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-1.56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66667E-6 1.5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3.54167E-6 2.29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1.4843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1.40912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5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/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518492" y="6070023"/>
            <a:ext cx="984660" cy="1319418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470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19936" y="-675455"/>
            <a:ext cx="1463835" cy="161935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>
            <a:off x="3680743" y="5679933"/>
            <a:ext cx="684780" cy="17095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365523" y="5094914"/>
            <a:ext cx="292202" cy="292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2518492" y="4429124"/>
            <a:ext cx="383765" cy="38376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9567170" y="4730556"/>
            <a:ext cx="656560" cy="656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06415" y="2997497"/>
            <a:ext cx="530262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52010" y="1601353"/>
            <a:ext cx="720423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42" y="5671332"/>
            <a:ext cx="2758180" cy="7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//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  <a:gs pos="57000">
                <a:schemeClr val="accent4"/>
              </a:gs>
              <a:gs pos="100000">
                <a:schemeClr val="accent4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1615175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91943" y="-580048"/>
            <a:ext cx="1391827" cy="152394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238508" y="4828732"/>
            <a:ext cx="292202" cy="292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1865927" y="5234360"/>
            <a:ext cx="383765" cy="38376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10057104" y="4584455"/>
            <a:ext cx="656560" cy="656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06415" y="2997497"/>
            <a:ext cx="530262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55440" y="1614751"/>
            <a:ext cx="720080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81" y="5618125"/>
            <a:ext cx="2803846" cy="7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Mon titre de slide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 dirty="0"/>
              <a:t> /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Explication </a:t>
            </a:r>
          </a:p>
          <a:p>
            <a:pPr lvl="2"/>
            <a:r>
              <a:rPr lang="fr-FR" dirty="0"/>
              <a:t>Commentaires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avec coins arrondis en diagonale 5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1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aseline="0">
                <a:solidFill>
                  <a:srgbClr val="C00A7C"/>
                </a:solidFill>
              </a:defRPr>
            </a:lvl1pPr>
          </a:lstStyle>
          <a:p>
            <a:r>
              <a:rPr lang="fr-FR" dirty="0"/>
              <a:t>Mon titre de slide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0057FE-0B1F-45A8-98B1-1B2025136A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838200" y="1412776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1 zone de tex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-1435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16080" y="868856"/>
            <a:ext cx="4769495" cy="4792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10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370656" y="332656"/>
            <a:ext cx="5351818" cy="80719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2169999" y="5843795"/>
            <a:ext cx="3552475" cy="6685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anchor="ctr"/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88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2 zones de tex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072665" cy="585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16080" y="868856"/>
            <a:ext cx="4769495" cy="2390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 marL="685800" indent="-228600"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</a:pPr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16080" y="3428999"/>
            <a:ext cx="4769495" cy="2424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16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370656" y="332656"/>
            <a:ext cx="5351818" cy="80719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2169999" y="5843795"/>
            <a:ext cx="3552475" cy="6685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anchor="ctr"/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8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Mon titre de slide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 dirty="0"/>
              <a:t> /</a:t>
            </a:r>
          </a:p>
        </p:txBody>
      </p:sp>
      <p:sp>
        <p:nvSpPr>
          <p:cNvPr id="6" name="Rectangle avec coins arrondis en diagonale 5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74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2978" y="220484"/>
            <a:ext cx="109728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Mon titre de slide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Texte </a:t>
            </a:r>
          </a:p>
          <a:p>
            <a:pPr lvl="1"/>
            <a:r>
              <a:rPr lang="fr-FR" dirty="0"/>
              <a:t>Explication </a:t>
            </a:r>
          </a:p>
          <a:p>
            <a:pPr lvl="2"/>
            <a:r>
              <a:rPr lang="fr-FR" dirty="0"/>
              <a:t>Commentaires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35569" y="648009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84142" y="6474907"/>
            <a:ext cx="79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407-2CF7-43DF-9AC2-88A407153AF3}" type="slidenum">
              <a:rPr lang="fr-FR" smtClean="0"/>
              <a:pPr/>
              <a:t>‹N°›</a:t>
            </a:fld>
            <a:r>
              <a:rPr lang="fr-FR" dirty="0"/>
              <a:t> /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8" name="Rectangle avec coins arrondis en diagonale 7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0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697" r:id="rId3"/>
    <p:sldLayoutId id="2147483715" r:id="rId4"/>
    <p:sldLayoutId id="2147483709" r:id="rId5"/>
    <p:sldLayoutId id="2147483701" r:id="rId6"/>
    <p:sldLayoutId id="2147483700" r:id="rId7"/>
    <p:sldLayoutId id="2147483699" r:id="rId8"/>
    <p:sldLayoutId id="2147483714" r:id="rId9"/>
    <p:sldLayoutId id="2147483698" r:id="rId10"/>
    <p:sldLayoutId id="2147483702" r:id="rId11"/>
    <p:sldLayoutId id="214748370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C00A7C"/>
          </a:solidFill>
          <a:latin typeface="ITC Avant Garde Gothic" panose="020005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A7C"/>
          </a:solidFill>
          <a:latin typeface="ITC Avant Garde Gothic" panose="020005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vantGarde Bk BT" panose="020B0402020202020204" pitchFamily="34" charset="0"/>
        <a:buChar char="–"/>
        <a:defRPr sz="2400" kern="1200" baseline="0">
          <a:solidFill>
            <a:srgbClr val="70717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70717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717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717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V1 01/2024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Création d’un retour client</a:t>
            </a:r>
          </a:p>
        </p:txBody>
      </p:sp>
    </p:spTree>
    <p:extLst>
      <p:ext uri="{BB962C8B-B14F-4D97-AF65-F5344CB8AC3E}">
        <p14:creationId xmlns:p14="http://schemas.microsoft.com/office/powerpoint/2010/main" val="134637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	Objectif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retour sur M3MAX</a:t>
            </a:r>
          </a:p>
          <a:p>
            <a:endParaRPr lang="fr-FR" dirty="0"/>
          </a:p>
          <a:p>
            <a:r>
              <a:rPr lang="fr-FR" dirty="0"/>
              <a:t>Listing des écrans M3 :</a:t>
            </a:r>
          </a:p>
          <a:p>
            <a:pPr lvl="1"/>
            <a:r>
              <a:rPr lang="fr-FR" dirty="0"/>
              <a:t>OIS390 : Ecran de saisie et de suivi des retours clients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531DCD-6C4A-D488-41EF-F5DE7ABCA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2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88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978" y="188640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 dirty="0"/>
              <a:t>Ouverture de l’écran principal des retours – OIS390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A partir de l’écran d’accueil, ouvrir </a:t>
            </a:r>
            <a:r>
              <a:rPr lang="fr-FR" sz="2000" b="1" u="sng" dirty="0">
                <a:solidFill>
                  <a:srgbClr val="00B050"/>
                </a:solidFill>
              </a:rPr>
              <a:t>OIS390</a:t>
            </a:r>
          </a:p>
          <a:p>
            <a:r>
              <a:rPr lang="fr-FR" sz="1600" dirty="0"/>
              <a:t>Faire </a:t>
            </a:r>
            <a:r>
              <a:rPr lang="fr-FR" sz="2000" b="1" u="sng" dirty="0" err="1">
                <a:solidFill>
                  <a:srgbClr val="00B050"/>
                </a:solidFill>
              </a:rPr>
              <a:t>Ctrl+R</a:t>
            </a:r>
            <a:r>
              <a:rPr lang="fr-FR" sz="2000" b="1" u="sng" dirty="0">
                <a:solidFill>
                  <a:srgbClr val="00B050"/>
                </a:solidFill>
              </a:rPr>
              <a:t> </a:t>
            </a:r>
            <a:r>
              <a:rPr lang="fr-FR" sz="1600" dirty="0"/>
              <a:t>sur votre clavier à partir de cet écran pour avoir accès à une fenêtre de recherche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DFA70D-F851-7999-970C-046A4DC8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934072"/>
            <a:ext cx="6385289" cy="2160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CB72EC-5BF2-CEF9-5D60-2FA61043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94" y="3645024"/>
            <a:ext cx="3941406" cy="239845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7EB476-C1F7-7C45-34D8-A790B4B7A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3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6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8EFFEB07-BE37-C72B-CE46-1C9DDD0C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4" y="2561658"/>
            <a:ext cx="10934700" cy="34575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978" y="188640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 dirty="0"/>
              <a:t>Ouverture de l’écran principal des retours – OIS390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582978" y="1556792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A partir de l’écran </a:t>
            </a:r>
            <a:r>
              <a:rPr lang="fr-FR" sz="2000" b="1" u="sng" dirty="0">
                <a:solidFill>
                  <a:srgbClr val="00B050"/>
                </a:solidFill>
              </a:rPr>
              <a:t>OIS390</a:t>
            </a:r>
          </a:p>
          <a:p>
            <a:r>
              <a:rPr lang="fr-FR" sz="1600" dirty="0"/>
              <a:t>Indiquer le </a:t>
            </a:r>
            <a:r>
              <a:rPr lang="fr-FR" sz="2000" b="1" u="sng" dirty="0">
                <a:solidFill>
                  <a:srgbClr val="00B050"/>
                </a:solidFill>
              </a:rPr>
              <a:t>n° de client M3 </a:t>
            </a:r>
            <a:r>
              <a:rPr lang="fr-FR" sz="1600" dirty="0"/>
              <a:t>et le </a:t>
            </a:r>
            <a:r>
              <a:rPr lang="fr-FR" sz="2000" b="1" u="sng" dirty="0">
                <a:solidFill>
                  <a:srgbClr val="00B050"/>
                </a:solidFill>
              </a:rPr>
              <a:t>n° de commande</a:t>
            </a:r>
            <a:r>
              <a:rPr lang="fr-FR" sz="2000" b="1" dirty="0">
                <a:solidFill>
                  <a:srgbClr val="00B050"/>
                </a:solidFill>
              </a:rPr>
              <a:t> </a:t>
            </a:r>
            <a:r>
              <a:rPr lang="fr-FR" sz="1600" dirty="0"/>
              <a:t>puis procéder à la </a:t>
            </a:r>
            <a:r>
              <a:rPr lang="fr-FR" sz="2000" b="1" u="sng" dirty="0">
                <a:solidFill>
                  <a:srgbClr val="00B050"/>
                </a:solidFill>
              </a:rPr>
              <a:t>création</a:t>
            </a:r>
            <a:r>
              <a:rPr lang="fr-FR" sz="1600" dirty="0"/>
              <a:t> de la fiche fournisseur 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41979DB-E3C2-9CC5-5066-E2528559E4C4}"/>
              </a:ext>
            </a:extLst>
          </p:cNvPr>
          <p:cNvCxnSpPr>
            <a:cxnSpLocks/>
          </p:cNvCxnSpPr>
          <p:nvPr/>
        </p:nvCxnSpPr>
        <p:spPr>
          <a:xfrm flipH="1">
            <a:off x="2685002" y="2345634"/>
            <a:ext cx="576064" cy="2232248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AFD080F-1C33-44B8-90C9-322F22AC58D3}"/>
              </a:ext>
            </a:extLst>
          </p:cNvPr>
          <p:cNvCxnSpPr>
            <a:cxnSpLocks/>
          </p:cNvCxnSpPr>
          <p:nvPr/>
        </p:nvCxnSpPr>
        <p:spPr>
          <a:xfrm flipH="1">
            <a:off x="4429953" y="2345634"/>
            <a:ext cx="4807777" cy="792088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1B33B84-8636-941B-391D-C79EBB86A361}"/>
              </a:ext>
            </a:extLst>
          </p:cNvPr>
          <p:cNvCxnSpPr>
            <a:cxnSpLocks/>
          </p:cNvCxnSpPr>
          <p:nvPr/>
        </p:nvCxnSpPr>
        <p:spPr>
          <a:xfrm flipH="1">
            <a:off x="3343590" y="2237622"/>
            <a:ext cx="1285628" cy="29163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A11FCA0-0AC6-8BFB-31EF-9E9C6301F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4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35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08869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 dirty="0"/>
              <a:t>Ouverture de l’écran principal des retours – OIS390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465584" y="1397439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Contrôler les informations et faire </a:t>
            </a:r>
            <a:r>
              <a:rPr lang="fr-FR" sz="1600" b="1" u="sng" dirty="0">
                <a:solidFill>
                  <a:srgbClr val="00B050"/>
                </a:solidFill>
              </a:rPr>
              <a:t>Suivant</a:t>
            </a:r>
            <a:endParaRPr lang="fr-FR" b="1" u="sng" dirty="0">
              <a:solidFill>
                <a:srgbClr val="00B05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11FA14-AA56-BF40-3056-DD34213C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700808"/>
            <a:ext cx="5938043" cy="500414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706B000-021F-B9FF-B46A-7CB69C6662E6}"/>
              </a:ext>
            </a:extLst>
          </p:cNvPr>
          <p:cNvSpPr/>
          <p:nvPr/>
        </p:nvSpPr>
        <p:spPr>
          <a:xfrm>
            <a:off x="616496" y="4293096"/>
            <a:ext cx="2520280" cy="151216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Important</a:t>
            </a:r>
            <a:r>
              <a:rPr lang="fr-FR" dirty="0">
                <a:solidFill>
                  <a:srgbClr val="C00A7C"/>
                </a:solidFill>
              </a:rPr>
              <a:t> : </a:t>
            </a:r>
          </a:p>
          <a:p>
            <a:pPr algn="ctr"/>
            <a:endParaRPr lang="fr-FR" dirty="0">
              <a:solidFill>
                <a:srgbClr val="C00A7C"/>
              </a:solidFill>
            </a:endParaRPr>
          </a:p>
          <a:p>
            <a:pPr algn="ctr"/>
            <a:r>
              <a:rPr lang="fr-FR" dirty="0">
                <a:solidFill>
                  <a:srgbClr val="C00A7C"/>
                </a:solidFill>
              </a:rPr>
              <a:t>- Type CDV =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u="sng" dirty="0">
                <a:solidFill>
                  <a:srgbClr val="00B050"/>
                </a:solidFill>
              </a:rPr>
              <a:t>RET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D8B398-C49E-7FB2-F571-857169730B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5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09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Ecran OIS391/B1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263352" y="1363484"/>
            <a:ext cx="10972800" cy="913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Identifier les lignes de commandes du retour </a:t>
            </a:r>
            <a:r>
              <a:rPr lang="fr-FR" sz="1600" u="sng" dirty="0"/>
              <a:t>OU</a:t>
            </a:r>
            <a:r>
              <a:rPr lang="fr-FR" sz="1600" dirty="0"/>
              <a:t> </a:t>
            </a:r>
            <a:r>
              <a:rPr lang="fr-FR" sz="2000" b="1" u="sng" dirty="0">
                <a:solidFill>
                  <a:srgbClr val="00B050"/>
                </a:solidFill>
              </a:rPr>
              <a:t>Extraire</a:t>
            </a:r>
            <a:r>
              <a:rPr lang="fr-FR" sz="1600" dirty="0"/>
              <a:t> (mais l’ensemble des lignes de la commande)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9092F3-6828-CB30-38EF-9CA626672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2855813" y="2049519"/>
            <a:ext cx="8884121" cy="2531609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E2351C5-96B0-6E66-39F8-FF4B0FF48ACC}"/>
              </a:ext>
            </a:extLst>
          </p:cNvPr>
          <p:cNvCxnSpPr>
            <a:cxnSpLocks/>
          </p:cNvCxnSpPr>
          <p:nvPr/>
        </p:nvCxnSpPr>
        <p:spPr>
          <a:xfrm flipH="1">
            <a:off x="5663952" y="1700808"/>
            <a:ext cx="288032" cy="1728192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DE706A-116E-E92E-FCD0-47A7C85DC9BD}"/>
              </a:ext>
            </a:extLst>
          </p:cNvPr>
          <p:cNvSpPr/>
          <p:nvPr/>
        </p:nvSpPr>
        <p:spPr>
          <a:xfrm>
            <a:off x="4799856" y="5252112"/>
            <a:ext cx="3312368" cy="728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Recommandation d’utilisation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105D2-3A44-CDFC-CC7B-DD74AD7707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6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5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Ecran OIS391/B1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97982F-3CCF-A54D-8B49-3D3F5EECD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11" y="1756969"/>
            <a:ext cx="6425310" cy="4777281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A8AA746-922B-4462-3FBE-4A1C0F9E4F62}"/>
              </a:ext>
            </a:extLst>
          </p:cNvPr>
          <p:cNvSpPr/>
          <p:nvPr/>
        </p:nvSpPr>
        <p:spPr>
          <a:xfrm>
            <a:off x="8709016" y="3429000"/>
            <a:ext cx="2592288" cy="151216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Important </a:t>
            </a:r>
            <a:r>
              <a:rPr lang="fr-FR" dirty="0">
                <a:solidFill>
                  <a:srgbClr val="C00A7C"/>
                </a:solidFill>
              </a:rPr>
              <a:t>: </a:t>
            </a:r>
          </a:p>
          <a:p>
            <a:pPr algn="ctr"/>
            <a:endParaRPr lang="fr-FR" dirty="0">
              <a:solidFill>
                <a:srgbClr val="C00A7C"/>
              </a:solidFill>
            </a:endParaRPr>
          </a:p>
          <a:p>
            <a:pPr algn="ctr"/>
            <a:r>
              <a:rPr lang="fr-FR" dirty="0">
                <a:solidFill>
                  <a:srgbClr val="C00A7C"/>
                </a:solidFill>
              </a:rPr>
              <a:t>- Ne pas modifier les données sur la partie droite de l’écran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FFBF6D-8A7B-4025-A2AB-56F9BC5CEA61}"/>
              </a:ext>
            </a:extLst>
          </p:cNvPr>
          <p:cNvSpPr txBox="1">
            <a:spLocks/>
          </p:cNvSpPr>
          <p:nvPr/>
        </p:nvSpPr>
        <p:spPr>
          <a:xfrm>
            <a:off x="335360" y="1337926"/>
            <a:ext cx="10972800" cy="913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Ajuster la </a:t>
            </a:r>
            <a:r>
              <a:rPr lang="fr-FR" sz="2000" b="1" u="sng" dirty="0">
                <a:solidFill>
                  <a:srgbClr val="00B050"/>
                </a:solidFill>
              </a:rPr>
              <a:t>quantité retournée</a:t>
            </a:r>
            <a:r>
              <a:rPr lang="fr-FR" sz="2000" b="1" dirty="0">
                <a:solidFill>
                  <a:srgbClr val="00B050"/>
                </a:solidFill>
              </a:rPr>
              <a:t> </a:t>
            </a:r>
            <a:r>
              <a:rPr lang="fr-FR" sz="1600" dirty="0"/>
              <a:t>par le client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3537CB8-91F9-56E3-0049-513159E8D9F7}"/>
              </a:ext>
            </a:extLst>
          </p:cNvPr>
          <p:cNvCxnSpPr>
            <a:cxnSpLocks/>
          </p:cNvCxnSpPr>
          <p:nvPr/>
        </p:nvCxnSpPr>
        <p:spPr>
          <a:xfrm flipH="1">
            <a:off x="3143672" y="1770202"/>
            <a:ext cx="288032" cy="1874822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2D1B959-5A5A-83A9-56A8-3F2AFA491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7</a:t>
            </a:fld>
            <a:r>
              <a:rPr lang="fr-FR"/>
              <a:t> /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3786007-C4DD-E1EC-7FD5-87DBDB44E227}"/>
              </a:ext>
            </a:extLst>
          </p:cNvPr>
          <p:cNvCxnSpPr>
            <a:cxnSpLocks/>
          </p:cNvCxnSpPr>
          <p:nvPr/>
        </p:nvCxnSpPr>
        <p:spPr>
          <a:xfrm flipH="1">
            <a:off x="7104112" y="4114105"/>
            <a:ext cx="1604904" cy="17899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BE687534-D486-982C-B52B-38E47B6D4755}"/>
              </a:ext>
            </a:extLst>
          </p:cNvPr>
          <p:cNvSpPr/>
          <p:nvPr/>
        </p:nvSpPr>
        <p:spPr>
          <a:xfrm>
            <a:off x="6888088" y="3645024"/>
            <a:ext cx="144016" cy="1296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05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Ecran OIS391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BED341-7EAA-8DBA-C5CF-EB6FB6C8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78" y="1385121"/>
            <a:ext cx="7889286" cy="20296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58651D6-F3BE-61CD-CA3E-4EEA2276E7A5}"/>
              </a:ext>
            </a:extLst>
          </p:cNvPr>
          <p:cNvSpPr txBox="1"/>
          <p:nvPr/>
        </p:nvSpPr>
        <p:spPr>
          <a:xfrm>
            <a:off x="7968208" y="3670228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>
                <a:solidFill>
                  <a:srgbClr val="C00A7C"/>
                </a:solidFill>
              </a:rPr>
              <a:t> </a:t>
            </a:r>
            <a:r>
              <a:rPr lang="fr-FR" b="1" u="sng" dirty="0">
                <a:solidFill>
                  <a:srgbClr val="00B050"/>
                </a:solidFill>
              </a:rPr>
              <a:t>Fermer</a:t>
            </a:r>
            <a:r>
              <a:rPr lang="fr-FR" dirty="0">
                <a:solidFill>
                  <a:srgbClr val="C00A7C"/>
                </a:solidFill>
              </a:rPr>
              <a:t> (</a:t>
            </a:r>
            <a:r>
              <a:rPr lang="fr-FR" b="1" u="sng" dirty="0">
                <a:solidFill>
                  <a:srgbClr val="00B050"/>
                </a:solidFill>
              </a:rPr>
              <a:t>F3</a:t>
            </a:r>
            <a:r>
              <a:rPr lang="fr-FR" dirty="0">
                <a:solidFill>
                  <a:srgbClr val="C00A7C"/>
                </a:solidFill>
              </a:rPr>
              <a:t>) l’écran une fois que toutes les lignes sont OK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C00A7C"/>
                </a:solidFill>
              </a:rPr>
              <a:t>Imprimer le bon de retour pour le client en cliquant sur </a:t>
            </a:r>
            <a:r>
              <a:rPr lang="fr-FR" b="1" u="sng" dirty="0" err="1">
                <a:solidFill>
                  <a:srgbClr val="00B050"/>
                </a:solidFill>
              </a:rPr>
              <a:t>Confirm</a:t>
            </a:r>
            <a:r>
              <a:rPr lang="fr-FR" b="1" u="sng" dirty="0">
                <a:solidFill>
                  <a:srgbClr val="00B050"/>
                </a:solidFill>
              </a:rPr>
              <a:t> sortie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E6992D5-3694-28AB-FBB8-881B943F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717032"/>
            <a:ext cx="5024282" cy="286104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C143B3-4D7F-E30D-D57C-ADF132CBF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8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60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67636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 et contenu">
  <a:themeElements>
    <a:clrScheme name="Couleurs_Astera">
      <a:dk1>
        <a:sysClr val="windowText" lastClr="000000"/>
      </a:dk1>
      <a:lt1>
        <a:sysClr val="window" lastClr="FFFFFF"/>
      </a:lt1>
      <a:dk2>
        <a:srgbClr val="2D2E83"/>
      </a:dk2>
      <a:lt2>
        <a:srgbClr val="DEDEDE"/>
      </a:lt2>
      <a:accent1>
        <a:srgbClr val="707173"/>
      </a:accent1>
      <a:accent2>
        <a:srgbClr val="F29400"/>
      </a:accent2>
      <a:accent3>
        <a:srgbClr val="8ABD24"/>
      </a:accent3>
      <a:accent4>
        <a:srgbClr val="C00A7C"/>
      </a:accent4>
      <a:accent5>
        <a:srgbClr val="2D2E83"/>
      </a:accent5>
      <a:accent6>
        <a:srgbClr val="C00000"/>
      </a:accent6>
      <a:hlink>
        <a:srgbClr val="0000FF"/>
      </a:hlink>
      <a:folHlink>
        <a:srgbClr val="800080"/>
      </a:folHlink>
    </a:clrScheme>
    <a:fontScheme name="Polices_Astera">
      <a:majorFont>
        <a:latin typeface="CoconOT-Light"/>
        <a:ea typeface=""/>
        <a:cs typeface=""/>
      </a:majorFont>
      <a:minorFont>
        <a:latin typeface="AvantGarde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que PPT Oxypharm.pptx" id="{29F016E0-0D5D-44CD-A2E0-D8E7CF0899AE}" vid="{17956C54-DC78-4437-8EA8-3410426A53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171A77C83FB40B9999CF5434458B2" ma:contentTypeVersion="0" ma:contentTypeDescription="Crée un document." ma:contentTypeScope="" ma:versionID="45a5769637870c83aa4c0857ed44a8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ffc44c429c0f4ec8296e9890990a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B98B11-B608-43A9-B1D4-601102432FAC}"/>
</file>

<file path=customXml/itemProps2.xml><?xml version="1.0" encoding="utf-8"?>
<ds:datastoreItem xmlns:ds="http://schemas.openxmlformats.org/officeDocument/2006/customXml" ds:itemID="{41171335-609F-48B1-8D95-A66443E11873}"/>
</file>

<file path=customXml/itemProps3.xml><?xml version="1.0" encoding="utf-8"?>
<ds:datastoreItem xmlns:ds="http://schemas.openxmlformats.org/officeDocument/2006/customXml" ds:itemID="{0CFE2C34-559C-4E5C-AE02-CF0B9EA8D181}"/>
</file>

<file path=docProps/app.xml><?xml version="1.0" encoding="utf-8"?>
<Properties xmlns="http://schemas.openxmlformats.org/officeDocument/2006/extended-properties" xmlns:vt="http://schemas.openxmlformats.org/officeDocument/2006/docPropsVTypes">
  <Template>masque PPT Oxypharm</Template>
  <TotalTime>1259</TotalTime>
  <Words>218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AvantGarde Bk BT</vt:lpstr>
      <vt:lpstr>Calibri</vt:lpstr>
      <vt:lpstr>ITC Avant Garde Gothic</vt:lpstr>
      <vt:lpstr>Titre et contenu</vt:lpstr>
      <vt:lpstr>Création d’un retour client</vt:lpstr>
      <vt:lpstr>     Objectif :</vt:lpstr>
      <vt:lpstr>Ouverture de l’écran principal des retours – OIS390</vt:lpstr>
      <vt:lpstr>Ouverture de l’écran principal des retours – OIS390</vt:lpstr>
      <vt:lpstr>Ouverture de l’écran principal des retours – OIS390</vt:lpstr>
      <vt:lpstr>Ecran OIS391/B1</vt:lpstr>
      <vt:lpstr>Ecran OIS391/B1</vt:lpstr>
      <vt:lpstr>Ecran OIS391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fournisseur</dc:title>
  <dc:creator>Rade Quentin</dc:creator>
  <cp:lastModifiedBy>Leclerc Christophe</cp:lastModifiedBy>
  <cp:revision>3</cp:revision>
  <dcterms:created xsi:type="dcterms:W3CDTF">2023-10-31T08:09:11Z</dcterms:created>
  <dcterms:modified xsi:type="dcterms:W3CDTF">2024-02-20T08:33:42Z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0x010100E00171A77C83FB40B9999CF5434458B2</vt:lpwstr>
  </property>
</Properties>
</file>