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sldIdLst>
    <p:sldId id="270" r:id="rId2"/>
    <p:sldId id="260" r:id="rId3"/>
    <p:sldId id="264" r:id="rId4"/>
    <p:sldId id="284" r:id="rId5"/>
    <p:sldId id="285" r:id="rId6"/>
    <p:sldId id="281" r:id="rId7"/>
    <p:sldId id="273" r:id="rId8"/>
    <p:sldId id="282" r:id="rId9"/>
    <p:sldId id="28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A7C"/>
    <a:srgbClr val="FFFFFF"/>
    <a:srgbClr val="FA9F1C"/>
    <a:srgbClr val="707173"/>
    <a:srgbClr val="FDB613"/>
    <a:srgbClr val="F29400"/>
    <a:srgbClr val="F68B1F"/>
    <a:srgbClr val="F89A1D"/>
    <a:srgbClr val="F39400"/>
    <a:srgbClr val="8AB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A55D9-FE6D-4710-8E7E-A429CD1538FB}" v="19" dt="2024-02-19T09:44:17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85"/>
        <p:guide orient="horz" pos="3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70" d="100"/>
          <a:sy n="70" d="100"/>
        </p:scale>
        <p:origin x="3256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B47B-D004-42BF-A373-95E6FAD011FE}" type="datetimeFigureOut">
              <a:rPr lang="fr-FR" smtClean="0"/>
              <a:t>20/02/2024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AB758-ED1B-448A-8C7A-FA10709047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8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674045" y="5137509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39225" y="4376875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46" y="332656"/>
            <a:ext cx="1640176" cy="1626962"/>
          </a:xfrm>
          <a:prstGeom prst="rect">
            <a:avLst/>
          </a:prstGeom>
        </p:spPr>
      </p:pic>
      <p:sp>
        <p:nvSpPr>
          <p:cNvPr id="23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5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  <a:solidFill>
            <a:srgbClr val="FFFFFF">
              <a:alpha val="60000"/>
            </a:srgbClr>
          </a:solidFill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28248" y="64053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91344" y="6332741"/>
            <a:ext cx="648072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 rose">
    <p:bg>
      <p:bgPr>
        <a:solidFill>
          <a:srgbClr val="F2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03" y="5949280"/>
            <a:ext cx="2252593" cy="6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76672"/>
            <a:ext cx="12072665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90" y="5949280"/>
            <a:ext cx="2252593" cy="6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rose">
    <p:bg>
      <p:bgPr>
        <a:gradFill>
          <a:gsLst>
            <a:gs pos="0">
              <a:srgbClr val="FDB613"/>
            </a:gs>
            <a:gs pos="41000">
              <a:srgbClr val="FA9F1C"/>
            </a:gs>
            <a:gs pos="76000">
              <a:srgbClr val="F29400"/>
            </a:gs>
            <a:gs pos="100000">
              <a:schemeClr val="accent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333170"/>
            <a:ext cx="1650671" cy="162160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8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chemeClr val="bg1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7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518492" y="6070023"/>
            <a:ext cx="984660" cy="1319418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19936" y="-675455"/>
            <a:ext cx="1463835" cy="16193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>
            <a:off x="3680743" y="5679933"/>
            <a:ext cx="684780" cy="17095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2518492" y="4429124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9567170" y="4730556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2010" y="1601353"/>
            <a:ext cx="720423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1615175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91943" y="-580048"/>
            <a:ext cx="1391827" cy="152394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5440" y="1614751"/>
            <a:ext cx="720080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Explication </a:t>
            </a:r>
          </a:p>
          <a:p>
            <a:pPr lvl="2"/>
            <a:r>
              <a:rPr lang="fr-FR" dirty="0"/>
              <a:t>Commentaires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1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aseline="0">
                <a:solidFill>
                  <a:srgbClr val="C00A7C"/>
                </a:solidFill>
              </a:defRPr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838200" y="1412776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1 zone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-1435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4792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0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88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2 zones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072665" cy="585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2390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 marL="685800" indent="-228600"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16080" y="3428999"/>
            <a:ext cx="4769495" cy="2424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6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8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2978" y="220484"/>
            <a:ext cx="109728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Mon titre de slide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Texte </a:t>
            </a:r>
          </a:p>
          <a:p>
            <a:pPr lvl="1"/>
            <a:r>
              <a:rPr lang="fr-FR" dirty="0"/>
              <a:t>Explication </a:t>
            </a:r>
          </a:p>
          <a:p>
            <a:pPr lvl="2"/>
            <a:r>
              <a:rPr lang="fr-FR" dirty="0"/>
              <a:t>Commentaires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35569" y="648009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84142" y="6474907"/>
            <a:ext cx="79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8" name="Rectangle avec coins arrondis en diagonale 7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0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697" r:id="rId3"/>
    <p:sldLayoutId id="2147483715" r:id="rId4"/>
    <p:sldLayoutId id="2147483709" r:id="rId5"/>
    <p:sldLayoutId id="2147483701" r:id="rId6"/>
    <p:sldLayoutId id="2147483700" r:id="rId7"/>
    <p:sldLayoutId id="2147483699" r:id="rId8"/>
    <p:sldLayoutId id="2147483714" r:id="rId9"/>
    <p:sldLayoutId id="2147483698" r:id="rId10"/>
    <p:sldLayoutId id="2147483702" r:id="rId11"/>
    <p:sldLayoutId id="214748370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C00A7C"/>
          </a:solidFill>
          <a:latin typeface="ITC Avant Garde Gothic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A7C"/>
          </a:solidFill>
          <a:latin typeface="ITC Avant Garde Gothic" panose="020005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vantGarde Bk BT" panose="020B0402020202020204" pitchFamily="34" charset="0"/>
        <a:buChar char="–"/>
        <a:defRPr sz="2400" kern="1200" baseline="0">
          <a:solidFill>
            <a:srgbClr val="70717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70717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V1 01/2024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130752" y="1556792"/>
            <a:ext cx="7853991" cy="2520873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d’un retour client – coté Plateforme</a:t>
            </a:r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4615469A-2466-5985-686D-703596AB7E35}"/>
              </a:ext>
            </a:extLst>
          </p:cNvPr>
          <p:cNvSpPr txBox="1">
            <a:spLocks/>
          </p:cNvSpPr>
          <p:nvPr/>
        </p:nvSpPr>
        <p:spPr>
          <a:xfrm>
            <a:off x="335360" y="5517232"/>
            <a:ext cx="8496943" cy="1170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kern="1200" baseline="0" dirty="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fr-FR" sz="3600" dirty="0"/>
              <a:t>Réception marchandise + création de l’avoir</a:t>
            </a:r>
          </a:p>
        </p:txBody>
      </p:sp>
    </p:spTree>
    <p:extLst>
      <p:ext uri="{BB962C8B-B14F-4D97-AF65-F5344CB8AC3E}">
        <p14:creationId xmlns:p14="http://schemas.microsoft.com/office/powerpoint/2010/main" val="134637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Objectif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Confirmer un retour sur M3MAX avec la validation de la marchandise</a:t>
            </a:r>
          </a:p>
          <a:p>
            <a:r>
              <a:rPr lang="fr-FR" dirty="0"/>
              <a:t>Générer un avoir </a:t>
            </a:r>
          </a:p>
          <a:p>
            <a:r>
              <a:rPr lang="fr-FR" dirty="0"/>
              <a:t>Listing des écrans M3 :</a:t>
            </a:r>
          </a:p>
          <a:p>
            <a:pPr lvl="1"/>
            <a:r>
              <a:rPr lang="fr-FR" dirty="0"/>
              <a:t>OIS390 : Ecran de saisie et de suivi des retours clients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B57531-5A0F-D9D2-F163-3C3119C87F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2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8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Ouverture de l’écran principal des retours – OIS390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A partir de l’écran d’accueil, ouvrir </a:t>
            </a:r>
            <a:r>
              <a:rPr lang="fr-FR" sz="2000" b="1" u="sng" dirty="0">
                <a:solidFill>
                  <a:srgbClr val="00B050"/>
                </a:solidFill>
              </a:rPr>
              <a:t>OIS390</a:t>
            </a:r>
          </a:p>
          <a:p>
            <a:r>
              <a:rPr lang="fr-FR" sz="1600" dirty="0"/>
              <a:t>Faire </a:t>
            </a:r>
            <a:r>
              <a:rPr lang="fr-FR" sz="2000" b="1" u="sng" dirty="0" err="1">
                <a:solidFill>
                  <a:srgbClr val="00B050"/>
                </a:solidFill>
              </a:rPr>
              <a:t>Ctrl+R</a:t>
            </a:r>
            <a:r>
              <a:rPr lang="fr-FR" sz="2000" b="1" u="sng" dirty="0">
                <a:solidFill>
                  <a:srgbClr val="00B050"/>
                </a:solidFill>
              </a:rPr>
              <a:t> </a:t>
            </a:r>
            <a:r>
              <a:rPr lang="fr-FR" sz="1600" dirty="0"/>
              <a:t>sur votre clavier à partir de cet écran pour avoir accès à une fenêtre de recherche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DFA70D-F851-7999-970C-046A4DC8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934072"/>
            <a:ext cx="6385289" cy="2160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CB72EC-5BF2-CEF9-5D60-2FA61043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94" y="3645024"/>
            <a:ext cx="3941406" cy="23984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35756D6-37FB-03CE-E90C-E655AB879D85}"/>
              </a:ext>
            </a:extLst>
          </p:cNvPr>
          <p:cNvSpPr txBox="1"/>
          <p:nvPr/>
        </p:nvSpPr>
        <p:spPr>
          <a:xfrm>
            <a:off x="407368" y="6179495"/>
            <a:ext cx="813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/!\ Se mettre en mode Parcourir pour avoir la vision sur tous les retours en cours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967AF-FC9E-18D8-0327-5A187D436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3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2898E9-9679-C342-A25F-84B25D7D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682400"/>
            <a:ext cx="8629650" cy="23431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Ouverture de l’écran principal des retours – OIS390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384142" y="1844824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partir de l’écran </a:t>
            </a:r>
            <a:r>
              <a:rPr lang="fr-FR" sz="1800" b="1" u="sng" dirty="0">
                <a:solidFill>
                  <a:srgbClr val="00B050"/>
                </a:solidFill>
              </a:rPr>
              <a:t>OIS390</a:t>
            </a:r>
            <a:r>
              <a:rPr lang="fr-FR" sz="2000" dirty="0"/>
              <a:t>, </a:t>
            </a:r>
            <a:r>
              <a:rPr lang="fr-FR" sz="1800" dirty="0"/>
              <a:t>sur la ligne faire clique droit, choisir </a:t>
            </a:r>
            <a:r>
              <a:rPr lang="fr-FR" sz="1800" b="1" u="sng" dirty="0">
                <a:solidFill>
                  <a:srgbClr val="00B050"/>
                </a:solidFill>
              </a:rPr>
              <a:t>Associées</a:t>
            </a:r>
            <a:r>
              <a:rPr lang="fr-FR" sz="1800" dirty="0"/>
              <a:t> =&gt; </a:t>
            </a:r>
            <a:r>
              <a:rPr lang="fr-FR" sz="1800" b="1" u="sng" dirty="0">
                <a:solidFill>
                  <a:srgbClr val="00B050"/>
                </a:solidFill>
              </a:rPr>
              <a:t>Ctrl 11 : Lignes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FD080F-1C33-44B8-90C9-322F22AC58D3}"/>
              </a:ext>
            </a:extLst>
          </p:cNvPr>
          <p:cNvCxnSpPr>
            <a:cxnSpLocks/>
          </p:cNvCxnSpPr>
          <p:nvPr/>
        </p:nvCxnSpPr>
        <p:spPr>
          <a:xfrm flipH="1">
            <a:off x="5663952" y="2169216"/>
            <a:ext cx="3816424" cy="147580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F12FAA-01AD-DE52-863B-3EFA7CC54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4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94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Ouverture de l’écran principal des retours – OIS390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319698" y="1344704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Faire clique droit </a:t>
            </a:r>
            <a:r>
              <a:rPr lang="fr-FR" sz="1600" b="1" u="sng" dirty="0">
                <a:solidFill>
                  <a:srgbClr val="00B050"/>
                </a:solidFill>
              </a:rPr>
              <a:t>Modifier</a:t>
            </a:r>
            <a:r>
              <a:rPr lang="fr-FR" sz="1600" dirty="0"/>
              <a:t> sur chaque ligne en saisissant la quantité présente physiquement</a:t>
            </a:r>
            <a:endParaRPr lang="fr-FR" sz="2000" b="1" u="sng" dirty="0">
              <a:solidFill>
                <a:srgbClr val="00B05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87C4E8-15B0-9983-B38D-21C99DF60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98" b="8286"/>
          <a:stretch/>
        </p:blipFill>
        <p:spPr>
          <a:xfrm>
            <a:off x="298629" y="1688571"/>
            <a:ext cx="5472608" cy="22322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984D4F-09F5-7723-1C2F-50B94A53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60" y="2802657"/>
            <a:ext cx="5358094" cy="32606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DA990E-B918-A827-AA3D-F766C58D34D6}"/>
              </a:ext>
            </a:extLst>
          </p:cNvPr>
          <p:cNvSpPr txBox="1"/>
          <p:nvPr/>
        </p:nvSpPr>
        <p:spPr>
          <a:xfrm>
            <a:off x="1399639" y="4834026"/>
            <a:ext cx="40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A7C"/>
                </a:solidFill>
              </a:rPr>
              <a:t>Quantité prévue en retour : (Saisie lors de la demande de retour)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4ED23-8718-517A-D2A8-1221F0BE4779}"/>
              </a:ext>
            </a:extLst>
          </p:cNvPr>
          <p:cNvSpPr txBox="1"/>
          <p:nvPr/>
        </p:nvSpPr>
        <p:spPr>
          <a:xfrm>
            <a:off x="1271464" y="57718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A7C"/>
                </a:solidFill>
              </a:rPr>
              <a:t>Quantité réelle présente physiquement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C40A852-F97B-FB43-9F57-CEA9D8502BAB}"/>
              </a:ext>
            </a:extLst>
          </p:cNvPr>
          <p:cNvCxnSpPr>
            <a:cxnSpLocks/>
          </p:cNvCxnSpPr>
          <p:nvPr/>
        </p:nvCxnSpPr>
        <p:spPr>
          <a:xfrm flipV="1">
            <a:off x="5447928" y="4997598"/>
            <a:ext cx="1152130" cy="87306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383513-FF37-EEBA-3334-A7EED550D8C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446475" y="4838004"/>
            <a:ext cx="1109080" cy="31918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0CEB8B5-2839-D26A-6DDE-AF1997564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5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3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49463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 dirty="0"/>
              <a:t>Réception des retours clients– OIS392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887994"/>
            <a:ext cx="11391056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284CA57-3038-62C9-0D43-2550634A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80" y="692696"/>
            <a:ext cx="6552728" cy="431348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29A2958-12BB-33D2-F871-EB954DBE130D}"/>
              </a:ext>
            </a:extLst>
          </p:cNvPr>
          <p:cNvSpPr txBox="1"/>
          <p:nvPr/>
        </p:nvSpPr>
        <p:spPr>
          <a:xfrm>
            <a:off x="335360" y="3888140"/>
            <a:ext cx="4503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Si la marchandise est conforme,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 il faut mettre la quantité dans </a:t>
            </a:r>
            <a:r>
              <a:rPr lang="fr-FR" sz="1600" b="1" u="sng" dirty="0">
                <a:solidFill>
                  <a:srgbClr val="00B050"/>
                </a:solidFill>
                <a:latin typeface="ITC Avant Garde Gothic" panose="02000503000000000000" pitchFamily="2" charset="0"/>
              </a:rPr>
              <a:t>Quantité app</a:t>
            </a:r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 avec le n° de lot. Faire attention à l’emplacement de la marchandise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F0B815A-1676-CEE5-8018-7A0B69228E1C}"/>
              </a:ext>
            </a:extLst>
          </p:cNvPr>
          <p:cNvSpPr/>
          <p:nvPr/>
        </p:nvSpPr>
        <p:spPr>
          <a:xfrm>
            <a:off x="5375920" y="4438563"/>
            <a:ext cx="6480720" cy="36004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0DAEE5-76AE-BC5A-D81F-42E0AEEB822E}"/>
              </a:ext>
            </a:extLst>
          </p:cNvPr>
          <p:cNvSpPr txBox="1"/>
          <p:nvPr/>
        </p:nvSpPr>
        <p:spPr>
          <a:xfrm>
            <a:off x="335360" y="1302817"/>
            <a:ext cx="4503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C00A7C"/>
                </a:solidFill>
              </a:rPr>
              <a:t>Pour chaque ligne de produit, il faut effectuer un contrôle qualité. </a:t>
            </a:r>
          </a:p>
          <a:p>
            <a:r>
              <a:rPr lang="fr-FR" sz="1600" dirty="0">
                <a:solidFill>
                  <a:srgbClr val="C00A7C"/>
                </a:solidFill>
              </a:rPr>
              <a:t>2 possibilités : conforme ou non conforme </a:t>
            </a:r>
          </a:p>
          <a:p>
            <a:endParaRPr lang="fr-FR" sz="1600" dirty="0">
              <a:solidFill>
                <a:srgbClr val="C00A7C"/>
              </a:solidFill>
              <a:latin typeface="ITC Avant Garde Gothic" panose="02000503000000000000" pitchFamily="2" charset="0"/>
            </a:endParaRPr>
          </a:p>
          <a:p>
            <a:endParaRPr lang="fr-FR" sz="1600" dirty="0">
              <a:solidFill>
                <a:srgbClr val="C00A7C"/>
              </a:solidFill>
              <a:latin typeface="ITC Avant Garde Gothic" panose="02000503000000000000" pitchFamily="2" charset="0"/>
            </a:endParaRPr>
          </a:p>
          <a:p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Si la marchandise est non-conforme,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 il faut mettre la quantité dans </a:t>
            </a:r>
            <a:r>
              <a:rPr lang="fr-FR" sz="1600" b="1" u="sng" dirty="0">
                <a:solidFill>
                  <a:srgbClr val="00B050"/>
                </a:solidFill>
                <a:latin typeface="ITC Avant Garde Gothic" panose="02000503000000000000" pitchFamily="2" charset="0"/>
              </a:rPr>
              <a:t>Quantité rejetée</a:t>
            </a:r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 avec le n° de lot. Faire attention à l’emplacement de la marchandise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68220D4-865C-ACDD-49BE-79F2BE3FE428}"/>
              </a:ext>
            </a:extLst>
          </p:cNvPr>
          <p:cNvSpPr/>
          <p:nvPr/>
        </p:nvSpPr>
        <p:spPr>
          <a:xfrm>
            <a:off x="5382816" y="3068960"/>
            <a:ext cx="6480720" cy="36004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E28697D-427D-E6DF-3FB2-E01B0DD170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11824" y="3068960"/>
            <a:ext cx="870992" cy="18002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1E43C89-0DC7-6CF6-B832-7061F4202BD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1824" y="4370231"/>
            <a:ext cx="864096" cy="248352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116D659-A0AE-9F41-3A7C-E99B4093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1" y="5215463"/>
            <a:ext cx="6220805" cy="1609362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3AF8D9C-53D1-D8CB-A9B9-1AE528D89B0A}"/>
              </a:ext>
            </a:extLst>
          </p:cNvPr>
          <p:cNvCxnSpPr/>
          <p:nvPr/>
        </p:nvCxnSpPr>
        <p:spPr>
          <a:xfrm>
            <a:off x="2423592" y="5157192"/>
            <a:ext cx="4780645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26FB214-02E6-97CC-D743-A032CCCBFF46}"/>
              </a:ext>
            </a:extLst>
          </p:cNvPr>
          <p:cNvSpPr txBox="1"/>
          <p:nvPr/>
        </p:nvSpPr>
        <p:spPr>
          <a:xfrm>
            <a:off x="7064660" y="5544792"/>
            <a:ext cx="450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C00A7C"/>
                </a:solidFill>
                <a:latin typeface="ITC Avant Garde Gothic" panose="02000503000000000000" pitchFamily="2" charset="0"/>
              </a:rPr>
              <a:t>Lors de la validation de chaque ligne, il faut faire la mise à jour via </a:t>
            </a:r>
            <a:r>
              <a:rPr lang="fr-FR" sz="1600" b="1" u="sng" dirty="0">
                <a:solidFill>
                  <a:srgbClr val="00B050"/>
                </a:solidFill>
                <a:latin typeface="ITC Avant Garde Gothic" panose="02000503000000000000" pitchFamily="2" charset="0"/>
              </a:rPr>
              <a:t>F14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17268B-9206-D250-BD5E-A8BB01D28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6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80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Ecran OIS391/B1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335360" y="1324241"/>
            <a:ext cx="10972800" cy="1816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Sur l’écran d’inspection des lignes, on voit 2 statuts différents  :</a:t>
            </a:r>
          </a:p>
          <a:p>
            <a:pPr lvl="1"/>
            <a:r>
              <a:rPr lang="fr-FR" sz="1600" dirty="0"/>
              <a:t>33 : Ligne de retour confirmée, la marchandise a été contrôlée et « rangée »</a:t>
            </a:r>
          </a:p>
          <a:p>
            <a:pPr lvl="1"/>
            <a:r>
              <a:rPr lang="fr-FR" sz="1600" dirty="0"/>
              <a:t>11 :  La marchandise reste à contrôler , et dans la colonne « A contrôler », il y a la quantité à faire.</a:t>
            </a:r>
          </a:p>
          <a:p>
            <a:endParaRPr lang="fr-FR" sz="2000" dirty="0"/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1A274EF-67D7-5100-4C58-7FF340B7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7" y="2537791"/>
            <a:ext cx="8648252" cy="3007186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A3206C7-0024-E00F-6E66-653AEC243F7B}"/>
              </a:ext>
            </a:extLst>
          </p:cNvPr>
          <p:cNvSpPr txBox="1">
            <a:spLocks/>
          </p:cNvSpPr>
          <p:nvPr/>
        </p:nvSpPr>
        <p:spPr>
          <a:xfrm>
            <a:off x="119336" y="5661249"/>
            <a:ext cx="10972800" cy="365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Lorsque les lignes seront en 33, la prochaine étape sera de créer l’avoir pour les marchandises confirmées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9B8411-283D-1837-DFB1-B17A2B97C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7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Création de l’avoir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335360" y="1324241"/>
            <a:ext cx="10972800" cy="1816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Sur l’écran </a:t>
            </a:r>
            <a:r>
              <a:rPr lang="fr-FR" sz="1800" u="sng" dirty="0"/>
              <a:t>OIS390</a:t>
            </a:r>
            <a:r>
              <a:rPr lang="fr-FR" sz="1800" dirty="0"/>
              <a:t>, faire clique droit </a:t>
            </a:r>
            <a:r>
              <a:rPr lang="fr-FR" sz="1800" b="1" u="sng" dirty="0">
                <a:solidFill>
                  <a:srgbClr val="00B050"/>
                </a:solidFill>
              </a:rPr>
              <a:t>Associées</a:t>
            </a:r>
            <a:r>
              <a:rPr lang="fr-FR" sz="1600" dirty="0"/>
              <a:t> =&gt;  </a:t>
            </a:r>
            <a:r>
              <a:rPr lang="fr-FR" sz="2000" b="1" u="sng" dirty="0">
                <a:solidFill>
                  <a:srgbClr val="00B050"/>
                </a:solidFill>
              </a:rPr>
              <a:t>Cré crédit - Ctrl 14</a:t>
            </a:r>
            <a:r>
              <a:rPr lang="fr-FR" sz="2000" b="1" dirty="0">
                <a:solidFill>
                  <a:srgbClr val="00B050"/>
                </a:solidFill>
              </a:rPr>
              <a:t> </a:t>
            </a:r>
            <a:r>
              <a:rPr lang="fr-FR" sz="1600" dirty="0"/>
              <a:t>afin de créer un avoir.</a:t>
            </a:r>
            <a:endParaRPr lang="fr-FR" sz="2000" dirty="0"/>
          </a:p>
          <a:p>
            <a:endParaRPr lang="fr-FR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A3206C7-0024-E00F-6E66-653AEC243F7B}"/>
              </a:ext>
            </a:extLst>
          </p:cNvPr>
          <p:cNvSpPr txBox="1">
            <a:spLocks/>
          </p:cNvSpPr>
          <p:nvPr/>
        </p:nvSpPr>
        <p:spPr>
          <a:xfrm>
            <a:off x="119336" y="6021288"/>
            <a:ext cx="10972800" cy="1816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1901FE-490F-9907-D17D-DA37891D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8034536" cy="393727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7B9079B-F7AB-8AB1-CC98-0FA9ED73DB91}"/>
              </a:ext>
            </a:extLst>
          </p:cNvPr>
          <p:cNvCxnSpPr>
            <a:cxnSpLocks/>
          </p:cNvCxnSpPr>
          <p:nvPr/>
        </p:nvCxnSpPr>
        <p:spPr>
          <a:xfrm flipH="1">
            <a:off x="5000700" y="1700808"/>
            <a:ext cx="1887388" cy="295232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EC6926-EEDA-6C52-1CDC-7E9C3A0FC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8</a:t>
            </a:fld>
            <a:r>
              <a:rPr lang="fr-FR"/>
              <a:t>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9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Création de l’avoir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335360" y="1252233"/>
            <a:ext cx="10153128" cy="308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Contrôle de la quantité et du prix puis </a:t>
            </a:r>
            <a:r>
              <a:rPr lang="fr-FR" sz="1800" b="1" u="sng" dirty="0">
                <a:solidFill>
                  <a:srgbClr val="00B050"/>
                </a:solidFill>
              </a:rPr>
              <a:t>F14 : Mise à jour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A3206C7-0024-E00F-6E66-653AEC243F7B}"/>
              </a:ext>
            </a:extLst>
          </p:cNvPr>
          <p:cNvSpPr txBox="1">
            <a:spLocks/>
          </p:cNvSpPr>
          <p:nvPr/>
        </p:nvSpPr>
        <p:spPr>
          <a:xfrm>
            <a:off x="119336" y="6021288"/>
            <a:ext cx="10972800" cy="1816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E44B16-C62C-98BC-E994-92BA0B290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74"/>
          <a:stretch/>
        </p:blipFill>
        <p:spPr>
          <a:xfrm>
            <a:off x="695400" y="1560924"/>
            <a:ext cx="8357839" cy="39233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F05A973-9910-0133-FEA4-57FF0054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5999160"/>
            <a:ext cx="4980483" cy="4835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0D56A9-6A06-60CA-448A-A0E844BED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9</a:t>
            </a:fld>
            <a:r>
              <a:rPr lang="fr-FR"/>
              <a:t> /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3A2F674-309F-BE0C-0526-76BFA884A1E5}"/>
              </a:ext>
            </a:extLst>
          </p:cNvPr>
          <p:cNvSpPr txBox="1">
            <a:spLocks/>
          </p:cNvSpPr>
          <p:nvPr/>
        </p:nvSpPr>
        <p:spPr>
          <a:xfrm>
            <a:off x="2681585" y="5667403"/>
            <a:ext cx="4608512" cy="329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Un message de confirmation apparait</a:t>
            </a:r>
            <a:endParaRPr lang="fr-FR" sz="18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3789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et contenu">
  <a:themeElements>
    <a:clrScheme name="Couleurs_Astera">
      <a:dk1>
        <a:sysClr val="windowText" lastClr="000000"/>
      </a:dk1>
      <a:lt1>
        <a:sysClr val="window" lastClr="FFFFFF"/>
      </a:lt1>
      <a:dk2>
        <a:srgbClr val="2D2E83"/>
      </a:dk2>
      <a:lt2>
        <a:srgbClr val="DEDEDE"/>
      </a:lt2>
      <a:accent1>
        <a:srgbClr val="707173"/>
      </a:accent1>
      <a:accent2>
        <a:srgbClr val="F29400"/>
      </a:accent2>
      <a:accent3>
        <a:srgbClr val="8ABD24"/>
      </a:accent3>
      <a:accent4>
        <a:srgbClr val="C00A7C"/>
      </a:accent4>
      <a:accent5>
        <a:srgbClr val="2D2E83"/>
      </a:accent5>
      <a:accent6>
        <a:srgbClr val="C00000"/>
      </a:accent6>
      <a:hlink>
        <a:srgbClr val="0000FF"/>
      </a:hlink>
      <a:folHlink>
        <a:srgbClr val="800080"/>
      </a:folHlink>
    </a:clrScheme>
    <a:fontScheme name="Polices_Astera">
      <a:majorFont>
        <a:latin typeface="CoconOT-Light"/>
        <a:ea typeface=""/>
        <a:cs typeface=""/>
      </a:majorFont>
      <a:minorFont>
        <a:latin typeface="AvantGarde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que PPT Oxypharm.pptx" id="{29F016E0-0D5D-44CD-A2E0-D8E7CF0899AE}" vid="{17956C54-DC78-4437-8EA8-3410426A53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171A77C83FB40B9999CF5434458B2" ma:contentTypeVersion="0" ma:contentTypeDescription="Crée un document." ma:contentTypeScope="" ma:versionID="45a5769637870c83aa4c0857ed44a8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ffc44c429c0f4ec8296e9890990a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1A54BC-56F0-445A-9A84-7C98CB42CEAB}"/>
</file>

<file path=customXml/itemProps2.xml><?xml version="1.0" encoding="utf-8"?>
<ds:datastoreItem xmlns:ds="http://schemas.openxmlformats.org/officeDocument/2006/customXml" ds:itemID="{5E8401C3-60D4-4EA7-AD92-433DD0E13E27}"/>
</file>

<file path=customXml/itemProps3.xml><?xml version="1.0" encoding="utf-8"?>
<ds:datastoreItem xmlns:ds="http://schemas.openxmlformats.org/officeDocument/2006/customXml" ds:itemID="{E5A24D6E-F04A-4036-AFAB-B39C1D011E74}"/>
</file>

<file path=docProps/app.xml><?xml version="1.0" encoding="utf-8"?>
<Properties xmlns="http://schemas.openxmlformats.org/officeDocument/2006/extended-properties" xmlns:vt="http://schemas.openxmlformats.org/officeDocument/2006/docPropsVTypes">
  <Template>masque PPT Oxypharm</Template>
  <TotalTime>13014</TotalTime>
  <Words>406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AvantGarde Bk BT</vt:lpstr>
      <vt:lpstr>Calibri</vt:lpstr>
      <vt:lpstr>ITC Avant Garde Gothic</vt:lpstr>
      <vt:lpstr>Titre et contenu</vt:lpstr>
      <vt:lpstr>Gestion d’un retour client – coté Plateforme</vt:lpstr>
      <vt:lpstr>     Objectif :</vt:lpstr>
      <vt:lpstr>Ouverture de l’écran principal des retours – OIS390</vt:lpstr>
      <vt:lpstr>Ouverture de l’écran principal des retours – OIS390</vt:lpstr>
      <vt:lpstr>Ouverture de l’écran principal des retours – OIS390</vt:lpstr>
      <vt:lpstr>Réception des retours clients– OIS392</vt:lpstr>
      <vt:lpstr>Ecran OIS391/B1</vt:lpstr>
      <vt:lpstr>Création de l’avoir </vt:lpstr>
      <vt:lpstr>Création de l’avoir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fournisseur</dc:title>
  <dc:creator>Rade Quentin</dc:creator>
  <cp:lastModifiedBy>Leclerc Christophe</cp:lastModifiedBy>
  <cp:revision>4</cp:revision>
  <dcterms:created xsi:type="dcterms:W3CDTF">2023-10-31T08:09:11Z</dcterms:created>
  <dcterms:modified xsi:type="dcterms:W3CDTF">2024-02-20T08:52:45Z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0x010100E00171A77C83FB40B9999CF5434458B2</vt:lpwstr>
  </property>
</Properties>
</file>