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2" r:id="rId7"/>
    <p:sldId id="266" r:id="rId8"/>
    <p:sldId id="268" r:id="rId9"/>
    <p:sldId id="269" r:id="rId10"/>
    <p:sldId id="261" r:id="rId11"/>
    <p:sldId id="263" r:id="rId12"/>
    <p:sldId id="264" r:id="rId13"/>
    <p:sldId id="265" r:id="rId14"/>
    <p:sldId id="270" r:id="rId15"/>
    <p:sldId id="272" r:id="rId16"/>
    <p:sldId id="275" r:id="rId17"/>
    <p:sldId id="273" r:id="rId18"/>
    <p:sldId id="271"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08"/>
    <p:restoredTop sz="82653"/>
  </p:normalViewPr>
  <p:slideViewPr>
    <p:cSldViewPr snapToGrid="0">
      <p:cViewPr varScale="1">
        <p:scale>
          <a:sx n="105" d="100"/>
          <a:sy n="105" d="100"/>
        </p:scale>
        <p:origin x="14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C9A3D5-F290-6944-B387-84B67D9151D7}" type="datetimeFigureOut">
              <a:rPr kumimoji="1" lang="zh-CN" altLang="en-US" smtClean="0"/>
              <a:t>2025/9/4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0923B8-FCC4-A548-9E39-961ED1B5B4C7}" type="slidenum">
              <a:rPr kumimoji="1" lang="zh-CN" altLang="en-US" smtClean="0"/>
              <a:t>‹#›</a:t>
            </a:fld>
            <a:endParaRPr kumimoji="1" lang="zh-CN" altLang="en-US"/>
          </a:p>
        </p:txBody>
      </p:sp>
    </p:spTree>
    <p:extLst>
      <p:ext uri="{BB962C8B-B14F-4D97-AF65-F5344CB8AC3E}">
        <p14:creationId xmlns:p14="http://schemas.microsoft.com/office/powerpoint/2010/main" val="1523057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610923B8-FCC4-A548-9E39-961ED1B5B4C7}" type="slidenum">
              <a:rPr kumimoji="1" lang="zh-CN" altLang="en-US" smtClean="0"/>
              <a:t>2</a:t>
            </a:fld>
            <a:endParaRPr kumimoji="1" lang="zh-CN" altLang="en-US"/>
          </a:p>
        </p:txBody>
      </p:sp>
    </p:spTree>
    <p:extLst>
      <p:ext uri="{BB962C8B-B14F-4D97-AF65-F5344CB8AC3E}">
        <p14:creationId xmlns:p14="http://schemas.microsoft.com/office/powerpoint/2010/main" val="4051086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5597B-88EA-98D2-AFEB-70AD9735E99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5D5F660-C816-6D09-35D6-F5B2EDF2856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E5E1B0B-2DB4-1EB0-507D-E6EA09BB3D95}"/>
              </a:ext>
            </a:extLst>
          </p:cNvPr>
          <p:cNvSpPr>
            <a:spLocks noGrp="1"/>
          </p:cNvSpPr>
          <p:nvPr>
            <p:ph type="body" idx="1"/>
          </p:nvPr>
        </p:nvSpPr>
        <p:spPr/>
        <p:txBody>
          <a:bodyPr/>
          <a:lstStyle/>
          <a:p>
            <a:r>
              <a:rPr kumimoji="1" lang="zh-CN" altLang="en-US" dirty="0"/>
              <a:t>然后感谢大家的聆听，能到这里的都是我们社区的真爱粉了，接下来我和大家说下我们社区周会的事项</a:t>
            </a:r>
            <a:endParaRPr kumimoji="1" lang="en-US" altLang="zh-CN" dirty="0"/>
          </a:p>
          <a:p>
            <a:endParaRPr kumimoji="1" lang="en-US" altLang="zh-CN" dirty="0"/>
          </a:p>
          <a:p>
            <a:r>
              <a:rPr kumimoji="1" lang="zh-CN" altLang="en-US" dirty="0"/>
              <a:t>这个也是我们社区治理规则的一部分，前面说明我们所有的社区活动都是公开透明的，所以社区周会就是很好的体现之一哈</a:t>
            </a:r>
            <a:endParaRPr kumimoji="1" lang="en-US" altLang="zh-CN" dirty="0"/>
          </a:p>
          <a:p>
            <a:endParaRPr kumimoji="1" lang="en-US" altLang="zh-CN" dirty="0"/>
          </a:p>
          <a:p>
            <a:r>
              <a:rPr kumimoji="1" lang="zh-CN" altLang="en-US" dirty="0"/>
              <a:t>我们的社区的周会没两周开一次，在开始之前一周内我们会将下次周会的预告发布到我们的社区</a:t>
            </a:r>
            <a:r>
              <a:rPr kumimoji="1" lang="en-US" altLang="zh-CN" dirty="0"/>
              <a:t>repo</a:t>
            </a:r>
            <a:r>
              <a:rPr kumimoji="1" lang="zh-CN" altLang="en-US" dirty="0"/>
              <a:t>的</a:t>
            </a:r>
            <a:r>
              <a:rPr kumimoji="1" lang="en-US" altLang="zh-CN" dirty="0"/>
              <a:t>issues</a:t>
            </a:r>
            <a:r>
              <a:rPr kumimoji="1" lang="zh-CN" altLang="en-US" dirty="0"/>
              <a:t>里面，大家可以收藏和关注下</a:t>
            </a:r>
            <a:endParaRPr kumimoji="1" lang="en-US" altLang="zh-CN" dirty="0"/>
          </a:p>
          <a:p>
            <a:endParaRPr kumimoji="1" lang="en-US" altLang="zh-CN" dirty="0"/>
          </a:p>
          <a:p>
            <a:r>
              <a:rPr kumimoji="1" lang="zh-CN" altLang="en-US" dirty="0"/>
              <a:t>我们的社区周会内容包括了</a:t>
            </a:r>
            <a:r>
              <a:rPr kumimoji="1" lang="en-US" altLang="zh-CN" dirty="0"/>
              <a:t>…XXX</a:t>
            </a:r>
            <a:r>
              <a:rPr kumimoji="1" lang="zh-CN" altLang="en-US" dirty="0"/>
              <a:t>，然后大家如果有想需要关注的内容，也可以在 </a:t>
            </a:r>
            <a:r>
              <a:rPr kumimoji="1" lang="en-US" altLang="zh-CN" dirty="0"/>
              <a:t>issues</a:t>
            </a:r>
            <a:r>
              <a:rPr kumimoji="1" lang="zh-CN" altLang="en-US" dirty="0"/>
              <a:t> 里面随时留言</a:t>
            </a:r>
            <a:endParaRPr kumimoji="1" lang="en-US" altLang="zh-CN" dirty="0"/>
          </a:p>
        </p:txBody>
      </p:sp>
      <p:sp>
        <p:nvSpPr>
          <p:cNvPr id="4" name="灯片编号占位符 3">
            <a:extLst>
              <a:ext uri="{FF2B5EF4-FFF2-40B4-BE49-F238E27FC236}">
                <a16:creationId xmlns:a16="http://schemas.microsoft.com/office/drawing/2014/main" id="{77D61079-000E-060E-797C-7C47068635B6}"/>
              </a:ext>
            </a:extLst>
          </p:cNvPr>
          <p:cNvSpPr>
            <a:spLocks noGrp="1"/>
          </p:cNvSpPr>
          <p:nvPr>
            <p:ph type="sldNum" sz="quarter" idx="5"/>
          </p:nvPr>
        </p:nvSpPr>
        <p:spPr/>
        <p:txBody>
          <a:bodyPr/>
          <a:lstStyle/>
          <a:p>
            <a:fld id="{610923B8-FCC4-A548-9E39-961ED1B5B4C7}" type="slidenum">
              <a:rPr kumimoji="1" lang="zh-CN" altLang="en-US" smtClean="0"/>
              <a:t>17</a:t>
            </a:fld>
            <a:endParaRPr kumimoji="1" lang="zh-CN" altLang="en-US"/>
          </a:p>
        </p:txBody>
      </p:sp>
    </p:spTree>
    <p:extLst>
      <p:ext uri="{BB962C8B-B14F-4D97-AF65-F5344CB8AC3E}">
        <p14:creationId xmlns:p14="http://schemas.microsoft.com/office/powerpoint/2010/main" val="2763951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10923B8-FCC4-A548-9E39-961ED1B5B4C7}" type="slidenum">
              <a:rPr kumimoji="1" lang="zh-CN" altLang="en-US" smtClean="0"/>
              <a:t>4</a:t>
            </a:fld>
            <a:endParaRPr kumimoji="1" lang="zh-CN" altLang="en-US"/>
          </a:p>
        </p:txBody>
      </p:sp>
    </p:spTree>
    <p:extLst>
      <p:ext uri="{BB962C8B-B14F-4D97-AF65-F5344CB8AC3E}">
        <p14:creationId xmlns:p14="http://schemas.microsoft.com/office/powerpoint/2010/main" val="1397692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10923B8-FCC4-A548-9E39-961ED1B5B4C7}" type="slidenum">
              <a:rPr kumimoji="1" lang="zh-CN" altLang="en-US" smtClean="0"/>
              <a:t>5</a:t>
            </a:fld>
            <a:endParaRPr kumimoji="1" lang="zh-CN" altLang="en-US"/>
          </a:p>
        </p:txBody>
      </p:sp>
    </p:spTree>
    <p:extLst>
      <p:ext uri="{BB962C8B-B14F-4D97-AF65-F5344CB8AC3E}">
        <p14:creationId xmlns:p14="http://schemas.microsoft.com/office/powerpoint/2010/main" val="4232443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610923B8-FCC4-A548-9E39-961ED1B5B4C7}" type="slidenum">
              <a:rPr kumimoji="1" lang="zh-CN" altLang="en-US" smtClean="0"/>
              <a:t>7</a:t>
            </a:fld>
            <a:endParaRPr kumimoji="1" lang="zh-CN" altLang="en-US"/>
          </a:p>
        </p:txBody>
      </p:sp>
    </p:spTree>
    <p:extLst>
      <p:ext uri="{BB962C8B-B14F-4D97-AF65-F5344CB8AC3E}">
        <p14:creationId xmlns:p14="http://schemas.microsoft.com/office/powerpoint/2010/main" val="2722891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10923B8-FCC4-A548-9E39-961ED1B5B4C7}" type="slidenum">
              <a:rPr kumimoji="1" lang="zh-CN" altLang="en-US" smtClean="0"/>
              <a:t>8</a:t>
            </a:fld>
            <a:endParaRPr kumimoji="1" lang="zh-CN" altLang="en-US"/>
          </a:p>
        </p:txBody>
      </p:sp>
    </p:spTree>
    <p:extLst>
      <p:ext uri="{BB962C8B-B14F-4D97-AF65-F5344CB8AC3E}">
        <p14:creationId xmlns:p14="http://schemas.microsoft.com/office/powerpoint/2010/main" val="3547515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10923B8-FCC4-A548-9E39-961ED1B5B4C7}" type="slidenum">
              <a:rPr kumimoji="1" lang="zh-CN" altLang="en-US" smtClean="0"/>
              <a:t>13</a:t>
            </a:fld>
            <a:endParaRPr kumimoji="1" lang="zh-CN" altLang="en-US"/>
          </a:p>
        </p:txBody>
      </p:sp>
    </p:spTree>
    <p:extLst>
      <p:ext uri="{BB962C8B-B14F-4D97-AF65-F5344CB8AC3E}">
        <p14:creationId xmlns:p14="http://schemas.microsoft.com/office/powerpoint/2010/main" val="3936421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10923B8-FCC4-A548-9E39-961ED1B5B4C7}" type="slidenum">
              <a:rPr kumimoji="1" lang="zh-CN" altLang="en-US" smtClean="0"/>
              <a:t>14</a:t>
            </a:fld>
            <a:endParaRPr kumimoji="1" lang="zh-CN" altLang="en-US"/>
          </a:p>
        </p:txBody>
      </p:sp>
    </p:spTree>
    <p:extLst>
      <p:ext uri="{BB962C8B-B14F-4D97-AF65-F5344CB8AC3E}">
        <p14:creationId xmlns:p14="http://schemas.microsoft.com/office/powerpoint/2010/main" val="3327582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86CD8C-AE6B-2D52-E15D-F9448CC782D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8C8CB8F-4FF2-5620-9F06-4168731E312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4A23748-4EFF-B7FB-E20F-82B5C599918D}"/>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25303C91-C15B-EEAC-0167-ABCAAAAC5951}"/>
              </a:ext>
            </a:extLst>
          </p:cNvPr>
          <p:cNvSpPr>
            <a:spLocks noGrp="1"/>
          </p:cNvSpPr>
          <p:nvPr>
            <p:ph type="sldNum" sz="quarter" idx="5"/>
          </p:nvPr>
        </p:nvSpPr>
        <p:spPr/>
        <p:txBody>
          <a:bodyPr/>
          <a:lstStyle/>
          <a:p>
            <a:fld id="{610923B8-FCC4-A548-9E39-961ED1B5B4C7}" type="slidenum">
              <a:rPr kumimoji="1" lang="zh-CN" altLang="en-US" smtClean="0"/>
              <a:t>15</a:t>
            </a:fld>
            <a:endParaRPr kumimoji="1" lang="zh-CN" altLang="en-US"/>
          </a:p>
        </p:txBody>
      </p:sp>
    </p:spTree>
    <p:extLst>
      <p:ext uri="{BB962C8B-B14F-4D97-AF65-F5344CB8AC3E}">
        <p14:creationId xmlns:p14="http://schemas.microsoft.com/office/powerpoint/2010/main" val="1438782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5597B-88EA-98D2-AFEB-70AD9735E99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5D5F660-C816-6D09-35D6-F5B2EDF2856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E5E1B0B-2DB4-1EB0-507D-E6EA09BB3D95}"/>
              </a:ext>
            </a:extLst>
          </p:cNvPr>
          <p:cNvSpPr>
            <a:spLocks noGrp="1"/>
          </p:cNvSpPr>
          <p:nvPr>
            <p:ph type="body" idx="1"/>
          </p:nvPr>
        </p:nvSpPr>
        <p:spPr/>
        <p:txBody>
          <a:bodyPr/>
          <a:lstStyle/>
          <a:p>
            <a:pPr algn="l"/>
            <a:r>
              <a:rPr kumimoji="1" lang="zh-CN" altLang="en-US" dirty="0"/>
              <a:t>我们的项目是天然社区驱动的，我们的初始社区团队的成员包括蚂蚁、华为 </a:t>
            </a:r>
            <a:r>
              <a:rPr kumimoji="1" lang="en-US" altLang="zh-CN" dirty="0"/>
              <a:t>PLCT</a:t>
            </a:r>
            <a:r>
              <a:rPr kumimoji="1" lang="zh-CN" altLang="en-US" dirty="0"/>
              <a:t> 以及阿里等公司，我们不仅有浓厚技术实力的同时，我们还有丰富的社区开源经验</a:t>
            </a:r>
            <a:endParaRPr kumimoji="1" lang="en-US" altLang="zh-CN" dirty="0"/>
          </a:p>
          <a:p>
            <a:pPr algn="l"/>
            <a:endParaRPr kumimoji="1" lang="en-US" altLang="zh-CN" dirty="0"/>
          </a:p>
          <a:p>
            <a:pPr algn="l"/>
            <a:r>
              <a:rPr kumimoji="1" lang="zh-CN" altLang="en-US" dirty="0"/>
              <a:t>同时，我们从一开始就就设立了明确的社区方案，所有的社区协作都是公开、透明而且可以追溯的</a:t>
            </a:r>
            <a:endParaRPr kumimoji="1" lang="en-US" altLang="zh-CN" dirty="0"/>
          </a:p>
          <a:p>
            <a:pPr algn="l"/>
            <a:endParaRPr kumimoji="1" lang="en-US" altLang="zh-CN" dirty="0"/>
          </a:p>
          <a:p>
            <a:pPr algn="l"/>
            <a:r>
              <a:rPr kumimoji="1" lang="zh-CN" altLang="en-US" dirty="0"/>
              <a:t>我们可以用行动证明，我们是热爱开源项目，同时也愿意为社区贡献自己的一份力量的</a:t>
            </a:r>
          </a:p>
        </p:txBody>
      </p:sp>
      <p:sp>
        <p:nvSpPr>
          <p:cNvPr id="4" name="灯片编号占位符 3">
            <a:extLst>
              <a:ext uri="{FF2B5EF4-FFF2-40B4-BE49-F238E27FC236}">
                <a16:creationId xmlns:a16="http://schemas.microsoft.com/office/drawing/2014/main" id="{77D61079-000E-060E-797C-7C47068635B6}"/>
              </a:ext>
            </a:extLst>
          </p:cNvPr>
          <p:cNvSpPr>
            <a:spLocks noGrp="1"/>
          </p:cNvSpPr>
          <p:nvPr>
            <p:ph type="sldNum" sz="quarter" idx="5"/>
          </p:nvPr>
        </p:nvSpPr>
        <p:spPr/>
        <p:txBody>
          <a:bodyPr/>
          <a:lstStyle/>
          <a:p>
            <a:fld id="{610923B8-FCC4-A548-9E39-961ED1B5B4C7}" type="slidenum">
              <a:rPr kumimoji="1" lang="zh-CN" altLang="en-US" smtClean="0"/>
              <a:t>16</a:t>
            </a:fld>
            <a:endParaRPr kumimoji="1" lang="zh-CN" altLang="en-US"/>
          </a:p>
        </p:txBody>
      </p:sp>
    </p:spTree>
    <p:extLst>
      <p:ext uri="{BB962C8B-B14F-4D97-AF65-F5344CB8AC3E}">
        <p14:creationId xmlns:p14="http://schemas.microsoft.com/office/powerpoint/2010/main" val="1397800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F9360A-CC4A-FF9E-547B-2ACAE34D5493}"/>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F0A1E0C1-4D2C-E6F3-D11D-AA34768336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A9786BBB-CC3D-860A-8C76-1940A1CE8A63}"/>
              </a:ext>
            </a:extLst>
          </p:cNvPr>
          <p:cNvSpPr>
            <a:spLocks noGrp="1"/>
          </p:cNvSpPr>
          <p:nvPr>
            <p:ph type="dt" sz="half" idx="10"/>
          </p:nvPr>
        </p:nvSpPr>
        <p:spPr/>
        <p:txBody>
          <a:bodyPr/>
          <a:lstStyle/>
          <a:p>
            <a:fld id="{D920E795-3276-4D4F-8A17-5B45B0C91768}" type="datetimeFigureOut">
              <a:rPr kumimoji="1" lang="zh-CN" altLang="en-US" smtClean="0"/>
              <a:t>2025/9/4</a:t>
            </a:fld>
            <a:endParaRPr kumimoji="1" lang="zh-CN" altLang="en-US"/>
          </a:p>
        </p:txBody>
      </p:sp>
      <p:sp>
        <p:nvSpPr>
          <p:cNvPr id="5" name="页脚占位符 4">
            <a:extLst>
              <a:ext uri="{FF2B5EF4-FFF2-40B4-BE49-F238E27FC236}">
                <a16:creationId xmlns:a16="http://schemas.microsoft.com/office/drawing/2014/main" id="{63D6161A-3C22-9CA0-41F5-74E0A6A84A7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523B318-4810-2A78-EAB6-B126C103B3F5}"/>
              </a:ext>
            </a:extLst>
          </p:cNvPr>
          <p:cNvSpPr>
            <a:spLocks noGrp="1"/>
          </p:cNvSpPr>
          <p:nvPr>
            <p:ph type="sldNum" sz="quarter" idx="12"/>
          </p:nvPr>
        </p:nvSpPr>
        <p:spPr/>
        <p:txBody>
          <a:bodyPr/>
          <a:lstStyle/>
          <a:p>
            <a:fld id="{F08B326D-FD99-8345-9AF7-721BE38D9B52}" type="slidenum">
              <a:rPr kumimoji="1" lang="zh-CN" altLang="en-US" smtClean="0"/>
              <a:t>‹#›</a:t>
            </a:fld>
            <a:endParaRPr kumimoji="1" lang="zh-CN" altLang="en-US"/>
          </a:p>
        </p:txBody>
      </p:sp>
    </p:spTree>
    <p:extLst>
      <p:ext uri="{BB962C8B-B14F-4D97-AF65-F5344CB8AC3E}">
        <p14:creationId xmlns:p14="http://schemas.microsoft.com/office/powerpoint/2010/main" val="1985069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A3231B-FB0C-58EE-9883-4854A5E0CB0E}"/>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2480AD9-6B9E-964A-367B-6A9966F5A545}"/>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300CE12-D543-DA8F-7D19-D266A53160FE}"/>
              </a:ext>
            </a:extLst>
          </p:cNvPr>
          <p:cNvSpPr>
            <a:spLocks noGrp="1"/>
          </p:cNvSpPr>
          <p:nvPr>
            <p:ph type="dt" sz="half" idx="10"/>
          </p:nvPr>
        </p:nvSpPr>
        <p:spPr/>
        <p:txBody>
          <a:bodyPr/>
          <a:lstStyle/>
          <a:p>
            <a:fld id="{D920E795-3276-4D4F-8A17-5B45B0C91768}" type="datetimeFigureOut">
              <a:rPr kumimoji="1" lang="zh-CN" altLang="en-US" smtClean="0"/>
              <a:t>2025/9/4</a:t>
            </a:fld>
            <a:endParaRPr kumimoji="1" lang="zh-CN" altLang="en-US"/>
          </a:p>
        </p:txBody>
      </p:sp>
      <p:sp>
        <p:nvSpPr>
          <p:cNvPr id="5" name="页脚占位符 4">
            <a:extLst>
              <a:ext uri="{FF2B5EF4-FFF2-40B4-BE49-F238E27FC236}">
                <a16:creationId xmlns:a16="http://schemas.microsoft.com/office/drawing/2014/main" id="{320BE8F4-C7F1-EC4F-BC15-F07F0383C6E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41E1370-4408-493F-9984-25270E90D2AC}"/>
              </a:ext>
            </a:extLst>
          </p:cNvPr>
          <p:cNvSpPr>
            <a:spLocks noGrp="1"/>
          </p:cNvSpPr>
          <p:nvPr>
            <p:ph type="sldNum" sz="quarter" idx="12"/>
          </p:nvPr>
        </p:nvSpPr>
        <p:spPr/>
        <p:txBody>
          <a:bodyPr/>
          <a:lstStyle/>
          <a:p>
            <a:fld id="{F08B326D-FD99-8345-9AF7-721BE38D9B52}" type="slidenum">
              <a:rPr kumimoji="1" lang="zh-CN" altLang="en-US" smtClean="0"/>
              <a:t>‹#›</a:t>
            </a:fld>
            <a:endParaRPr kumimoji="1" lang="zh-CN" altLang="en-US"/>
          </a:p>
        </p:txBody>
      </p:sp>
    </p:spTree>
    <p:extLst>
      <p:ext uri="{BB962C8B-B14F-4D97-AF65-F5344CB8AC3E}">
        <p14:creationId xmlns:p14="http://schemas.microsoft.com/office/powerpoint/2010/main" val="495257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0DE82E1-3916-47CF-46E0-E2567F714F0F}"/>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10F44BD-0B2E-8DE8-AE5C-6C8AAE9FD93A}"/>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5F7CE54-C94C-BA3D-E4C4-BBDF2855EDE9}"/>
              </a:ext>
            </a:extLst>
          </p:cNvPr>
          <p:cNvSpPr>
            <a:spLocks noGrp="1"/>
          </p:cNvSpPr>
          <p:nvPr>
            <p:ph type="dt" sz="half" idx="10"/>
          </p:nvPr>
        </p:nvSpPr>
        <p:spPr/>
        <p:txBody>
          <a:bodyPr/>
          <a:lstStyle/>
          <a:p>
            <a:fld id="{D920E795-3276-4D4F-8A17-5B45B0C91768}" type="datetimeFigureOut">
              <a:rPr kumimoji="1" lang="zh-CN" altLang="en-US" smtClean="0"/>
              <a:t>2025/9/4</a:t>
            </a:fld>
            <a:endParaRPr kumimoji="1" lang="zh-CN" altLang="en-US"/>
          </a:p>
        </p:txBody>
      </p:sp>
      <p:sp>
        <p:nvSpPr>
          <p:cNvPr id="5" name="页脚占位符 4">
            <a:extLst>
              <a:ext uri="{FF2B5EF4-FFF2-40B4-BE49-F238E27FC236}">
                <a16:creationId xmlns:a16="http://schemas.microsoft.com/office/drawing/2014/main" id="{E3EF1DBF-58FA-90F6-D3FD-76FFF8B1315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FD22584-9BAE-32F5-6A91-F8732C5E712F}"/>
              </a:ext>
            </a:extLst>
          </p:cNvPr>
          <p:cNvSpPr>
            <a:spLocks noGrp="1"/>
          </p:cNvSpPr>
          <p:nvPr>
            <p:ph type="sldNum" sz="quarter" idx="12"/>
          </p:nvPr>
        </p:nvSpPr>
        <p:spPr/>
        <p:txBody>
          <a:bodyPr/>
          <a:lstStyle/>
          <a:p>
            <a:fld id="{F08B326D-FD99-8345-9AF7-721BE38D9B52}" type="slidenum">
              <a:rPr kumimoji="1" lang="zh-CN" altLang="en-US" smtClean="0"/>
              <a:t>‹#›</a:t>
            </a:fld>
            <a:endParaRPr kumimoji="1" lang="zh-CN" altLang="en-US"/>
          </a:p>
        </p:txBody>
      </p:sp>
    </p:spTree>
    <p:extLst>
      <p:ext uri="{BB962C8B-B14F-4D97-AF65-F5344CB8AC3E}">
        <p14:creationId xmlns:p14="http://schemas.microsoft.com/office/powerpoint/2010/main" val="3222361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19F034-5C96-1025-AC91-7F7DC41CC64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0930427B-9E99-C190-7134-6DBB8CA481CC}"/>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2CC597C-1EF9-56A3-8C07-6D38ECFC8FA3}"/>
              </a:ext>
            </a:extLst>
          </p:cNvPr>
          <p:cNvSpPr>
            <a:spLocks noGrp="1"/>
          </p:cNvSpPr>
          <p:nvPr>
            <p:ph type="dt" sz="half" idx="10"/>
          </p:nvPr>
        </p:nvSpPr>
        <p:spPr/>
        <p:txBody>
          <a:bodyPr/>
          <a:lstStyle/>
          <a:p>
            <a:fld id="{D920E795-3276-4D4F-8A17-5B45B0C91768}" type="datetimeFigureOut">
              <a:rPr kumimoji="1" lang="zh-CN" altLang="en-US" smtClean="0"/>
              <a:t>2025/9/4</a:t>
            </a:fld>
            <a:endParaRPr kumimoji="1" lang="zh-CN" altLang="en-US"/>
          </a:p>
        </p:txBody>
      </p:sp>
      <p:sp>
        <p:nvSpPr>
          <p:cNvPr id="5" name="页脚占位符 4">
            <a:extLst>
              <a:ext uri="{FF2B5EF4-FFF2-40B4-BE49-F238E27FC236}">
                <a16:creationId xmlns:a16="http://schemas.microsoft.com/office/drawing/2014/main" id="{04B15530-09E6-20F8-CAED-C91EC20EFD9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DEBFD9A-0D85-4AB8-F024-5637F4700038}"/>
              </a:ext>
            </a:extLst>
          </p:cNvPr>
          <p:cNvSpPr>
            <a:spLocks noGrp="1"/>
          </p:cNvSpPr>
          <p:nvPr>
            <p:ph type="sldNum" sz="quarter" idx="12"/>
          </p:nvPr>
        </p:nvSpPr>
        <p:spPr/>
        <p:txBody>
          <a:bodyPr/>
          <a:lstStyle/>
          <a:p>
            <a:fld id="{F08B326D-FD99-8345-9AF7-721BE38D9B52}" type="slidenum">
              <a:rPr kumimoji="1" lang="zh-CN" altLang="en-US" smtClean="0"/>
              <a:t>‹#›</a:t>
            </a:fld>
            <a:endParaRPr kumimoji="1" lang="zh-CN" altLang="en-US"/>
          </a:p>
        </p:txBody>
      </p:sp>
    </p:spTree>
    <p:extLst>
      <p:ext uri="{BB962C8B-B14F-4D97-AF65-F5344CB8AC3E}">
        <p14:creationId xmlns:p14="http://schemas.microsoft.com/office/powerpoint/2010/main" val="3701587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ABFC43-B43C-B4AA-1B69-A0507416D71A}"/>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1144811C-6522-A348-02AA-E7DCF596F3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B9A8C1C5-940D-3B24-67B4-BC199CDBB33C}"/>
              </a:ext>
            </a:extLst>
          </p:cNvPr>
          <p:cNvSpPr>
            <a:spLocks noGrp="1"/>
          </p:cNvSpPr>
          <p:nvPr>
            <p:ph type="dt" sz="half" idx="10"/>
          </p:nvPr>
        </p:nvSpPr>
        <p:spPr/>
        <p:txBody>
          <a:bodyPr/>
          <a:lstStyle/>
          <a:p>
            <a:fld id="{D920E795-3276-4D4F-8A17-5B45B0C91768}" type="datetimeFigureOut">
              <a:rPr kumimoji="1" lang="zh-CN" altLang="en-US" smtClean="0"/>
              <a:t>2025/9/4</a:t>
            </a:fld>
            <a:endParaRPr kumimoji="1" lang="zh-CN" altLang="en-US"/>
          </a:p>
        </p:txBody>
      </p:sp>
      <p:sp>
        <p:nvSpPr>
          <p:cNvPr id="5" name="页脚占位符 4">
            <a:extLst>
              <a:ext uri="{FF2B5EF4-FFF2-40B4-BE49-F238E27FC236}">
                <a16:creationId xmlns:a16="http://schemas.microsoft.com/office/drawing/2014/main" id="{B449534B-4365-A9B0-4D40-09FE786C746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5B3B9AA-268A-B28F-182A-66310EFFB270}"/>
              </a:ext>
            </a:extLst>
          </p:cNvPr>
          <p:cNvSpPr>
            <a:spLocks noGrp="1"/>
          </p:cNvSpPr>
          <p:nvPr>
            <p:ph type="sldNum" sz="quarter" idx="12"/>
          </p:nvPr>
        </p:nvSpPr>
        <p:spPr/>
        <p:txBody>
          <a:bodyPr/>
          <a:lstStyle/>
          <a:p>
            <a:fld id="{F08B326D-FD99-8345-9AF7-721BE38D9B52}" type="slidenum">
              <a:rPr kumimoji="1" lang="zh-CN" altLang="en-US" smtClean="0"/>
              <a:t>‹#›</a:t>
            </a:fld>
            <a:endParaRPr kumimoji="1" lang="zh-CN" altLang="en-US"/>
          </a:p>
        </p:txBody>
      </p:sp>
    </p:spTree>
    <p:extLst>
      <p:ext uri="{BB962C8B-B14F-4D97-AF65-F5344CB8AC3E}">
        <p14:creationId xmlns:p14="http://schemas.microsoft.com/office/powerpoint/2010/main" val="2623161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C1EA55-B6B4-A07F-A515-8E391311F10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AB03953D-99F2-0C29-9A74-34A5F906A3AB}"/>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78A3D877-1312-9E60-65B3-7CA6CEEF19C9}"/>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532D684C-C3B7-15ED-B5CF-C9E9235D12E4}"/>
              </a:ext>
            </a:extLst>
          </p:cNvPr>
          <p:cNvSpPr>
            <a:spLocks noGrp="1"/>
          </p:cNvSpPr>
          <p:nvPr>
            <p:ph type="dt" sz="half" idx="10"/>
          </p:nvPr>
        </p:nvSpPr>
        <p:spPr/>
        <p:txBody>
          <a:bodyPr/>
          <a:lstStyle/>
          <a:p>
            <a:fld id="{D920E795-3276-4D4F-8A17-5B45B0C91768}" type="datetimeFigureOut">
              <a:rPr kumimoji="1" lang="zh-CN" altLang="en-US" smtClean="0"/>
              <a:t>2025/9/4</a:t>
            </a:fld>
            <a:endParaRPr kumimoji="1" lang="zh-CN" altLang="en-US"/>
          </a:p>
        </p:txBody>
      </p:sp>
      <p:sp>
        <p:nvSpPr>
          <p:cNvPr id="6" name="页脚占位符 5">
            <a:extLst>
              <a:ext uri="{FF2B5EF4-FFF2-40B4-BE49-F238E27FC236}">
                <a16:creationId xmlns:a16="http://schemas.microsoft.com/office/drawing/2014/main" id="{9BE2F953-329C-2738-575E-CBA0B05F6C6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B4A7D2D-B4DE-0DF1-4691-19C8CC9AB560}"/>
              </a:ext>
            </a:extLst>
          </p:cNvPr>
          <p:cNvSpPr>
            <a:spLocks noGrp="1"/>
          </p:cNvSpPr>
          <p:nvPr>
            <p:ph type="sldNum" sz="quarter" idx="12"/>
          </p:nvPr>
        </p:nvSpPr>
        <p:spPr/>
        <p:txBody>
          <a:bodyPr/>
          <a:lstStyle/>
          <a:p>
            <a:fld id="{F08B326D-FD99-8345-9AF7-721BE38D9B52}" type="slidenum">
              <a:rPr kumimoji="1" lang="zh-CN" altLang="en-US" smtClean="0"/>
              <a:t>‹#›</a:t>
            </a:fld>
            <a:endParaRPr kumimoji="1" lang="zh-CN" altLang="en-US"/>
          </a:p>
        </p:txBody>
      </p:sp>
    </p:spTree>
    <p:extLst>
      <p:ext uri="{BB962C8B-B14F-4D97-AF65-F5344CB8AC3E}">
        <p14:creationId xmlns:p14="http://schemas.microsoft.com/office/powerpoint/2010/main" val="2650846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829C3A-6030-60E5-2301-B2301EDB4A00}"/>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05CBBBE-BA04-7189-31FA-BE654B8429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969518FF-FF26-1A17-D4EF-977BB10CE9F4}"/>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26A8D152-B3E3-1E2B-A8BB-191365DDAE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28D73CA1-124B-B0E8-4461-CCFFBDC3C14B}"/>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854DA84D-2A44-8F8E-4FFF-17CAA9913F9E}"/>
              </a:ext>
            </a:extLst>
          </p:cNvPr>
          <p:cNvSpPr>
            <a:spLocks noGrp="1"/>
          </p:cNvSpPr>
          <p:nvPr>
            <p:ph type="dt" sz="half" idx="10"/>
          </p:nvPr>
        </p:nvSpPr>
        <p:spPr/>
        <p:txBody>
          <a:bodyPr/>
          <a:lstStyle/>
          <a:p>
            <a:fld id="{D920E795-3276-4D4F-8A17-5B45B0C91768}" type="datetimeFigureOut">
              <a:rPr kumimoji="1" lang="zh-CN" altLang="en-US" smtClean="0"/>
              <a:t>2025/9/4</a:t>
            </a:fld>
            <a:endParaRPr kumimoji="1" lang="zh-CN" altLang="en-US"/>
          </a:p>
        </p:txBody>
      </p:sp>
      <p:sp>
        <p:nvSpPr>
          <p:cNvPr id="8" name="页脚占位符 7">
            <a:extLst>
              <a:ext uri="{FF2B5EF4-FFF2-40B4-BE49-F238E27FC236}">
                <a16:creationId xmlns:a16="http://schemas.microsoft.com/office/drawing/2014/main" id="{45089759-2AC7-5D0B-5B11-B751DA3CC287}"/>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7442E128-EE9D-EF29-7DEF-7C0DCF1821B0}"/>
              </a:ext>
            </a:extLst>
          </p:cNvPr>
          <p:cNvSpPr>
            <a:spLocks noGrp="1"/>
          </p:cNvSpPr>
          <p:nvPr>
            <p:ph type="sldNum" sz="quarter" idx="12"/>
          </p:nvPr>
        </p:nvSpPr>
        <p:spPr/>
        <p:txBody>
          <a:bodyPr/>
          <a:lstStyle/>
          <a:p>
            <a:fld id="{F08B326D-FD99-8345-9AF7-721BE38D9B52}" type="slidenum">
              <a:rPr kumimoji="1" lang="zh-CN" altLang="en-US" smtClean="0"/>
              <a:t>‹#›</a:t>
            </a:fld>
            <a:endParaRPr kumimoji="1" lang="zh-CN" altLang="en-US"/>
          </a:p>
        </p:txBody>
      </p:sp>
    </p:spTree>
    <p:extLst>
      <p:ext uri="{BB962C8B-B14F-4D97-AF65-F5344CB8AC3E}">
        <p14:creationId xmlns:p14="http://schemas.microsoft.com/office/powerpoint/2010/main" val="3280036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6ED7A9-5A74-559F-85D2-57326E7D4D87}"/>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463E91BE-893E-1817-F73E-61671C870730}"/>
              </a:ext>
            </a:extLst>
          </p:cNvPr>
          <p:cNvSpPr>
            <a:spLocks noGrp="1"/>
          </p:cNvSpPr>
          <p:nvPr>
            <p:ph type="dt" sz="half" idx="10"/>
          </p:nvPr>
        </p:nvSpPr>
        <p:spPr/>
        <p:txBody>
          <a:bodyPr/>
          <a:lstStyle/>
          <a:p>
            <a:fld id="{D920E795-3276-4D4F-8A17-5B45B0C91768}" type="datetimeFigureOut">
              <a:rPr kumimoji="1" lang="zh-CN" altLang="en-US" smtClean="0"/>
              <a:t>2025/9/4</a:t>
            </a:fld>
            <a:endParaRPr kumimoji="1" lang="zh-CN" altLang="en-US"/>
          </a:p>
        </p:txBody>
      </p:sp>
      <p:sp>
        <p:nvSpPr>
          <p:cNvPr id="4" name="页脚占位符 3">
            <a:extLst>
              <a:ext uri="{FF2B5EF4-FFF2-40B4-BE49-F238E27FC236}">
                <a16:creationId xmlns:a16="http://schemas.microsoft.com/office/drawing/2014/main" id="{6D37F2AB-5C43-F465-7F2A-75E7B883199C}"/>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0A901FD4-05BA-FCD5-312B-8F2C43A4604D}"/>
              </a:ext>
            </a:extLst>
          </p:cNvPr>
          <p:cNvSpPr>
            <a:spLocks noGrp="1"/>
          </p:cNvSpPr>
          <p:nvPr>
            <p:ph type="sldNum" sz="quarter" idx="12"/>
          </p:nvPr>
        </p:nvSpPr>
        <p:spPr/>
        <p:txBody>
          <a:bodyPr/>
          <a:lstStyle/>
          <a:p>
            <a:fld id="{F08B326D-FD99-8345-9AF7-721BE38D9B52}" type="slidenum">
              <a:rPr kumimoji="1" lang="zh-CN" altLang="en-US" smtClean="0"/>
              <a:t>‹#›</a:t>
            </a:fld>
            <a:endParaRPr kumimoji="1" lang="zh-CN" altLang="en-US"/>
          </a:p>
        </p:txBody>
      </p:sp>
    </p:spTree>
    <p:extLst>
      <p:ext uri="{BB962C8B-B14F-4D97-AF65-F5344CB8AC3E}">
        <p14:creationId xmlns:p14="http://schemas.microsoft.com/office/powerpoint/2010/main" val="2442815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7DC62AA-62E1-2A47-E17C-05D090DF1BE8}"/>
              </a:ext>
            </a:extLst>
          </p:cNvPr>
          <p:cNvSpPr>
            <a:spLocks noGrp="1"/>
          </p:cNvSpPr>
          <p:nvPr>
            <p:ph type="dt" sz="half" idx="10"/>
          </p:nvPr>
        </p:nvSpPr>
        <p:spPr/>
        <p:txBody>
          <a:bodyPr/>
          <a:lstStyle/>
          <a:p>
            <a:fld id="{D920E795-3276-4D4F-8A17-5B45B0C91768}" type="datetimeFigureOut">
              <a:rPr kumimoji="1" lang="zh-CN" altLang="en-US" smtClean="0"/>
              <a:t>2025/9/4</a:t>
            </a:fld>
            <a:endParaRPr kumimoji="1" lang="zh-CN" altLang="en-US"/>
          </a:p>
        </p:txBody>
      </p:sp>
      <p:sp>
        <p:nvSpPr>
          <p:cNvPr id="3" name="页脚占位符 2">
            <a:extLst>
              <a:ext uri="{FF2B5EF4-FFF2-40B4-BE49-F238E27FC236}">
                <a16:creationId xmlns:a16="http://schemas.microsoft.com/office/drawing/2014/main" id="{C7BA190E-3CB7-A7B0-119C-00A2F512EE66}"/>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65D4DD15-D56A-3EB8-1711-B8560213FC3C}"/>
              </a:ext>
            </a:extLst>
          </p:cNvPr>
          <p:cNvSpPr>
            <a:spLocks noGrp="1"/>
          </p:cNvSpPr>
          <p:nvPr>
            <p:ph type="sldNum" sz="quarter" idx="12"/>
          </p:nvPr>
        </p:nvSpPr>
        <p:spPr/>
        <p:txBody>
          <a:bodyPr/>
          <a:lstStyle/>
          <a:p>
            <a:fld id="{F08B326D-FD99-8345-9AF7-721BE38D9B52}" type="slidenum">
              <a:rPr kumimoji="1" lang="zh-CN" altLang="en-US" smtClean="0"/>
              <a:t>‹#›</a:t>
            </a:fld>
            <a:endParaRPr kumimoji="1" lang="zh-CN" altLang="en-US"/>
          </a:p>
        </p:txBody>
      </p:sp>
    </p:spTree>
    <p:extLst>
      <p:ext uri="{BB962C8B-B14F-4D97-AF65-F5344CB8AC3E}">
        <p14:creationId xmlns:p14="http://schemas.microsoft.com/office/powerpoint/2010/main" val="2238124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975A43-DF8D-936B-B7DD-490B053A958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27741040-D918-C77F-9385-E331E7475C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62D4BD51-12A3-485A-EDF8-F5F444632E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8D52AE4-320A-9061-33C7-F00AFCD5A0D5}"/>
              </a:ext>
            </a:extLst>
          </p:cNvPr>
          <p:cNvSpPr>
            <a:spLocks noGrp="1"/>
          </p:cNvSpPr>
          <p:nvPr>
            <p:ph type="dt" sz="half" idx="10"/>
          </p:nvPr>
        </p:nvSpPr>
        <p:spPr/>
        <p:txBody>
          <a:bodyPr/>
          <a:lstStyle/>
          <a:p>
            <a:fld id="{D920E795-3276-4D4F-8A17-5B45B0C91768}" type="datetimeFigureOut">
              <a:rPr kumimoji="1" lang="zh-CN" altLang="en-US" smtClean="0"/>
              <a:t>2025/9/4</a:t>
            </a:fld>
            <a:endParaRPr kumimoji="1" lang="zh-CN" altLang="en-US"/>
          </a:p>
        </p:txBody>
      </p:sp>
      <p:sp>
        <p:nvSpPr>
          <p:cNvPr id="6" name="页脚占位符 5">
            <a:extLst>
              <a:ext uri="{FF2B5EF4-FFF2-40B4-BE49-F238E27FC236}">
                <a16:creationId xmlns:a16="http://schemas.microsoft.com/office/drawing/2014/main" id="{11964DFB-437C-E0F3-1462-C3FF0218CFC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6F505AF-9B5F-3D16-1741-FCFD28E74FFD}"/>
              </a:ext>
            </a:extLst>
          </p:cNvPr>
          <p:cNvSpPr>
            <a:spLocks noGrp="1"/>
          </p:cNvSpPr>
          <p:nvPr>
            <p:ph type="sldNum" sz="quarter" idx="12"/>
          </p:nvPr>
        </p:nvSpPr>
        <p:spPr/>
        <p:txBody>
          <a:bodyPr/>
          <a:lstStyle/>
          <a:p>
            <a:fld id="{F08B326D-FD99-8345-9AF7-721BE38D9B52}" type="slidenum">
              <a:rPr kumimoji="1" lang="zh-CN" altLang="en-US" smtClean="0"/>
              <a:t>‹#›</a:t>
            </a:fld>
            <a:endParaRPr kumimoji="1" lang="zh-CN" altLang="en-US"/>
          </a:p>
        </p:txBody>
      </p:sp>
    </p:spTree>
    <p:extLst>
      <p:ext uri="{BB962C8B-B14F-4D97-AF65-F5344CB8AC3E}">
        <p14:creationId xmlns:p14="http://schemas.microsoft.com/office/powerpoint/2010/main" val="2159452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0160CE-303B-5AF9-E966-906BE662837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9290CAC2-5C2D-BAE1-6954-91B67DF543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40AEC76F-9E88-31DE-4A89-C3EF0FB165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EE7AE3F-535D-5464-C195-AD34F8E324EE}"/>
              </a:ext>
            </a:extLst>
          </p:cNvPr>
          <p:cNvSpPr>
            <a:spLocks noGrp="1"/>
          </p:cNvSpPr>
          <p:nvPr>
            <p:ph type="dt" sz="half" idx="10"/>
          </p:nvPr>
        </p:nvSpPr>
        <p:spPr/>
        <p:txBody>
          <a:bodyPr/>
          <a:lstStyle/>
          <a:p>
            <a:fld id="{D920E795-3276-4D4F-8A17-5B45B0C91768}" type="datetimeFigureOut">
              <a:rPr kumimoji="1" lang="zh-CN" altLang="en-US" smtClean="0"/>
              <a:t>2025/9/4</a:t>
            </a:fld>
            <a:endParaRPr kumimoji="1" lang="zh-CN" altLang="en-US"/>
          </a:p>
        </p:txBody>
      </p:sp>
      <p:sp>
        <p:nvSpPr>
          <p:cNvPr id="6" name="页脚占位符 5">
            <a:extLst>
              <a:ext uri="{FF2B5EF4-FFF2-40B4-BE49-F238E27FC236}">
                <a16:creationId xmlns:a16="http://schemas.microsoft.com/office/drawing/2014/main" id="{7E155150-F31C-C987-B19E-775EECF1B90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979989A-3B10-41BB-608A-4FD7F46F5754}"/>
              </a:ext>
            </a:extLst>
          </p:cNvPr>
          <p:cNvSpPr>
            <a:spLocks noGrp="1"/>
          </p:cNvSpPr>
          <p:nvPr>
            <p:ph type="sldNum" sz="quarter" idx="12"/>
          </p:nvPr>
        </p:nvSpPr>
        <p:spPr/>
        <p:txBody>
          <a:bodyPr/>
          <a:lstStyle/>
          <a:p>
            <a:fld id="{F08B326D-FD99-8345-9AF7-721BE38D9B52}" type="slidenum">
              <a:rPr kumimoji="1" lang="zh-CN" altLang="en-US" smtClean="0"/>
              <a:t>‹#›</a:t>
            </a:fld>
            <a:endParaRPr kumimoji="1" lang="zh-CN" altLang="en-US"/>
          </a:p>
        </p:txBody>
      </p:sp>
    </p:spTree>
    <p:extLst>
      <p:ext uri="{BB962C8B-B14F-4D97-AF65-F5344CB8AC3E}">
        <p14:creationId xmlns:p14="http://schemas.microsoft.com/office/powerpoint/2010/main" val="3121806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313FEEA-44AF-CC96-665B-CC4F409187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8DF2608-653F-C6C3-5354-441E98C28A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2DF79BE-1E40-DA3C-07CD-2C092F94AA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20E795-3276-4D4F-8A17-5B45B0C91768}" type="datetimeFigureOut">
              <a:rPr kumimoji="1" lang="zh-CN" altLang="en-US" smtClean="0"/>
              <a:t>2025/9/4</a:t>
            </a:fld>
            <a:endParaRPr kumimoji="1" lang="zh-CN" altLang="en-US"/>
          </a:p>
        </p:txBody>
      </p:sp>
      <p:sp>
        <p:nvSpPr>
          <p:cNvPr id="5" name="页脚占位符 4">
            <a:extLst>
              <a:ext uri="{FF2B5EF4-FFF2-40B4-BE49-F238E27FC236}">
                <a16:creationId xmlns:a16="http://schemas.microsoft.com/office/drawing/2014/main" id="{A2C4A662-42BB-EA73-1174-D486E7A775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6E67F7AF-60FD-A6A5-D8C0-8EFEF9B6BB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8B326D-FD99-8345-9AF7-721BE38D9B52}" type="slidenum">
              <a:rPr kumimoji="1" lang="zh-CN" altLang="en-US" smtClean="0"/>
              <a:t>‹#›</a:t>
            </a:fld>
            <a:endParaRPr kumimoji="1" lang="zh-CN" altLang="en-US"/>
          </a:p>
        </p:txBody>
      </p:sp>
    </p:spTree>
    <p:extLst>
      <p:ext uri="{BB962C8B-B14F-4D97-AF65-F5344CB8AC3E}">
        <p14:creationId xmlns:p14="http://schemas.microsoft.com/office/powerpoint/2010/main" val="1498075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ant-work.antgroup-inc.cn/org/289990/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E5DB7BB-9386-4A84-CE7D-4B676B277109}"/>
              </a:ext>
            </a:extLst>
          </p:cNvPr>
          <p:cNvPicPr>
            <a:picLocks noChangeAspect="1"/>
          </p:cNvPicPr>
          <p:nvPr/>
        </p:nvPicPr>
        <p:blipFill>
          <a:blip r:embed="rId2"/>
          <a:stretch>
            <a:fillRect/>
          </a:stretch>
        </p:blipFill>
        <p:spPr>
          <a:xfrm>
            <a:off x="2439713" y="1266884"/>
            <a:ext cx="7312572" cy="1914912"/>
          </a:xfrm>
          <a:prstGeom prst="rect">
            <a:avLst/>
          </a:prstGeom>
        </p:spPr>
      </p:pic>
      <p:sp>
        <p:nvSpPr>
          <p:cNvPr id="7" name="文本框 6">
            <a:extLst>
              <a:ext uri="{FF2B5EF4-FFF2-40B4-BE49-F238E27FC236}">
                <a16:creationId xmlns:a16="http://schemas.microsoft.com/office/drawing/2014/main" id="{FE2E938B-B177-CB61-2445-AB90DED914B6}"/>
              </a:ext>
            </a:extLst>
          </p:cNvPr>
          <p:cNvSpPr txBox="1"/>
          <p:nvPr/>
        </p:nvSpPr>
        <p:spPr>
          <a:xfrm>
            <a:off x="4193875" y="3676205"/>
            <a:ext cx="3804247" cy="584775"/>
          </a:xfrm>
          <a:prstGeom prst="rect">
            <a:avLst/>
          </a:prstGeom>
          <a:noFill/>
        </p:spPr>
        <p:txBody>
          <a:bodyPr wrap="none" rtlCol="0">
            <a:spAutoFit/>
          </a:bodyPr>
          <a:lstStyle/>
          <a:p>
            <a:r>
              <a:rPr kumimoji="1" lang="en-US" altLang="zh-CN" sz="3200" dirty="0"/>
              <a:t>Community</a:t>
            </a:r>
            <a:r>
              <a:rPr kumimoji="1" lang="zh-CN" altLang="en-US" sz="3200" dirty="0"/>
              <a:t> </a:t>
            </a:r>
            <a:r>
              <a:rPr kumimoji="1" lang="en-US" altLang="zh-CN" sz="3200" dirty="0"/>
              <a:t>Meeting</a:t>
            </a:r>
            <a:endParaRPr kumimoji="1" lang="zh-CN" altLang="en-US" sz="3200" dirty="0"/>
          </a:p>
        </p:txBody>
      </p:sp>
      <p:sp>
        <p:nvSpPr>
          <p:cNvPr id="8" name="文本框 7"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BBAAD9C20180234D78A0072836F0BA4062B9B2021ACADBB0A3D98934B1662BE90B44B338016CFB0A22C929089846A8EBDCE9215AC1D02B711BBFC2E5787E3FD724FD34AD372499F754CF2487686243B26F4CE8C973B2C21308BB119F2EE60CD8DFE6229BCE3</a:t>
            </a:r>
          </a:p>
        </p:txBody>
      </p:sp>
      <p:sp>
        <p:nvSpPr>
          <p:cNvPr id="2" name="文本框 1">
            <a:extLst>
              <a:ext uri="{FF2B5EF4-FFF2-40B4-BE49-F238E27FC236}">
                <a16:creationId xmlns:a16="http://schemas.microsoft.com/office/drawing/2014/main" id="{6CD9305F-55AB-C8E9-6D01-38D293071915}"/>
              </a:ext>
            </a:extLst>
          </p:cNvPr>
          <p:cNvSpPr txBox="1"/>
          <p:nvPr/>
        </p:nvSpPr>
        <p:spPr>
          <a:xfrm>
            <a:off x="8766048" y="5023104"/>
            <a:ext cx="1725152" cy="461665"/>
          </a:xfrm>
          <a:prstGeom prst="rect">
            <a:avLst/>
          </a:prstGeom>
          <a:noFill/>
        </p:spPr>
        <p:txBody>
          <a:bodyPr wrap="none" rtlCol="0">
            <a:spAutoFit/>
          </a:bodyPr>
          <a:lstStyle/>
          <a:p>
            <a:r>
              <a:rPr lang="en" altLang="zh-CN" sz="2400" dirty="0"/>
              <a:t>Sep 4, 2025</a:t>
            </a:r>
          </a:p>
        </p:txBody>
      </p:sp>
      <p:sp>
        <p:nvSpPr>
          <p:cNvPr id="9" name="文本框 8"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BBAAD9C20180234D78A0072836F0B120C2B9B20F183C0BB0A0D98433B1BB2B091B4EB93851635B0922C920089846A0EBCAE921EAA1D05B011BBFC218797E35D924FC92ADD722F9B794EF2DE765424CE1A99CE1C875F642814889919F2AF46C68D6162F952E3</a:t>
            </a:r>
          </a:p>
        </p:txBody>
      </p:sp>
      <p:sp>
        <p:nvSpPr>
          <p:cNvPr name="文本框 9" id="10"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BBAAD9C20180234D78A0072836F0B32032B9B20F1C61DBE0A0D98A3EB1162BD91B41B93851690B0622B925089846DEEB17E921DAA1D0EBD11BBFC27B753E35DC24FCD8ADAE24D9D714D628576A924C40CFBDE1CC7DBB22C258A891906EBBACA8D8162D924E3</a:t>
            </a:r>
          </a:p>
        </p:txBody>
      </p:sp>
    </p:spTree>
    <p:extLst>
      <p:ext uri="{BB962C8B-B14F-4D97-AF65-F5344CB8AC3E}">
        <p14:creationId xmlns:p14="http://schemas.microsoft.com/office/powerpoint/2010/main" val="1750191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72089C-4A45-59EB-9699-D9CA9BDFD487}"/>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C25115AD-7330-48DE-4A60-EE1BE6D67CB7}"/>
              </a:ext>
            </a:extLst>
          </p:cNvPr>
          <p:cNvSpPr txBox="1"/>
          <p:nvPr/>
        </p:nvSpPr>
        <p:spPr>
          <a:xfrm>
            <a:off x="683172" y="441433"/>
            <a:ext cx="3972562" cy="461665"/>
          </a:xfrm>
          <a:prstGeom prst="rect">
            <a:avLst/>
          </a:prstGeom>
          <a:noFill/>
        </p:spPr>
        <p:txBody>
          <a:bodyPr wrap="none" rtlCol="0">
            <a:spAutoFit/>
          </a:bodyPr>
          <a:lstStyle/>
          <a:p>
            <a:r>
              <a:rPr kumimoji="1" lang="en-US" altLang="zh-CN" sz="2400" dirty="0"/>
              <a:t>5.</a:t>
            </a:r>
            <a:r>
              <a:rPr kumimoji="1" lang="zh-CN" altLang="en-US" sz="2400" dirty="0"/>
              <a:t> </a:t>
            </a:r>
            <a:r>
              <a:rPr kumimoji="1" lang="en-US" altLang="zh-CN" sz="2400" dirty="0"/>
              <a:t>Java-specific</a:t>
            </a:r>
            <a:r>
              <a:rPr kumimoji="1" lang="zh-CN" altLang="en-US" sz="2400" dirty="0"/>
              <a:t> </a:t>
            </a:r>
            <a:r>
              <a:rPr kumimoji="1" lang="en-US" altLang="zh-CN" sz="2400" dirty="0"/>
              <a:t>Optimization</a:t>
            </a:r>
            <a:endParaRPr kumimoji="1" lang="zh-CN" altLang="en-US" sz="2400" dirty="0"/>
          </a:p>
        </p:txBody>
      </p:sp>
      <p:sp>
        <p:nvSpPr>
          <p:cNvPr id="2" name="文本框 1">
            <a:extLst>
              <a:ext uri="{FF2B5EF4-FFF2-40B4-BE49-F238E27FC236}">
                <a16:creationId xmlns:a16="http://schemas.microsoft.com/office/drawing/2014/main" id="{7E25D8E2-C4D9-ABAC-5633-B34A93DC03CD}"/>
              </a:ext>
            </a:extLst>
          </p:cNvPr>
          <p:cNvSpPr txBox="1"/>
          <p:nvPr/>
        </p:nvSpPr>
        <p:spPr>
          <a:xfrm>
            <a:off x="1393155" y="1048134"/>
            <a:ext cx="9701565" cy="129657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 altLang="zh-CN" dirty="0"/>
              <a:t>LLVM is unable to perceive Java's high-level semantics during the optimization process.</a:t>
            </a:r>
            <a:endParaRPr lang="en" altLang="zh-CN" sz="2000" dirty="0"/>
          </a:p>
          <a:p>
            <a:pPr marL="342900" indent="-342900">
              <a:lnSpc>
                <a:spcPct val="150000"/>
              </a:lnSpc>
              <a:buFont typeface="Arial" panose="020B0604020202020204" pitchFamily="34" charset="0"/>
              <a:buChar char="•"/>
            </a:pPr>
            <a:r>
              <a:rPr lang="en" altLang="zh-CN" dirty="0"/>
              <a:t>To enable Java-specific optimizations, abstractions of Java semantics (custom IR) are embedded into the LLVM IR.</a:t>
            </a:r>
            <a:endParaRPr kumimoji="1" lang="zh-CN" altLang="en-US" sz="2000" dirty="0"/>
          </a:p>
        </p:txBody>
      </p:sp>
      <p:pic>
        <p:nvPicPr>
          <p:cNvPr id="6" name="图片 5">
            <a:extLst>
              <a:ext uri="{FF2B5EF4-FFF2-40B4-BE49-F238E27FC236}">
                <a16:creationId xmlns:a16="http://schemas.microsoft.com/office/drawing/2014/main" id="{5D3458B1-18BA-DBA5-F540-B611793BC5F7}"/>
              </a:ext>
            </a:extLst>
          </p:cNvPr>
          <p:cNvPicPr>
            <a:picLocks noChangeAspect="1"/>
          </p:cNvPicPr>
          <p:nvPr/>
        </p:nvPicPr>
        <p:blipFill>
          <a:blip r:embed="rId2"/>
          <a:stretch>
            <a:fillRect/>
          </a:stretch>
        </p:blipFill>
        <p:spPr>
          <a:xfrm>
            <a:off x="3482397" y="2387755"/>
            <a:ext cx="4775200" cy="1460500"/>
          </a:xfrm>
          <a:prstGeom prst="rect">
            <a:avLst/>
          </a:prstGeom>
        </p:spPr>
      </p:pic>
      <p:sp>
        <p:nvSpPr>
          <p:cNvPr id="7" name="下箭头 6">
            <a:extLst>
              <a:ext uri="{FF2B5EF4-FFF2-40B4-BE49-F238E27FC236}">
                <a16:creationId xmlns:a16="http://schemas.microsoft.com/office/drawing/2014/main" id="{FD681155-53A8-CAFC-0813-4C6B91D3EE68}"/>
              </a:ext>
            </a:extLst>
          </p:cNvPr>
          <p:cNvSpPr/>
          <p:nvPr/>
        </p:nvSpPr>
        <p:spPr>
          <a:xfrm>
            <a:off x="5596063" y="3987003"/>
            <a:ext cx="273934" cy="71763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 name="图片 2">
            <a:extLst>
              <a:ext uri="{FF2B5EF4-FFF2-40B4-BE49-F238E27FC236}">
                <a16:creationId xmlns:a16="http://schemas.microsoft.com/office/drawing/2014/main" id="{92D91400-A0D9-D906-B24C-212751A2B3F7}"/>
              </a:ext>
            </a:extLst>
          </p:cNvPr>
          <p:cNvPicPr>
            <a:picLocks noChangeAspect="1"/>
          </p:cNvPicPr>
          <p:nvPr/>
        </p:nvPicPr>
        <p:blipFill>
          <a:blip r:embed="rId3"/>
          <a:stretch>
            <a:fillRect/>
          </a:stretch>
        </p:blipFill>
        <p:spPr>
          <a:xfrm>
            <a:off x="2136197" y="4841140"/>
            <a:ext cx="7467600" cy="1651000"/>
          </a:xfrm>
          <a:prstGeom prst="rect">
            <a:avLst/>
          </a:prstGeom>
        </p:spPr>
      </p:pic>
      <p:sp>
        <p:nvSpPr>
          <p:cNvPr id="11" name="文本框 4"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BBAAD9C20180234D78A0072836F0BA4062B9B2021ACADBB0A3D98934B1662BE90B44B338016CFB0A22C929089846A8EBDCE9215AC1D02B711BBFC2E5787E3FD724FD34AD372499F754CF2487686243B26F4CE8C973B2C21308BB119F2EE60CD8DFE6229BCE3</a:t>
            </a:r>
          </a:p>
        </p:txBody>
      </p:sp>
      <p:pic>
        <p:nvPicPr>
          <p:cNvPr id="5" name="图片 4">
            <a:extLst>
              <a:ext uri="{FF2B5EF4-FFF2-40B4-BE49-F238E27FC236}">
                <a16:creationId xmlns:a16="http://schemas.microsoft.com/office/drawing/2014/main" id="{6DCAAFFB-1F71-570F-50BC-515C7597A094}"/>
              </a:ext>
            </a:extLst>
          </p:cNvPr>
          <p:cNvPicPr>
            <a:picLocks noChangeAspect="1"/>
          </p:cNvPicPr>
          <p:nvPr/>
        </p:nvPicPr>
        <p:blipFill>
          <a:blip r:embed="rId4"/>
          <a:stretch>
            <a:fillRect/>
          </a:stretch>
        </p:blipFill>
        <p:spPr>
          <a:xfrm>
            <a:off x="10685768" y="6376415"/>
            <a:ext cx="1359928" cy="356119"/>
          </a:xfrm>
          <a:prstGeom prst="rect">
            <a:avLst/>
          </a:prstGeom>
        </p:spPr>
      </p:pic>
      <p:sp>
        <p:nvSpPr>
          <p:cNvPr id="12" name="文本框 5"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BBAAD9C20180234D78A0072836F0B120C2B9B20F183C0BB0A0D98433B1BB2B091B4EB93851635B0922C920089846A0EBCAE921EAA1D05B011BBFC218797E35D924FC92ADD722F9B794EF2DE765424CE1A99CE1C875F642814889919F2AF46C68D6162F952E3</a:t>
            </a:r>
          </a:p>
        </p:txBody>
      </p:sp>
      <p:sp>
        <p:nvSpPr>
          <p:cNvPr name="文本框 6" id="13"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BBAAD9C20180234D78A0072836F0B32032B9B20F1C61DBE0A0D98A3EB1162BD91B41B93851690B0622B925089846DEEB17E921DAA1D0EBD11BBFC27B753E35DC24FCD8ADAE24D9D714D628576A924C40CFBDE1CC7DBB22C258A891906EBBACA8D8162D924E3</a:t>
            </a:r>
          </a:p>
        </p:txBody>
      </p:sp>
    </p:spTree>
    <p:extLst>
      <p:ext uri="{BB962C8B-B14F-4D97-AF65-F5344CB8AC3E}">
        <p14:creationId xmlns:p14="http://schemas.microsoft.com/office/powerpoint/2010/main" val="124561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92DE7-4E68-5BA8-0285-889DA17EEE7E}"/>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E58EFF26-E8B3-1289-EB26-77A8AA9372F6}"/>
              </a:ext>
            </a:extLst>
          </p:cNvPr>
          <p:cNvSpPr txBox="1"/>
          <p:nvPr/>
        </p:nvSpPr>
        <p:spPr>
          <a:xfrm>
            <a:off x="683172" y="441433"/>
            <a:ext cx="3972562" cy="461665"/>
          </a:xfrm>
          <a:prstGeom prst="rect">
            <a:avLst/>
          </a:prstGeom>
          <a:noFill/>
        </p:spPr>
        <p:txBody>
          <a:bodyPr wrap="none" rtlCol="0">
            <a:spAutoFit/>
          </a:bodyPr>
          <a:lstStyle/>
          <a:p>
            <a:r>
              <a:rPr kumimoji="1" lang="en-US" altLang="zh-CN" sz="2400" dirty="0"/>
              <a:t>5.</a:t>
            </a:r>
            <a:r>
              <a:rPr kumimoji="1" lang="zh-CN" altLang="en-US" sz="2400" dirty="0"/>
              <a:t> </a:t>
            </a:r>
            <a:r>
              <a:rPr kumimoji="1" lang="en-US" altLang="zh-CN" sz="2400" dirty="0"/>
              <a:t>Java-specific</a:t>
            </a:r>
            <a:r>
              <a:rPr kumimoji="1" lang="zh-CN" altLang="en-US" sz="2400" dirty="0"/>
              <a:t> </a:t>
            </a:r>
            <a:r>
              <a:rPr kumimoji="1" lang="en-US" altLang="zh-CN" sz="2400" dirty="0"/>
              <a:t>Optimization</a:t>
            </a:r>
            <a:endParaRPr kumimoji="1" lang="zh-CN" altLang="en-US" sz="2400" dirty="0"/>
          </a:p>
        </p:txBody>
      </p:sp>
      <p:sp>
        <p:nvSpPr>
          <p:cNvPr id="8" name="文本框 7">
            <a:extLst>
              <a:ext uri="{FF2B5EF4-FFF2-40B4-BE49-F238E27FC236}">
                <a16:creationId xmlns:a16="http://schemas.microsoft.com/office/drawing/2014/main" id="{F18099CB-E3F9-5F92-7172-B8EA5384DAF7}"/>
              </a:ext>
            </a:extLst>
          </p:cNvPr>
          <p:cNvSpPr txBox="1"/>
          <p:nvPr/>
        </p:nvSpPr>
        <p:spPr>
          <a:xfrm>
            <a:off x="1372171" y="983187"/>
            <a:ext cx="9637205" cy="1176669"/>
          </a:xfrm>
          <a:prstGeom prst="rect">
            <a:avLst/>
          </a:prstGeom>
          <a:noFill/>
        </p:spPr>
        <p:txBody>
          <a:bodyPr wrap="square" rtlCol="0">
            <a:spAutoFit/>
          </a:bodyPr>
          <a:lstStyle/>
          <a:p>
            <a:pPr marL="285750" indent="-285750">
              <a:lnSpc>
                <a:spcPts val="2860"/>
              </a:lnSpc>
              <a:buFont typeface="Arial" panose="020B0604020202020204" pitchFamily="34" charset="0"/>
              <a:buChar char="•"/>
            </a:pPr>
            <a:r>
              <a:rPr lang="en" altLang="zh-CN" dirty="0"/>
              <a:t>The custom IR is defined as LLVM functions provided by the bytecode frontend.</a:t>
            </a:r>
          </a:p>
          <a:p>
            <a:pPr marL="285750" indent="-285750">
              <a:lnSpc>
                <a:spcPts val="2860"/>
              </a:lnSpc>
              <a:buFont typeface="Arial" panose="020B0604020202020204" pitchFamily="34" charset="0"/>
              <a:buChar char="•"/>
            </a:pPr>
            <a:r>
              <a:rPr lang="en" altLang="zh-CN" dirty="0"/>
              <a:t>After undergoing high-level optimizations, these functions are </a:t>
            </a:r>
            <a:r>
              <a:rPr lang="en" altLang="zh-CN" dirty="0" err="1"/>
              <a:t>inlined</a:t>
            </a:r>
            <a:r>
              <a:rPr lang="en" altLang="zh-CN" dirty="0"/>
              <a:t> (lowered), allowing subsequent low-level optimizations to be applied.</a:t>
            </a:r>
          </a:p>
        </p:txBody>
      </p:sp>
      <p:pic>
        <p:nvPicPr>
          <p:cNvPr id="3" name="图片 2">
            <a:extLst>
              <a:ext uri="{FF2B5EF4-FFF2-40B4-BE49-F238E27FC236}">
                <a16:creationId xmlns:a16="http://schemas.microsoft.com/office/drawing/2014/main" id="{ACB6AB3C-BF33-1849-4BF8-22EC6A0EAD1D}"/>
              </a:ext>
            </a:extLst>
          </p:cNvPr>
          <p:cNvPicPr>
            <a:picLocks noChangeAspect="1"/>
          </p:cNvPicPr>
          <p:nvPr/>
        </p:nvPicPr>
        <p:blipFill>
          <a:blip r:embed="rId2"/>
          <a:stretch>
            <a:fillRect/>
          </a:stretch>
        </p:blipFill>
        <p:spPr>
          <a:xfrm>
            <a:off x="2544340" y="2239945"/>
            <a:ext cx="7103319" cy="4551522"/>
          </a:xfrm>
          <a:prstGeom prst="rect">
            <a:avLst/>
          </a:prstGeom>
        </p:spPr>
      </p:pic>
      <p:sp>
        <p:nvSpPr>
          <p:cNvPr id="9" name="文本框 8"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BBAAD9C20180234D78A0072836F0BA4062B9B2021ACADBB0A3D98934B1662BE90B44B338016CFB0A22C929089846A8EBDCE9215AC1D02B711BBFC2E5787E3FD724FD34AD372499F754CF2487686243B26F4CE8C973B2C21308BB119F2EE60CD8DFE6229BCE3</a:t>
            </a:r>
          </a:p>
        </p:txBody>
      </p:sp>
      <p:pic>
        <p:nvPicPr>
          <p:cNvPr id="2" name="图片 1">
            <a:extLst>
              <a:ext uri="{FF2B5EF4-FFF2-40B4-BE49-F238E27FC236}">
                <a16:creationId xmlns:a16="http://schemas.microsoft.com/office/drawing/2014/main" id="{FE401F12-27C8-6154-C6A7-0CE184DB22C1}"/>
              </a:ext>
            </a:extLst>
          </p:cNvPr>
          <p:cNvPicPr>
            <a:picLocks noChangeAspect="1"/>
          </p:cNvPicPr>
          <p:nvPr/>
        </p:nvPicPr>
        <p:blipFill>
          <a:blip r:embed="rId3"/>
          <a:stretch>
            <a:fillRect/>
          </a:stretch>
        </p:blipFill>
        <p:spPr>
          <a:xfrm>
            <a:off x="10685768" y="6376415"/>
            <a:ext cx="1359928" cy="356119"/>
          </a:xfrm>
          <a:prstGeom prst="rect">
            <a:avLst/>
          </a:prstGeom>
        </p:spPr>
      </p:pic>
      <p:sp>
        <p:nvSpPr>
          <p:cNvPr id="10" name="文本框 9"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BBAAD9C20180234D78A0072836F0B120C2B9B20F183C0BB0A0D98433B1BB2B091B4EB93851635B0922C920089846A0EBCAE921EAA1D05B011BBFC218797E35D924FC92ADD722F9B794EF2DE765424CE1A99CE1C875F642814889919F2AF46C68D6162F952E3</a:t>
            </a:r>
          </a:p>
        </p:txBody>
      </p:sp>
      <p:sp>
        <p:nvSpPr>
          <p:cNvPr name="文本框 10" id="11"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BBAAD9C20180234D78A0072836F0B32032B9B20F1C61DBE0A0D98A3EB1162BD91B41B93851690B0622B925089846DEEB17E921DAA1D0EBD11BBFC27B753E35DC24FCD8ADAE24D9D714D628576A924C40CFBDE1CC7DBB22C258A891906EBBACA8D8162D924E3</a:t>
            </a:r>
          </a:p>
        </p:txBody>
      </p:sp>
    </p:spTree>
    <p:extLst>
      <p:ext uri="{BB962C8B-B14F-4D97-AF65-F5344CB8AC3E}">
        <p14:creationId xmlns:p14="http://schemas.microsoft.com/office/powerpoint/2010/main" val="3936034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8C2962-1EC2-9723-B087-B31D1AF7D5B7}"/>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C38D3061-6112-632F-7479-10E57953AE62}"/>
              </a:ext>
            </a:extLst>
          </p:cNvPr>
          <p:cNvSpPr txBox="1"/>
          <p:nvPr/>
        </p:nvSpPr>
        <p:spPr>
          <a:xfrm>
            <a:off x="683172" y="441433"/>
            <a:ext cx="3972562" cy="461665"/>
          </a:xfrm>
          <a:prstGeom prst="rect">
            <a:avLst/>
          </a:prstGeom>
          <a:noFill/>
        </p:spPr>
        <p:txBody>
          <a:bodyPr wrap="none" rtlCol="0">
            <a:spAutoFit/>
          </a:bodyPr>
          <a:lstStyle/>
          <a:p>
            <a:r>
              <a:rPr kumimoji="1" lang="en-US" altLang="zh-CN" sz="2400" dirty="0"/>
              <a:t>5.</a:t>
            </a:r>
            <a:r>
              <a:rPr kumimoji="1" lang="zh-CN" altLang="en-US" sz="2400" dirty="0"/>
              <a:t> </a:t>
            </a:r>
            <a:r>
              <a:rPr kumimoji="1" lang="en-US" altLang="zh-CN" sz="2400" dirty="0"/>
              <a:t>Java-specific</a:t>
            </a:r>
            <a:r>
              <a:rPr kumimoji="1" lang="zh-CN" altLang="en-US" sz="2400" dirty="0"/>
              <a:t> </a:t>
            </a:r>
            <a:r>
              <a:rPr kumimoji="1" lang="en-US" altLang="zh-CN" sz="2400" dirty="0"/>
              <a:t>Optimization</a:t>
            </a:r>
            <a:endParaRPr kumimoji="1" lang="zh-CN" altLang="en-US" sz="2400" dirty="0"/>
          </a:p>
        </p:txBody>
      </p:sp>
      <p:sp>
        <p:nvSpPr>
          <p:cNvPr id="2" name="文本框 1">
            <a:extLst>
              <a:ext uri="{FF2B5EF4-FFF2-40B4-BE49-F238E27FC236}">
                <a16:creationId xmlns:a16="http://schemas.microsoft.com/office/drawing/2014/main" id="{49074351-C1AE-C4D5-CFCE-3EFF709CB55A}"/>
              </a:ext>
            </a:extLst>
          </p:cNvPr>
          <p:cNvSpPr txBox="1"/>
          <p:nvPr/>
        </p:nvSpPr>
        <p:spPr>
          <a:xfrm>
            <a:off x="1180618" y="1163190"/>
            <a:ext cx="6466835" cy="369332"/>
          </a:xfrm>
          <a:prstGeom prst="rect">
            <a:avLst/>
          </a:prstGeom>
          <a:noFill/>
        </p:spPr>
        <p:txBody>
          <a:bodyPr wrap="none" rtlCol="0">
            <a:spAutoFit/>
          </a:bodyPr>
          <a:lstStyle/>
          <a:p>
            <a:pPr marL="285750" indent="-285750">
              <a:buFont typeface="Arial" panose="020B0604020202020204" pitchFamily="34" charset="0"/>
              <a:buChar char="•"/>
            </a:pPr>
            <a:r>
              <a:rPr lang="en" altLang="zh-CN" dirty="0"/>
              <a:t>After optimization, it may be determined that </a:t>
            </a:r>
            <a:r>
              <a:rPr lang="en" altLang="zh-CN" dirty="0" err="1"/>
              <a:t>isString</a:t>
            </a:r>
            <a:r>
              <a:rPr lang="en" altLang="zh-CN" dirty="0"/>
              <a:t> is true.</a:t>
            </a:r>
          </a:p>
        </p:txBody>
      </p:sp>
      <p:sp>
        <p:nvSpPr>
          <p:cNvPr id="5" name="文本框 4">
            <a:extLst>
              <a:ext uri="{FF2B5EF4-FFF2-40B4-BE49-F238E27FC236}">
                <a16:creationId xmlns:a16="http://schemas.microsoft.com/office/drawing/2014/main" id="{64816FFF-A028-EA12-75CD-66331B769C42}"/>
              </a:ext>
            </a:extLst>
          </p:cNvPr>
          <p:cNvSpPr txBox="1"/>
          <p:nvPr/>
        </p:nvSpPr>
        <p:spPr>
          <a:xfrm>
            <a:off x="1180618" y="3740731"/>
            <a:ext cx="10214656" cy="400110"/>
          </a:xfrm>
          <a:prstGeom prst="rect">
            <a:avLst/>
          </a:prstGeom>
          <a:noFill/>
        </p:spPr>
        <p:txBody>
          <a:bodyPr wrap="none" rtlCol="0">
            <a:spAutoFit/>
          </a:bodyPr>
          <a:lstStyle/>
          <a:p>
            <a:pPr marL="342900" indent="-342900">
              <a:buFont typeface="Arial" panose="020B0604020202020204" pitchFamily="34" charset="0"/>
              <a:buChar char="•"/>
            </a:pPr>
            <a:r>
              <a:rPr lang="en" altLang="zh-CN" sz="2000" dirty="0"/>
              <a:t>Alternatively, if there is no opportunity for optimization, inlining (lowering) is performed.</a:t>
            </a:r>
          </a:p>
        </p:txBody>
      </p:sp>
      <p:pic>
        <p:nvPicPr>
          <p:cNvPr id="7" name="图片 6">
            <a:extLst>
              <a:ext uri="{FF2B5EF4-FFF2-40B4-BE49-F238E27FC236}">
                <a16:creationId xmlns:a16="http://schemas.microsoft.com/office/drawing/2014/main" id="{F6A1B8C4-C32C-86FE-5B50-043278B48B5F}"/>
              </a:ext>
            </a:extLst>
          </p:cNvPr>
          <p:cNvPicPr>
            <a:picLocks noChangeAspect="1"/>
          </p:cNvPicPr>
          <p:nvPr/>
        </p:nvPicPr>
        <p:blipFill>
          <a:blip r:embed="rId2"/>
          <a:stretch>
            <a:fillRect/>
          </a:stretch>
        </p:blipFill>
        <p:spPr>
          <a:xfrm>
            <a:off x="2381688" y="1907975"/>
            <a:ext cx="4864100" cy="1358900"/>
          </a:xfrm>
          <a:prstGeom prst="rect">
            <a:avLst/>
          </a:prstGeom>
        </p:spPr>
      </p:pic>
      <p:pic>
        <p:nvPicPr>
          <p:cNvPr id="3" name="图片 2">
            <a:extLst>
              <a:ext uri="{FF2B5EF4-FFF2-40B4-BE49-F238E27FC236}">
                <a16:creationId xmlns:a16="http://schemas.microsoft.com/office/drawing/2014/main" id="{31BC0FBD-E10D-727D-F804-133FD845FC3A}"/>
              </a:ext>
            </a:extLst>
          </p:cNvPr>
          <p:cNvPicPr>
            <a:picLocks noChangeAspect="1"/>
          </p:cNvPicPr>
          <p:nvPr/>
        </p:nvPicPr>
        <p:blipFill>
          <a:blip r:embed="rId3"/>
          <a:stretch>
            <a:fillRect/>
          </a:stretch>
        </p:blipFill>
        <p:spPr>
          <a:xfrm>
            <a:off x="2579414" y="4491806"/>
            <a:ext cx="4216400" cy="1905000"/>
          </a:xfrm>
          <a:prstGeom prst="rect">
            <a:avLst/>
          </a:prstGeom>
        </p:spPr>
      </p:pic>
      <p:sp>
        <p:nvSpPr>
          <p:cNvPr id="9" name="文本框 5"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BBAAD9C20180234D78A0072836F0BA4062B9B2021ACADBB0A3D98934B1662BE90B44B338016CFB0A22C929089846A8EBDCE9215AC1D02B711BBFC2E5787E3FD724FD34AD372499F754CF2487686243B26F4CE8C973B2C21308BB119F2EE60CD8DFE6229BCE3</a:t>
            </a:r>
          </a:p>
        </p:txBody>
      </p:sp>
      <p:pic>
        <p:nvPicPr>
          <p:cNvPr id="6" name="图片 5">
            <a:extLst>
              <a:ext uri="{FF2B5EF4-FFF2-40B4-BE49-F238E27FC236}">
                <a16:creationId xmlns:a16="http://schemas.microsoft.com/office/drawing/2014/main" id="{99249D1A-0D5D-5530-4977-021EF5239B4C}"/>
              </a:ext>
            </a:extLst>
          </p:cNvPr>
          <p:cNvPicPr>
            <a:picLocks noChangeAspect="1"/>
          </p:cNvPicPr>
          <p:nvPr/>
        </p:nvPicPr>
        <p:blipFill>
          <a:blip r:embed="rId4"/>
          <a:stretch>
            <a:fillRect/>
          </a:stretch>
        </p:blipFill>
        <p:spPr>
          <a:xfrm>
            <a:off x="10685768" y="6376415"/>
            <a:ext cx="1359928" cy="356119"/>
          </a:xfrm>
          <a:prstGeom prst="rect">
            <a:avLst/>
          </a:prstGeom>
        </p:spPr>
      </p:pic>
      <p:sp>
        <p:nvSpPr>
          <p:cNvPr id="10" name="文本框 6"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BBAAD9C20180234D78A0072836F0B120C2B9B20F183C0BB0A0D98433B1BB2B091B4EB93851635B0922C920089846A0EBCAE921EAA1D05B011BBFC218797E35D924FC92ADD722F9B794EF2DE765424CE1A99CE1C875F642814889919F2AF46C68D6162F952E3</a:t>
            </a:r>
          </a:p>
        </p:txBody>
      </p:sp>
      <p:sp>
        <p:nvSpPr>
          <p:cNvPr name="文本框 7" id="11"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BBAAD9C20180234D78A0072836F0B32032B9B20F1C61DBE0A0D98A3EB1162BD91B41B93851690B0622B925089846DEEB17E921DAA1D0EBD11BBFC27B753E35DC24FCD8ADAE24D9D714D628576A924C40CFBDE1CC7DBB22C258A891906EBBACA8D8162D924E3</a:t>
            </a:r>
          </a:p>
        </p:txBody>
      </p:sp>
    </p:spTree>
    <p:extLst>
      <p:ext uri="{BB962C8B-B14F-4D97-AF65-F5344CB8AC3E}">
        <p14:creationId xmlns:p14="http://schemas.microsoft.com/office/powerpoint/2010/main" val="3646183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FC5816-08D2-76B2-CFF6-12C7FC1F7DD4}"/>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767E8C24-F84F-8E2A-C0D6-EBC135B02F8B}"/>
              </a:ext>
            </a:extLst>
          </p:cNvPr>
          <p:cNvSpPr txBox="1"/>
          <p:nvPr/>
        </p:nvSpPr>
        <p:spPr>
          <a:xfrm>
            <a:off x="683172" y="441433"/>
            <a:ext cx="3972562" cy="461665"/>
          </a:xfrm>
          <a:prstGeom prst="rect">
            <a:avLst/>
          </a:prstGeom>
          <a:noFill/>
        </p:spPr>
        <p:txBody>
          <a:bodyPr wrap="none" rtlCol="0">
            <a:spAutoFit/>
          </a:bodyPr>
          <a:lstStyle/>
          <a:p>
            <a:r>
              <a:rPr kumimoji="1" lang="en-US" altLang="zh-CN" sz="2400" dirty="0"/>
              <a:t>5.</a:t>
            </a:r>
            <a:r>
              <a:rPr kumimoji="1" lang="zh-CN" altLang="en-US" sz="2400" dirty="0"/>
              <a:t> </a:t>
            </a:r>
            <a:r>
              <a:rPr kumimoji="1" lang="en-US" altLang="zh-CN" sz="2400" dirty="0"/>
              <a:t>Java-specific</a:t>
            </a:r>
            <a:r>
              <a:rPr kumimoji="1" lang="zh-CN" altLang="en-US" sz="2400" dirty="0"/>
              <a:t> </a:t>
            </a:r>
            <a:r>
              <a:rPr kumimoji="1" lang="en-US" altLang="zh-CN" sz="2400" dirty="0"/>
              <a:t>Optimization</a:t>
            </a:r>
            <a:endParaRPr kumimoji="1" lang="zh-CN" altLang="en-US" sz="2400" dirty="0"/>
          </a:p>
        </p:txBody>
      </p:sp>
      <p:sp>
        <p:nvSpPr>
          <p:cNvPr id="5" name="文本框 4">
            <a:extLst>
              <a:ext uri="{FF2B5EF4-FFF2-40B4-BE49-F238E27FC236}">
                <a16:creationId xmlns:a16="http://schemas.microsoft.com/office/drawing/2014/main" id="{810EABD0-EB97-0694-D4DE-76E4237037FC}"/>
              </a:ext>
            </a:extLst>
          </p:cNvPr>
          <p:cNvSpPr txBox="1"/>
          <p:nvPr/>
        </p:nvSpPr>
        <p:spPr>
          <a:xfrm>
            <a:off x="1312350" y="1073496"/>
            <a:ext cx="7326044" cy="369332"/>
          </a:xfrm>
          <a:prstGeom prst="rect">
            <a:avLst/>
          </a:prstGeom>
          <a:noFill/>
        </p:spPr>
        <p:txBody>
          <a:bodyPr wrap="none" rtlCol="0">
            <a:spAutoFit/>
          </a:bodyPr>
          <a:lstStyle/>
          <a:p>
            <a:r>
              <a:rPr lang="en" altLang="zh-CN" dirty="0"/>
              <a:t>The code generated by the client compiler collects profiling information.</a:t>
            </a:r>
          </a:p>
        </p:txBody>
      </p:sp>
      <p:pic>
        <p:nvPicPr>
          <p:cNvPr id="7" name="图片 6">
            <a:extLst>
              <a:ext uri="{FF2B5EF4-FFF2-40B4-BE49-F238E27FC236}">
                <a16:creationId xmlns:a16="http://schemas.microsoft.com/office/drawing/2014/main" id="{D51AC593-A20C-F556-29A8-77C2F6B4925E}"/>
              </a:ext>
            </a:extLst>
          </p:cNvPr>
          <p:cNvPicPr>
            <a:picLocks noChangeAspect="1"/>
          </p:cNvPicPr>
          <p:nvPr/>
        </p:nvPicPr>
        <p:blipFill>
          <a:blip r:embed="rId3"/>
          <a:stretch>
            <a:fillRect/>
          </a:stretch>
        </p:blipFill>
        <p:spPr>
          <a:xfrm>
            <a:off x="4614819" y="1696848"/>
            <a:ext cx="3818756" cy="954689"/>
          </a:xfrm>
          <a:prstGeom prst="rect">
            <a:avLst/>
          </a:prstGeom>
        </p:spPr>
      </p:pic>
      <p:sp>
        <p:nvSpPr>
          <p:cNvPr id="8" name="文本框 7">
            <a:extLst>
              <a:ext uri="{FF2B5EF4-FFF2-40B4-BE49-F238E27FC236}">
                <a16:creationId xmlns:a16="http://schemas.microsoft.com/office/drawing/2014/main" id="{A94B7FCB-B1D1-07E8-3A06-5B0EF72C052A}"/>
              </a:ext>
            </a:extLst>
          </p:cNvPr>
          <p:cNvSpPr txBox="1"/>
          <p:nvPr/>
        </p:nvSpPr>
        <p:spPr>
          <a:xfrm>
            <a:off x="1312350" y="2936746"/>
            <a:ext cx="7736413" cy="369332"/>
          </a:xfrm>
          <a:prstGeom prst="rect">
            <a:avLst/>
          </a:prstGeom>
          <a:noFill/>
        </p:spPr>
        <p:txBody>
          <a:bodyPr wrap="none" rtlCol="0">
            <a:spAutoFit/>
          </a:bodyPr>
          <a:lstStyle/>
          <a:p>
            <a:r>
              <a:rPr lang="en" altLang="zh-CN" dirty="0"/>
              <a:t>Profiling may reveal that only a single target, </a:t>
            </a:r>
            <a:r>
              <a:rPr lang="en" altLang="zh-CN" dirty="0" err="1"/>
              <a:t>MyBar.invoke</a:t>
            </a:r>
            <a:r>
              <a:rPr lang="en" altLang="zh-CN" dirty="0"/>
              <a:t>, is actually called.</a:t>
            </a:r>
          </a:p>
        </p:txBody>
      </p:sp>
      <p:pic>
        <p:nvPicPr>
          <p:cNvPr id="10" name="图片 9">
            <a:extLst>
              <a:ext uri="{FF2B5EF4-FFF2-40B4-BE49-F238E27FC236}">
                <a16:creationId xmlns:a16="http://schemas.microsoft.com/office/drawing/2014/main" id="{5B505364-1992-1788-BB83-FD4386D3540F}"/>
              </a:ext>
            </a:extLst>
          </p:cNvPr>
          <p:cNvPicPr>
            <a:picLocks noChangeAspect="1"/>
          </p:cNvPicPr>
          <p:nvPr/>
        </p:nvPicPr>
        <p:blipFill>
          <a:blip r:embed="rId4"/>
          <a:stretch>
            <a:fillRect/>
          </a:stretch>
        </p:blipFill>
        <p:spPr>
          <a:xfrm>
            <a:off x="1767638" y="4206464"/>
            <a:ext cx="3543300" cy="1879600"/>
          </a:xfrm>
          <a:prstGeom prst="rect">
            <a:avLst/>
          </a:prstGeom>
        </p:spPr>
      </p:pic>
      <p:pic>
        <p:nvPicPr>
          <p:cNvPr id="11" name="图片 10">
            <a:extLst>
              <a:ext uri="{FF2B5EF4-FFF2-40B4-BE49-F238E27FC236}">
                <a16:creationId xmlns:a16="http://schemas.microsoft.com/office/drawing/2014/main" id="{8BD8E118-5D61-E1B4-130F-39B80E2F789E}"/>
              </a:ext>
            </a:extLst>
          </p:cNvPr>
          <p:cNvPicPr>
            <a:picLocks noChangeAspect="1"/>
          </p:cNvPicPr>
          <p:nvPr/>
        </p:nvPicPr>
        <p:blipFill>
          <a:blip r:embed="rId5"/>
          <a:stretch>
            <a:fillRect/>
          </a:stretch>
        </p:blipFill>
        <p:spPr>
          <a:xfrm>
            <a:off x="7218134" y="3882700"/>
            <a:ext cx="3556000" cy="2171700"/>
          </a:xfrm>
          <a:prstGeom prst="rect">
            <a:avLst/>
          </a:prstGeom>
        </p:spPr>
      </p:pic>
      <p:sp>
        <p:nvSpPr>
          <p:cNvPr id="13" name="矩形 12">
            <a:extLst>
              <a:ext uri="{FF2B5EF4-FFF2-40B4-BE49-F238E27FC236}">
                <a16:creationId xmlns:a16="http://schemas.microsoft.com/office/drawing/2014/main" id="{F96D2BED-71FB-C856-AAD2-BC72B9544736}"/>
              </a:ext>
            </a:extLst>
          </p:cNvPr>
          <p:cNvSpPr/>
          <p:nvPr/>
        </p:nvSpPr>
        <p:spPr>
          <a:xfrm>
            <a:off x="2485188" y="5570722"/>
            <a:ext cx="2108200" cy="238619"/>
          </a:xfrm>
          <a:prstGeom prst="rect">
            <a:avLst/>
          </a:prstGeom>
          <a:solidFill>
            <a:schemeClr val="accent1">
              <a:alpha val="33208"/>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14" name="直线箭头连接符 13">
            <a:extLst>
              <a:ext uri="{FF2B5EF4-FFF2-40B4-BE49-F238E27FC236}">
                <a16:creationId xmlns:a16="http://schemas.microsoft.com/office/drawing/2014/main" id="{8A1222AA-600D-4019-2CD8-A65B30A533F6}"/>
              </a:ext>
            </a:extLst>
          </p:cNvPr>
          <p:cNvCxnSpPr>
            <a:cxnSpLocks/>
            <a:endCxn id="11" idx="1"/>
          </p:cNvCxnSpPr>
          <p:nvPr/>
        </p:nvCxnSpPr>
        <p:spPr>
          <a:xfrm flipV="1">
            <a:off x="4782207" y="4968550"/>
            <a:ext cx="2435927" cy="717547"/>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8EC1A598-85B9-7A45-1815-1D9735CBC11F}"/>
              </a:ext>
            </a:extLst>
          </p:cNvPr>
          <p:cNvSpPr txBox="1"/>
          <p:nvPr/>
        </p:nvSpPr>
        <p:spPr>
          <a:xfrm>
            <a:off x="2050894" y="3591287"/>
            <a:ext cx="2650084" cy="369332"/>
          </a:xfrm>
          <a:prstGeom prst="rect">
            <a:avLst/>
          </a:prstGeom>
          <a:noFill/>
        </p:spPr>
        <p:txBody>
          <a:bodyPr wrap="none" rtlCol="0">
            <a:spAutoFit/>
          </a:bodyPr>
          <a:lstStyle/>
          <a:p>
            <a:r>
              <a:rPr kumimoji="1" lang="en-US" altLang="zh-CN" dirty="0"/>
              <a:t>Speculative</a:t>
            </a:r>
            <a:r>
              <a:rPr kumimoji="1" lang="zh-CN" altLang="en-US" dirty="0"/>
              <a:t> </a:t>
            </a:r>
            <a:r>
              <a:rPr kumimoji="1" lang="en-US" altLang="zh-CN" dirty="0"/>
              <a:t>Optimization</a:t>
            </a:r>
            <a:endParaRPr kumimoji="1" lang="zh-CN" altLang="en-US" dirty="0"/>
          </a:p>
        </p:txBody>
      </p:sp>
      <p:sp>
        <p:nvSpPr>
          <p:cNvPr id="3" name="文本框 2">
            <a:extLst>
              <a:ext uri="{FF2B5EF4-FFF2-40B4-BE49-F238E27FC236}">
                <a16:creationId xmlns:a16="http://schemas.microsoft.com/office/drawing/2014/main" id="{F9724E0E-157A-C640-4BBE-7872D98C3575}"/>
              </a:ext>
            </a:extLst>
          </p:cNvPr>
          <p:cNvSpPr txBox="1"/>
          <p:nvPr/>
        </p:nvSpPr>
        <p:spPr>
          <a:xfrm rot="20723122">
            <a:off x="5311878" y="4868751"/>
            <a:ext cx="1704313" cy="369332"/>
          </a:xfrm>
          <a:prstGeom prst="rect">
            <a:avLst/>
          </a:prstGeom>
          <a:noFill/>
        </p:spPr>
        <p:txBody>
          <a:bodyPr wrap="none" rtlCol="0">
            <a:spAutoFit/>
          </a:bodyPr>
          <a:lstStyle/>
          <a:p>
            <a:r>
              <a:rPr kumimoji="1" lang="en-US" altLang="zh-CN" dirty="0"/>
              <a:t>Deoptimization</a:t>
            </a:r>
            <a:endParaRPr kumimoji="1" lang="zh-CN" altLang="en-US" dirty="0"/>
          </a:p>
        </p:txBody>
      </p:sp>
      <p:sp>
        <p:nvSpPr>
          <p:cNvPr id="19" name="文本框 8"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BBAAD9C20180234D78A0072836F0BA4062B9B2021ACADBB0A3D98934B1662BE90B44B338016CFB0A22C929089846A8EBDCE9215AC1D02B711BBFC2E5787E3FD724FD34AD372499F754CF2487686243B26F4CE8C973B2C21308BB119F2EE60CD8DFE6229BCE3</a:t>
            </a:r>
          </a:p>
        </p:txBody>
      </p:sp>
      <p:pic>
        <p:nvPicPr>
          <p:cNvPr id="6" name="图片 5">
            <a:extLst>
              <a:ext uri="{FF2B5EF4-FFF2-40B4-BE49-F238E27FC236}">
                <a16:creationId xmlns:a16="http://schemas.microsoft.com/office/drawing/2014/main" id="{9D1290DA-0207-E617-20F3-07E1A9C32CE4}"/>
              </a:ext>
            </a:extLst>
          </p:cNvPr>
          <p:cNvPicPr>
            <a:picLocks noChangeAspect="1"/>
          </p:cNvPicPr>
          <p:nvPr/>
        </p:nvPicPr>
        <p:blipFill>
          <a:blip r:embed="rId6"/>
          <a:stretch>
            <a:fillRect/>
          </a:stretch>
        </p:blipFill>
        <p:spPr>
          <a:xfrm>
            <a:off x="10685768" y="6376415"/>
            <a:ext cx="1359928" cy="356119"/>
          </a:xfrm>
          <a:prstGeom prst="rect">
            <a:avLst/>
          </a:prstGeom>
        </p:spPr>
      </p:pic>
      <p:sp>
        <p:nvSpPr>
          <p:cNvPr id="20" name="文本框 9"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BBAAD9C20180234D78A0072836F0B120C2B9B20F183C0BB0A0D98433B1BB2B091B4EB93851635B0922C920089846A0EBCAE921EAA1D05B011BBFC218797E35D924FC92ADD722F9B794EF2DE765424CE1A99CE1C875F642814889919F2AF46C68D6162F952E3</a:t>
            </a:r>
          </a:p>
        </p:txBody>
      </p:sp>
      <p:sp>
        <p:nvSpPr>
          <p:cNvPr name="文本框 10" id="21"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BBAAD9C20180234D78A0072836F0B32032B9B20F1C61DBE0A0D98A3EB1162BD91B41B93851690B0622B925089846DEEB17E921DAA1D0EBD11BBFC27B753E35DC24FCD8ADAE24D9D714D628576A924C40CFBDE1CC7DBB22C258A891906EBBACA8D8162D924E3</a:t>
            </a:r>
          </a:p>
        </p:txBody>
      </p:sp>
    </p:spTree>
    <p:extLst>
      <p:ext uri="{BB962C8B-B14F-4D97-AF65-F5344CB8AC3E}">
        <p14:creationId xmlns:p14="http://schemas.microsoft.com/office/powerpoint/2010/main" val="245609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A314C6-486E-FDE2-B3E1-BAC38BD61D31}"/>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380AED2D-658B-6FDF-DC19-C14E39FF404E}"/>
              </a:ext>
            </a:extLst>
          </p:cNvPr>
          <p:cNvSpPr txBox="1"/>
          <p:nvPr/>
        </p:nvSpPr>
        <p:spPr>
          <a:xfrm>
            <a:off x="683172" y="441433"/>
            <a:ext cx="3972562" cy="461665"/>
          </a:xfrm>
          <a:prstGeom prst="rect">
            <a:avLst/>
          </a:prstGeom>
          <a:noFill/>
        </p:spPr>
        <p:txBody>
          <a:bodyPr wrap="none" rtlCol="0">
            <a:spAutoFit/>
          </a:bodyPr>
          <a:lstStyle/>
          <a:p>
            <a:r>
              <a:rPr kumimoji="1" lang="en-US" altLang="zh-CN" sz="2400" dirty="0"/>
              <a:t>5.</a:t>
            </a:r>
            <a:r>
              <a:rPr kumimoji="1" lang="zh-CN" altLang="en-US" sz="2400" dirty="0"/>
              <a:t> </a:t>
            </a:r>
            <a:r>
              <a:rPr kumimoji="1" lang="en-US" altLang="zh-CN" sz="2400" dirty="0"/>
              <a:t>Java-specific</a:t>
            </a:r>
            <a:r>
              <a:rPr kumimoji="1" lang="zh-CN" altLang="en-US" sz="2400" dirty="0"/>
              <a:t> </a:t>
            </a:r>
            <a:r>
              <a:rPr kumimoji="1" lang="en-US" altLang="zh-CN" sz="2400" dirty="0"/>
              <a:t>Optimization</a:t>
            </a:r>
            <a:endParaRPr kumimoji="1" lang="zh-CN" altLang="en-US" sz="2400" dirty="0"/>
          </a:p>
        </p:txBody>
      </p:sp>
      <p:sp>
        <p:nvSpPr>
          <p:cNvPr id="2" name="文本框 1">
            <a:extLst>
              <a:ext uri="{FF2B5EF4-FFF2-40B4-BE49-F238E27FC236}">
                <a16:creationId xmlns:a16="http://schemas.microsoft.com/office/drawing/2014/main" id="{ACF505DE-2948-9C22-80F5-D06652BF8760}"/>
              </a:ext>
            </a:extLst>
          </p:cNvPr>
          <p:cNvSpPr txBox="1"/>
          <p:nvPr/>
        </p:nvSpPr>
        <p:spPr>
          <a:xfrm>
            <a:off x="1404997" y="1214842"/>
            <a:ext cx="8981414" cy="2042290"/>
          </a:xfrm>
          <a:prstGeom prst="rect">
            <a:avLst/>
          </a:prstGeom>
          <a:noFill/>
        </p:spPr>
        <p:txBody>
          <a:bodyPr wrap="square" rtlCol="0">
            <a:spAutoFit/>
          </a:bodyPr>
          <a:lstStyle/>
          <a:p>
            <a:pPr>
              <a:lnSpc>
                <a:spcPts val="3060"/>
              </a:lnSpc>
            </a:pPr>
            <a:r>
              <a:rPr lang="en" altLang="zh-CN" dirty="0"/>
              <a:t>Requirements for the JIT compiler:</a:t>
            </a:r>
          </a:p>
          <a:p>
            <a:pPr marL="285750" indent="-285750">
              <a:lnSpc>
                <a:spcPts val="3060"/>
              </a:lnSpc>
              <a:buFont typeface="Arial" panose="020B0604020202020204" pitchFamily="34" charset="0"/>
              <a:buChar char="•"/>
            </a:pPr>
            <a:r>
              <a:rPr lang="en" altLang="zh-CN" dirty="0"/>
              <a:t>Record the interpreter state at deoptimization points.</a:t>
            </a:r>
          </a:p>
          <a:p>
            <a:pPr marL="285750" indent="-285750">
              <a:lnSpc>
                <a:spcPts val="3060"/>
              </a:lnSpc>
              <a:buFont typeface="Arial" panose="020B0604020202020204" pitchFamily="34" charset="0"/>
              <a:buChar char="•"/>
            </a:pPr>
            <a:r>
              <a:rPr lang="en" altLang="zh-CN" dirty="0"/>
              <a:t>Ensure that various optimizations do not compromise the correctness of the interpreter state (for example, by not moving operations that compute stack values past a deoptimization point).</a:t>
            </a:r>
          </a:p>
        </p:txBody>
      </p:sp>
      <p:sp>
        <p:nvSpPr>
          <p:cNvPr id="3" name="文本框 2">
            <a:extLst>
              <a:ext uri="{FF2B5EF4-FFF2-40B4-BE49-F238E27FC236}">
                <a16:creationId xmlns:a16="http://schemas.microsoft.com/office/drawing/2014/main" id="{02992E0C-F4F6-A4F0-96C9-7551A55B9493}"/>
              </a:ext>
            </a:extLst>
          </p:cNvPr>
          <p:cNvSpPr txBox="1"/>
          <p:nvPr/>
        </p:nvSpPr>
        <p:spPr>
          <a:xfrm>
            <a:off x="1404997" y="3649945"/>
            <a:ext cx="3643946" cy="400110"/>
          </a:xfrm>
          <a:prstGeom prst="rect">
            <a:avLst/>
          </a:prstGeom>
          <a:noFill/>
        </p:spPr>
        <p:txBody>
          <a:bodyPr wrap="none" rtlCol="0">
            <a:spAutoFit/>
          </a:bodyPr>
          <a:lstStyle/>
          <a:p>
            <a:r>
              <a:rPr kumimoji="1" lang="en-US" altLang="zh-CN" sz="2000" dirty="0"/>
              <a:t>LLVM</a:t>
            </a:r>
            <a:r>
              <a:rPr kumimoji="1" lang="zh-CN" altLang="en-US" sz="2000" dirty="0"/>
              <a:t> </a:t>
            </a:r>
            <a:r>
              <a:rPr kumimoji="1" lang="en-US" altLang="zh-CN" sz="2000" dirty="0"/>
              <a:t>“</a:t>
            </a:r>
            <a:r>
              <a:rPr kumimoji="1" lang="en-US" altLang="zh-CN" sz="2000" dirty="0" err="1"/>
              <a:t>deopt</a:t>
            </a:r>
            <a:r>
              <a:rPr kumimoji="1" lang="en-US" altLang="zh-CN" sz="2000" dirty="0"/>
              <a:t>”</a:t>
            </a:r>
            <a:r>
              <a:rPr kumimoji="1" lang="zh-CN" altLang="en-US" sz="2000" dirty="0"/>
              <a:t> </a:t>
            </a:r>
            <a:r>
              <a:rPr kumimoji="1" lang="en-US" altLang="zh-CN" sz="2000" dirty="0"/>
              <a:t>Operand</a:t>
            </a:r>
            <a:r>
              <a:rPr kumimoji="1" lang="zh-CN" altLang="en-US" sz="2000" dirty="0"/>
              <a:t> </a:t>
            </a:r>
            <a:r>
              <a:rPr kumimoji="1" lang="en-US" altLang="zh-CN" sz="2000" dirty="0"/>
              <a:t>Bundle:</a:t>
            </a:r>
            <a:endParaRPr kumimoji="1" lang="zh-CN" altLang="en-US" sz="2000" dirty="0"/>
          </a:p>
        </p:txBody>
      </p:sp>
      <p:pic>
        <p:nvPicPr>
          <p:cNvPr id="6" name="图片 5">
            <a:extLst>
              <a:ext uri="{FF2B5EF4-FFF2-40B4-BE49-F238E27FC236}">
                <a16:creationId xmlns:a16="http://schemas.microsoft.com/office/drawing/2014/main" id="{BEA9D516-120E-6A0B-C608-67CAB07B1225}"/>
              </a:ext>
            </a:extLst>
          </p:cNvPr>
          <p:cNvPicPr>
            <a:picLocks noChangeAspect="1"/>
          </p:cNvPicPr>
          <p:nvPr/>
        </p:nvPicPr>
        <p:blipFill>
          <a:blip r:embed="rId3"/>
          <a:stretch>
            <a:fillRect/>
          </a:stretch>
        </p:blipFill>
        <p:spPr>
          <a:xfrm>
            <a:off x="2190750" y="4361799"/>
            <a:ext cx="6362700" cy="330200"/>
          </a:xfrm>
          <a:prstGeom prst="rect">
            <a:avLst/>
          </a:prstGeom>
        </p:spPr>
      </p:pic>
      <p:sp>
        <p:nvSpPr>
          <p:cNvPr id="9" name="文本框 8">
            <a:extLst>
              <a:ext uri="{FF2B5EF4-FFF2-40B4-BE49-F238E27FC236}">
                <a16:creationId xmlns:a16="http://schemas.microsoft.com/office/drawing/2014/main" id="{5FB17D74-1D5B-06FE-9F5D-0235B9D61990}"/>
              </a:ext>
            </a:extLst>
          </p:cNvPr>
          <p:cNvSpPr txBox="1"/>
          <p:nvPr/>
        </p:nvSpPr>
        <p:spPr>
          <a:xfrm>
            <a:off x="1890168" y="4861603"/>
            <a:ext cx="8011072" cy="1296445"/>
          </a:xfrm>
          <a:prstGeom prst="rect">
            <a:avLst/>
          </a:prstGeom>
          <a:noFill/>
        </p:spPr>
        <p:txBody>
          <a:bodyPr wrap="square" rtlCol="0">
            <a:spAutoFit/>
          </a:bodyPr>
          <a:lstStyle/>
          <a:p>
            <a:pPr>
              <a:lnSpc>
                <a:spcPct val="150000"/>
              </a:lnSpc>
            </a:pPr>
            <a:r>
              <a:rPr lang="en" altLang="zh-CN" dirty="0"/>
              <a:t>LLVM uses </a:t>
            </a:r>
            <a:r>
              <a:rPr lang="en" altLang="zh-CN" dirty="0" err="1"/>
              <a:t>statepoints</a:t>
            </a:r>
            <a:r>
              <a:rPr lang="en" altLang="zh-CN" dirty="0"/>
              <a:t> to save the information recorded in </a:t>
            </a:r>
            <a:r>
              <a:rPr lang="en" altLang="zh-CN" dirty="0" err="1"/>
              <a:t>deopt</a:t>
            </a:r>
            <a:r>
              <a:rPr lang="en" altLang="zh-CN" dirty="0"/>
              <a:t> bundles to the </a:t>
            </a:r>
            <a:r>
              <a:rPr lang="en" altLang="zh-CN" dirty="0" err="1"/>
              <a:t>stackmap</a:t>
            </a:r>
            <a:r>
              <a:rPr lang="en" altLang="zh-CN" dirty="0"/>
              <a:t>, and ensures that operations on related values are not scheduled across </a:t>
            </a:r>
            <a:r>
              <a:rPr lang="en" altLang="zh-CN" dirty="0" err="1"/>
              <a:t>deopt</a:t>
            </a:r>
            <a:r>
              <a:rPr lang="en" altLang="zh-CN" dirty="0"/>
              <a:t> bundles.</a:t>
            </a:r>
            <a:endParaRPr kumimoji="1" lang="en-US" altLang="zh-CN" dirty="0"/>
          </a:p>
        </p:txBody>
      </p:sp>
      <p:sp>
        <p:nvSpPr>
          <p:cNvPr id="11" name="文本框 9"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BBAAD9C20180234D78A0072836F0BA4062B9B2021ACADBB0A3D98934B1662BE90B44B338016CFB0A22C929089846A8EBDCE9215AC1D02B711BBFC2E5787E3FD724FD34AD372499F754CF2487686243B26F4CE8C973B2C21308BB119F2EE60CD8DFE6229BCE3</a:t>
            </a:r>
          </a:p>
        </p:txBody>
      </p:sp>
      <p:pic>
        <p:nvPicPr>
          <p:cNvPr id="5" name="图片 4">
            <a:extLst>
              <a:ext uri="{FF2B5EF4-FFF2-40B4-BE49-F238E27FC236}">
                <a16:creationId xmlns:a16="http://schemas.microsoft.com/office/drawing/2014/main" id="{067A7DA3-5DFC-F4C7-2640-B5498548AE95}"/>
              </a:ext>
            </a:extLst>
          </p:cNvPr>
          <p:cNvPicPr>
            <a:picLocks noChangeAspect="1"/>
          </p:cNvPicPr>
          <p:nvPr/>
        </p:nvPicPr>
        <p:blipFill>
          <a:blip r:embed="rId4"/>
          <a:stretch>
            <a:fillRect/>
          </a:stretch>
        </p:blipFill>
        <p:spPr>
          <a:xfrm>
            <a:off x="10685768" y="6376415"/>
            <a:ext cx="1359928" cy="356119"/>
          </a:xfrm>
          <a:prstGeom prst="rect">
            <a:avLst/>
          </a:prstGeom>
        </p:spPr>
      </p:pic>
      <p:sp>
        <p:nvSpPr>
          <p:cNvPr id="12" name="文本框 10"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BBAAD9C20180234D78A0072836F0B120C2B9B20F183C0BB0A0D98433B1BB2B091B4EB93851635B0922C920089846A0EBCAE921EAA1D05B011BBFC218797E35D924FC92ADD722F9B794EF2DE765424CE1A99CE1C875F642814889919F2AF46C68D6162F952E3</a:t>
            </a:r>
          </a:p>
        </p:txBody>
      </p:sp>
      <p:sp>
        <p:nvSpPr>
          <p:cNvPr name="文本框 11" id="13"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BBAAD9C20180234D78A0072836F0B32032B9B20F1C61DBE0A0D98A3EB1162BD91B41B93851690B0622B925089846DEEB17E921DAA1D0EBD11BBFC27B753E35DC24FCD8ADAE24D9D714D628576A924C40CFBDE1CC7DBB22C258A891906EBBACA8D8162D924E3</a:t>
            </a:r>
          </a:p>
        </p:txBody>
      </p:sp>
    </p:spTree>
    <p:extLst>
      <p:ext uri="{BB962C8B-B14F-4D97-AF65-F5344CB8AC3E}">
        <p14:creationId xmlns:p14="http://schemas.microsoft.com/office/powerpoint/2010/main" val="2263833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A73B5-593D-BBD0-EEF5-784263A7185F}"/>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EB719CED-D969-4785-A37E-04BBD59B281D}"/>
              </a:ext>
            </a:extLst>
          </p:cNvPr>
          <p:cNvSpPr txBox="1"/>
          <p:nvPr/>
        </p:nvSpPr>
        <p:spPr>
          <a:xfrm>
            <a:off x="683172" y="441433"/>
            <a:ext cx="1773242" cy="461665"/>
          </a:xfrm>
          <a:prstGeom prst="rect">
            <a:avLst/>
          </a:prstGeom>
          <a:noFill/>
        </p:spPr>
        <p:txBody>
          <a:bodyPr wrap="none" rtlCol="0">
            <a:spAutoFit/>
          </a:bodyPr>
          <a:lstStyle/>
          <a:p>
            <a:r>
              <a:rPr kumimoji="1" lang="en-US" altLang="zh-CN" sz="2400" dirty="0"/>
              <a:t>6.</a:t>
            </a:r>
            <a:r>
              <a:rPr kumimoji="1" lang="zh-CN" altLang="en-US" sz="2400" dirty="0"/>
              <a:t> </a:t>
            </a:r>
            <a:r>
              <a:rPr kumimoji="1" lang="en-US" altLang="zh-CN" sz="2400" dirty="0"/>
              <a:t>Roadmap</a:t>
            </a:r>
            <a:endParaRPr kumimoji="1" lang="zh-CN" altLang="en-US" sz="2400" dirty="0"/>
          </a:p>
        </p:txBody>
      </p:sp>
      <p:sp>
        <p:nvSpPr>
          <p:cNvPr id="11" name="文本框 9" hidden="1">
            <a:extLst>
              <a:ext uri="{FF2B5EF4-FFF2-40B4-BE49-F238E27FC236}">
                <a16:creationId xmlns:a16="http://schemas.microsoft.com/office/drawing/2014/main" id="{BF86CE9A-ABA5-41EC-388E-3156A6ADDFE6}"/>
              </a:ext>
            </a:extLst>
          </p:cNvPr>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BBAAD9C20180234D78A0072836F0BA4062B9B2021ACADBB0A3D98934B1662BE90B44B338016CFB0A22C929089846A8EBDCE9215AC1D02B711BBFC2E5787E3FD724FD34AD372499F754CF2487686243B26F4CE8C973B2C21308BB119F2EE60CD8DFE6229BCE3</a:t>
            </a:r>
          </a:p>
        </p:txBody>
      </p:sp>
      <p:pic>
        <p:nvPicPr>
          <p:cNvPr id="5" name="图片 4">
            <a:extLst>
              <a:ext uri="{FF2B5EF4-FFF2-40B4-BE49-F238E27FC236}">
                <a16:creationId xmlns:a16="http://schemas.microsoft.com/office/drawing/2014/main" id="{3F13FE65-492E-53FC-B708-33B16495DFA2}"/>
              </a:ext>
            </a:extLst>
          </p:cNvPr>
          <p:cNvPicPr>
            <a:picLocks noChangeAspect="1"/>
          </p:cNvPicPr>
          <p:nvPr/>
        </p:nvPicPr>
        <p:blipFill>
          <a:blip r:embed="rId3"/>
          <a:stretch>
            <a:fillRect/>
          </a:stretch>
        </p:blipFill>
        <p:spPr>
          <a:xfrm>
            <a:off x="10685768" y="6376415"/>
            <a:ext cx="1359928" cy="356119"/>
          </a:xfrm>
          <a:prstGeom prst="rect">
            <a:avLst/>
          </a:prstGeom>
        </p:spPr>
      </p:pic>
      <p:pic>
        <p:nvPicPr>
          <p:cNvPr id="3" name="图片 2">
            <a:extLst>
              <a:ext uri="{FF2B5EF4-FFF2-40B4-BE49-F238E27FC236}">
                <a16:creationId xmlns:a16="http://schemas.microsoft.com/office/drawing/2014/main" id="{128D7D07-1E32-57B7-8F27-684995CA8D05}"/>
              </a:ext>
            </a:extLst>
          </p:cNvPr>
          <p:cNvPicPr>
            <a:picLocks noChangeAspect="1"/>
          </p:cNvPicPr>
          <p:nvPr/>
        </p:nvPicPr>
        <p:blipFill>
          <a:blip r:embed="rId4"/>
          <a:stretch>
            <a:fillRect/>
          </a:stretch>
        </p:blipFill>
        <p:spPr>
          <a:xfrm>
            <a:off x="877810" y="1055879"/>
            <a:ext cx="10487922" cy="4746242"/>
          </a:xfrm>
          <a:prstGeom prst="rect">
            <a:avLst/>
          </a:prstGeom>
        </p:spPr>
      </p:pic>
      <p:sp>
        <p:nvSpPr>
          <p:cNvPr id="12" name="文本框 10"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BBAAD9C20180234D78A0072836F0B120C2B9B20F183C0BB0A0D98433B1BB2B091B4EB93851635B0922C920089846A0EBCAE921EAA1D05B011BBFC218797E35D924FC92ADD722F9B794EF2DE765424CE1A99CE1C875F642814889919F2AF46C68D6162F952E3</a:t>
            </a:r>
          </a:p>
        </p:txBody>
      </p:sp>
      <p:sp>
        <p:nvSpPr>
          <p:cNvPr name="文本框 11" id="13"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BBAAD9C20180234D78A0072836F0B32032B9B20F1C61DBE0A0D98A3EB1162BD91B41B93851690B0622B925089846DEEB17E921DAA1D0EBD11BBFC27B753E35DC24FCD8ADAE24D9D714D628576A924C40CFBDE1CC7DBB22C258A891906EBBACA8D8162D924E3</a:t>
            </a:r>
          </a:p>
        </p:txBody>
      </p:sp>
    </p:spTree>
    <p:extLst>
      <p:ext uri="{BB962C8B-B14F-4D97-AF65-F5344CB8AC3E}">
        <p14:creationId xmlns:p14="http://schemas.microsoft.com/office/powerpoint/2010/main" val="3571822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99AF0-C66D-4BD3-B353-31453B3E9CD7}"/>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1C15888A-3481-E146-AD21-8CB32A1DB202}"/>
              </a:ext>
            </a:extLst>
          </p:cNvPr>
          <p:cNvSpPr txBox="1"/>
          <p:nvPr/>
        </p:nvSpPr>
        <p:spPr>
          <a:xfrm>
            <a:off x="683172" y="441433"/>
            <a:ext cx="2036135" cy="461665"/>
          </a:xfrm>
          <a:prstGeom prst="rect">
            <a:avLst/>
          </a:prstGeom>
          <a:noFill/>
        </p:spPr>
        <p:txBody>
          <a:bodyPr wrap="none" rtlCol="0">
            <a:spAutoFit/>
          </a:bodyPr>
          <a:lstStyle/>
          <a:p>
            <a:r>
              <a:rPr kumimoji="1" lang="en-US" altLang="zh-CN" sz="2400" dirty="0"/>
              <a:t>7.</a:t>
            </a:r>
            <a:r>
              <a:rPr kumimoji="1" lang="zh-CN" altLang="en-US" sz="2400" dirty="0"/>
              <a:t> </a:t>
            </a:r>
            <a:r>
              <a:rPr kumimoji="1" lang="en-US" altLang="zh-CN" sz="2400" dirty="0"/>
              <a:t>Community</a:t>
            </a:r>
            <a:endParaRPr kumimoji="1" lang="zh-CN" altLang="en-US" sz="2400" dirty="0"/>
          </a:p>
        </p:txBody>
      </p:sp>
      <p:sp>
        <p:nvSpPr>
          <p:cNvPr id="11" name="文本框 9" hidden="1">
            <a:extLst>
              <a:ext uri="{FF2B5EF4-FFF2-40B4-BE49-F238E27FC236}">
                <a16:creationId xmlns:a16="http://schemas.microsoft.com/office/drawing/2014/main" id="{86F0E037-1833-F315-56B5-12DBF022955E}"/>
              </a:ext>
            </a:extLst>
          </p:cNvPr>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BBAAD9C20180234D78A0072836F0BA4062B9B2021ACADBB0A3D98934B1662BE90B44B338016CFB0A22C929089846A8EBDCE9215AC1D02B711BBFC2E5787E3FD724FD34AD372499F754CF2487686243B26F4CE8C973B2C21308BB119F2EE60CD8DFE6229BCE3</a:t>
            </a:r>
          </a:p>
        </p:txBody>
      </p:sp>
      <p:pic>
        <p:nvPicPr>
          <p:cNvPr id="5" name="图片 4">
            <a:extLst>
              <a:ext uri="{FF2B5EF4-FFF2-40B4-BE49-F238E27FC236}">
                <a16:creationId xmlns:a16="http://schemas.microsoft.com/office/drawing/2014/main" id="{02AA5E27-5B61-4362-9226-D31F7BE77067}"/>
              </a:ext>
            </a:extLst>
          </p:cNvPr>
          <p:cNvPicPr>
            <a:picLocks noChangeAspect="1"/>
          </p:cNvPicPr>
          <p:nvPr/>
        </p:nvPicPr>
        <p:blipFill>
          <a:blip r:embed="rId3"/>
          <a:stretch>
            <a:fillRect/>
          </a:stretch>
        </p:blipFill>
        <p:spPr>
          <a:xfrm>
            <a:off x="10685768" y="6376415"/>
            <a:ext cx="1359928" cy="356119"/>
          </a:xfrm>
          <a:prstGeom prst="rect">
            <a:avLst/>
          </a:prstGeom>
        </p:spPr>
      </p:pic>
      <p:sp>
        <p:nvSpPr>
          <p:cNvPr id="12" name="文本框 10"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BBAAD9C20180234D78A0072836F0B47042B9B20415BF5BA0A7D9893EB13E2BD98B46BA38516E5B0B22692108984606EB2FE9218AF1D0AB311BBFC2097D5E3AD324FC67AD0A2389D774922C1765024C86D827EFCC730D22C608E9F19C05EF2C58D9062493DE3</a:t>
            </a:r>
          </a:p>
        </p:txBody>
      </p:sp>
      <p:sp>
        <p:nvSpPr>
          <p:cNvPr id="2" name="文本框 1">
            <a:extLst>
              <a:ext uri="{FF2B5EF4-FFF2-40B4-BE49-F238E27FC236}">
                <a16:creationId xmlns:a16="http://schemas.microsoft.com/office/drawing/2014/main" id="{BBB7BE95-76DB-B665-85C7-4973191405D8}"/>
              </a:ext>
            </a:extLst>
          </p:cNvPr>
          <p:cNvSpPr txBox="1"/>
          <p:nvPr/>
        </p:nvSpPr>
        <p:spPr>
          <a:xfrm>
            <a:off x="906432" y="1236437"/>
            <a:ext cx="7263338" cy="646331"/>
          </a:xfrm>
          <a:prstGeom prst="rect">
            <a:avLst/>
          </a:prstGeom>
          <a:noFill/>
        </p:spPr>
        <p:txBody>
          <a:bodyPr wrap="square" rtlCol="0">
            <a:spAutoFit/>
          </a:bodyPr>
          <a:lstStyle/>
          <a:p>
            <a:r>
              <a:rPr kumimoji="1" lang="en" altLang="zh-CN" dirty="0"/>
              <a:t>This project is naturally community-driven. </a:t>
            </a:r>
          </a:p>
          <a:p>
            <a:r>
              <a:rPr kumimoji="1" lang="en" altLang="zh-CN" dirty="0"/>
              <a:t>So, we established clear and definite</a:t>
            </a:r>
            <a:r>
              <a:rPr kumimoji="1" lang="zh-CN" altLang="en-US" dirty="0"/>
              <a:t> </a:t>
            </a:r>
            <a:r>
              <a:rPr kumimoji="1" lang="en" altLang="zh-CN" dirty="0"/>
              <a:t>open source governance rules.</a:t>
            </a:r>
          </a:p>
        </p:txBody>
      </p:sp>
      <p:sp>
        <p:nvSpPr>
          <p:cNvPr id="3" name="文本框 2">
            <a:extLst>
              <a:ext uri="{FF2B5EF4-FFF2-40B4-BE49-F238E27FC236}">
                <a16:creationId xmlns:a16="http://schemas.microsoft.com/office/drawing/2014/main" id="{225A04FA-3CC6-299F-EC23-66FECA598A5D}"/>
              </a:ext>
            </a:extLst>
          </p:cNvPr>
          <p:cNvSpPr txBox="1"/>
          <p:nvPr/>
        </p:nvSpPr>
        <p:spPr>
          <a:xfrm>
            <a:off x="906432" y="2031441"/>
            <a:ext cx="4036682" cy="369332"/>
          </a:xfrm>
          <a:prstGeom prst="rect">
            <a:avLst/>
          </a:prstGeom>
          <a:noFill/>
        </p:spPr>
        <p:txBody>
          <a:bodyPr wrap="none" rtlCol="0">
            <a:spAutoFit/>
          </a:bodyPr>
          <a:lstStyle/>
          <a:p>
            <a:r>
              <a:rPr kumimoji="1" lang="en" altLang="zh-CN" dirty="0"/>
              <a:t>https://</a:t>
            </a:r>
            <a:r>
              <a:rPr kumimoji="1" lang="en" altLang="zh-CN" dirty="0" err="1"/>
              <a:t>github.com</a:t>
            </a:r>
            <a:r>
              <a:rPr kumimoji="1" lang="en" altLang="zh-CN" dirty="0"/>
              <a:t>/</a:t>
            </a:r>
            <a:r>
              <a:rPr kumimoji="1" lang="en" altLang="zh-CN" dirty="0" err="1"/>
              <a:t>jeandle</a:t>
            </a:r>
            <a:r>
              <a:rPr kumimoji="1" lang="en" altLang="zh-CN" dirty="0"/>
              <a:t>/community</a:t>
            </a:r>
            <a:endParaRPr kumimoji="1" lang="zh-CN" altLang="en-US" dirty="0"/>
          </a:p>
        </p:txBody>
      </p:sp>
      <p:sp>
        <p:nvSpPr>
          <p:cNvPr id="6" name="文本框 5">
            <a:extLst>
              <a:ext uri="{FF2B5EF4-FFF2-40B4-BE49-F238E27FC236}">
                <a16:creationId xmlns:a16="http://schemas.microsoft.com/office/drawing/2014/main" id="{BCA1D791-5516-1610-B0C3-4625FCC5B364}"/>
              </a:ext>
            </a:extLst>
          </p:cNvPr>
          <p:cNvSpPr txBox="1"/>
          <p:nvPr/>
        </p:nvSpPr>
        <p:spPr>
          <a:xfrm>
            <a:off x="906432" y="2985331"/>
            <a:ext cx="9938939" cy="369332"/>
          </a:xfrm>
          <a:prstGeom prst="rect">
            <a:avLst/>
          </a:prstGeom>
          <a:noFill/>
        </p:spPr>
        <p:txBody>
          <a:bodyPr wrap="none" rtlCol="0">
            <a:spAutoFit/>
          </a:bodyPr>
          <a:lstStyle/>
          <a:p>
            <a:r>
              <a:rPr lang="en" altLang="zh-CN" dirty="0"/>
              <a:t>Our initial community team includes executives from Ant Group, Huawei, PLCT, Alibaba, and so on.</a:t>
            </a:r>
          </a:p>
        </p:txBody>
      </p:sp>
      <p:sp>
        <p:nvSpPr>
          <p:cNvPr id="7" name="文本框 6">
            <a:extLst>
              <a:ext uri="{FF2B5EF4-FFF2-40B4-BE49-F238E27FC236}">
                <a16:creationId xmlns:a16="http://schemas.microsoft.com/office/drawing/2014/main" id="{039091D1-AAA6-1590-7AF9-B9F1E4E9C4D8}"/>
              </a:ext>
            </a:extLst>
          </p:cNvPr>
          <p:cNvSpPr txBox="1"/>
          <p:nvPr/>
        </p:nvSpPr>
        <p:spPr>
          <a:xfrm>
            <a:off x="906432" y="5252231"/>
            <a:ext cx="3881191" cy="369332"/>
          </a:xfrm>
          <a:prstGeom prst="rect">
            <a:avLst/>
          </a:prstGeom>
          <a:noFill/>
        </p:spPr>
        <p:txBody>
          <a:bodyPr wrap="none" rtlCol="0">
            <a:spAutoFit/>
          </a:bodyPr>
          <a:lstStyle/>
          <a:p>
            <a:r>
              <a:rPr kumimoji="1" lang="en-US" altLang="zh-CN" dirty="0"/>
              <a:t>We ♥️</a:t>
            </a:r>
            <a:r>
              <a:rPr kumimoji="1" lang="zh-CN" altLang="en-US" dirty="0"/>
              <a:t> </a:t>
            </a:r>
            <a:r>
              <a:rPr kumimoji="1" lang="en-US" altLang="zh-CN" dirty="0"/>
              <a:t>Open Source and Community!</a:t>
            </a:r>
            <a:endParaRPr kumimoji="1" lang="zh-CN" altLang="en-US" dirty="0"/>
          </a:p>
        </p:txBody>
      </p:sp>
      <p:sp>
        <p:nvSpPr>
          <p:cNvPr id="13" name="文本框 1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BBAAD9C20180234D78A0072836F0BC00B2B9B204196EABF0A7D9863EB1912BB91B49BC3851695B01229921089846F8EB0DE921DAF1D0EBC11BBFC2577A6E3ADC24FC06AD0820A9D774A02B6765924C507B06E5C67020D2C528A90193375B5C58D80626916E3</a:t>
            </a:r>
          </a:p>
        </p:txBody>
      </p:sp>
      <p:sp>
        <p:nvSpPr>
          <p:cNvPr id="14" name="文本框 12"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BBAAD9C20180234D78A0072836F0B120C2B9B20F183C0BB0A0D98433B1BB2B091B4EB93851635B0922C920089846A0EBCAE921EAA1D05B011BBFC218797E35D924FC92ADD722F9B794EF2DE765424CE1A99CE1C875F642814889919F2AF46C68D6162F952E3</a:t>
            </a:r>
          </a:p>
        </p:txBody>
      </p:sp>
      <p:sp>
        <p:nvSpPr>
          <p:cNvPr name="文本框 13" id="15"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BBAAD9C20180234D78A0072836F0B32032B9B20F1C61DBE0A0D98A3EB1162BD91B41B93851690B0622B925089846DEEB17E921DAA1D0EBD11BBFC27B753E35DC24FCD8ADAE24D9D714D628576A924C40CFBDE1CC7DBB22C258A891906EBBACA8D8162D924E3</a:t>
            </a:r>
          </a:p>
        </p:txBody>
      </p:sp>
    </p:spTree>
    <p:extLst>
      <p:ext uri="{BB962C8B-B14F-4D97-AF65-F5344CB8AC3E}">
        <p14:creationId xmlns:p14="http://schemas.microsoft.com/office/powerpoint/2010/main" val="2728531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99AF0-C66D-4BD3-B353-31453B3E9CD7}"/>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1C15888A-3481-E146-AD21-8CB32A1DB202}"/>
              </a:ext>
            </a:extLst>
          </p:cNvPr>
          <p:cNvSpPr txBox="1"/>
          <p:nvPr/>
        </p:nvSpPr>
        <p:spPr>
          <a:xfrm>
            <a:off x="683172" y="441433"/>
            <a:ext cx="2964273" cy="461665"/>
          </a:xfrm>
          <a:prstGeom prst="rect">
            <a:avLst/>
          </a:prstGeom>
          <a:noFill/>
        </p:spPr>
        <p:txBody>
          <a:bodyPr wrap="none" rtlCol="0">
            <a:spAutoFit/>
          </a:bodyPr>
          <a:lstStyle/>
          <a:p>
            <a:r>
              <a:rPr kumimoji="1" lang="en-US" altLang="zh-CN" sz="2400" dirty="0"/>
              <a:t>8.</a:t>
            </a:r>
            <a:r>
              <a:rPr kumimoji="1" lang="zh-CN" altLang="en-US" sz="2400" dirty="0"/>
              <a:t> </a:t>
            </a:r>
            <a:r>
              <a:rPr kumimoji="1" lang="en" altLang="zh-CN" sz="2400" dirty="0"/>
              <a:t>Bi-weekly Meeting</a:t>
            </a:r>
            <a:endParaRPr lang="en" altLang="zh-CN" sz="2400" b="1" dirty="0"/>
          </a:p>
        </p:txBody>
      </p:sp>
      <p:sp>
        <p:nvSpPr>
          <p:cNvPr id="11" name="文本框 9" hidden="1">
            <a:extLst>
              <a:ext uri="{FF2B5EF4-FFF2-40B4-BE49-F238E27FC236}">
                <a16:creationId xmlns:a16="http://schemas.microsoft.com/office/drawing/2014/main" id="{86F0E037-1833-F315-56B5-12DBF022955E}"/>
              </a:ext>
            </a:extLst>
          </p:cNvPr>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BBAAD9C20180234D78A0072836F0BA4062B9B2021ACADBB0A3D98934B1662BE90B44B338016CFB0A22C929089846A8EBDCE9215AC1D02B711BBFC2E5787E3FD724FD34AD372499F754CF2487686243B26F4CE8C973B2C21308BB119F2EE60CD8DFE6229BCE3</a:t>
            </a:r>
          </a:p>
        </p:txBody>
      </p:sp>
      <p:pic>
        <p:nvPicPr>
          <p:cNvPr id="5" name="图片 4">
            <a:extLst>
              <a:ext uri="{FF2B5EF4-FFF2-40B4-BE49-F238E27FC236}">
                <a16:creationId xmlns:a16="http://schemas.microsoft.com/office/drawing/2014/main" id="{02AA5E27-5B61-4362-9226-D31F7BE77067}"/>
              </a:ext>
            </a:extLst>
          </p:cNvPr>
          <p:cNvPicPr>
            <a:picLocks noChangeAspect="1"/>
          </p:cNvPicPr>
          <p:nvPr/>
        </p:nvPicPr>
        <p:blipFill>
          <a:blip r:embed="rId3"/>
          <a:stretch>
            <a:fillRect/>
          </a:stretch>
        </p:blipFill>
        <p:spPr>
          <a:xfrm>
            <a:off x="10685768" y="6376415"/>
            <a:ext cx="1359928" cy="356119"/>
          </a:xfrm>
          <a:prstGeom prst="rect">
            <a:avLst/>
          </a:prstGeom>
        </p:spPr>
      </p:pic>
      <p:sp>
        <p:nvSpPr>
          <p:cNvPr id="12" name="文本框 10"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BBAAD9C20180234D78A0072836F0B47042B9B20415BF5BA0A7D9893EB13E2BD98B46BA38516E5B0B22692108984606EB2FE9218AF1D0AB311BBFC2097D5E3AD324FC67AD0A2389D774922C1765024C86D827EFCC730D22C608E9F19C05EF2C58D9062493DE3</a:t>
            </a:r>
          </a:p>
        </p:txBody>
      </p:sp>
      <p:sp>
        <p:nvSpPr>
          <p:cNvPr id="6" name="文本框 5">
            <a:extLst>
              <a:ext uri="{FF2B5EF4-FFF2-40B4-BE49-F238E27FC236}">
                <a16:creationId xmlns:a16="http://schemas.microsoft.com/office/drawing/2014/main" id="{09254239-7D01-F203-FA4D-4A9E7C78A9FF}"/>
              </a:ext>
            </a:extLst>
          </p:cNvPr>
          <p:cNvSpPr txBox="1"/>
          <p:nvPr/>
        </p:nvSpPr>
        <p:spPr>
          <a:xfrm>
            <a:off x="2474688" y="5552658"/>
            <a:ext cx="6545382" cy="369332"/>
          </a:xfrm>
          <a:prstGeom prst="rect">
            <a:avLst/>
          </a:prstGeom>
          <a:noFill/>
        </p:spPr>
        <p:txBody>
          <a:bodyPr wrap="none" rtlCol="0">
            <a:spAutoFit/>
          </a:bodyPr>
          <a:lstStyle/>
          <a:p>
            <a:r>
              <a:rPr kumimoji="1" lang="en" altLang="zh-CN" dirty="0"/>
              <a:t>https://</a:t>
            </a:r>
            <a:r>
              <a:rPr kumimoji="1" lang="en" altLang="zh-CN" dirty="0" err="1"/>
              <a:t>github.com</a:t>
            </a:r>
            <a:r>
              <a:rPr kumimoji="1" lang="en" altLang="zh-CN" dirty="0"/>
              <a:t>/</a:t>
            </a:r>
            <a:r>
              <a:rPr kumimoji="1" lang="en" altLang="zh-CN" dirty="0" err="1"/>
              <a:t>jeandle</a:t>
            </a:r>
            <a:r>
              <a:rPr kumimoji="1" lang="en" altLang="zh-CN" dirty="0"/>
              <a:t>/community/blob/main/</a:t>
            </a:r>
            <a:r>
              <a:rPr kumimoji="1" lang="en" altLang="zh-CN" dirty="0" err="1"/>
              <a:t>MEETING.md</a:t>
            </a:r>
            <a:endParaRPr kumimoji="1" lang="zh-CN" altLang="en-US" dirty="0"/>
          </a:p>
        </p:txBody>
      </p:sp>
      <p:sp>
        <p:nvSpPr>
          <p:cNvPr id="7" name="文本框 6">
            <a:extLst>
              <a:ext uri="{FF2B5EF4-FFF2-40B4-BE49-F238E27FC236}">
                <a16:creationId xmlns:a16="http://schemas.microsoft.com/office/drawing/2014/main" id="{6D58DE90-3AD0-2167-BBE6-2E6D9061646C}"/>
              </a:ext>
            </a:extLst>
          </p:cNvPr>
          <p:cNvSpPr txBox="1"/>
          <p:nvPr/>
        </p:nvSpPr>
        <p:spPr>
          <a:xfrm>
            <a:off x="683172" y="3429000"/>
            <a:ext cx="5064207" cy="1754326"/>
          </a:xfrm>
          <a:prstGeom prst="rect">
            <a:avLst/>
          </a:prstGeom>
          <a:noFill/>
        </p:spPr>
        <p:txBody>
          <a:bodyPr wrap="none" rtlCol="0">
            <a:spAutoFit/>
          </a:bodyPr>
          <a:lstStyle/>
          <a:p>
            <a:r>
              <a:rPr kumimoji="1" lang="en" altLang="zh-CN" dirty="0"/>
              <a:t>Meeting Agenda</a:t>
            </a:r>
          </a:p>
          <a:p>
            <a:endParaRPr kumimoji="1" lang="en" altLang="zh-CN" dirty="0"/>
          </a:p>
          <a:p>
            <a:pPr marL="342900" indent="-342900">
              <a:buFont typeface="+mj-lt"/>
              <a:buAutoNum type="arabicPeriod"/>
            </a:pPr>
            <a:r>
              <a:rPr kumimoji="1" lang="en" altLang="zh-CN" dirty="0"/>
              <a:t>Current matters and progress synchronization</a:t>
            </a:r>
          </a:p>
          <a:p>
            <a:pPr marL="342900" indent="-342900">
              <a:buFont typeface="+mj-lt"/>
              <a:buAutoNum type="arabicPeriod"/>
            </a:pPr>
            <a:r>
              <a:rPr kumimoji="1" lang="en" altLang="zh-CN" dirty="0"/>
              <a:t>Community feedback and open discussion</a:t>
            </a:r>
          </a:p>
          <a:p>
            <a:pPr marL="342900" indent="-342900">
              <a:buFont typeface="+mj-lt"/>
              <a:buAutoNum type="arabicPeriod"/>
            </a:pPr>
            <a:r>
              <a:rPr kumimoji="1" lang="en" altLang="zh-CN" dirty="0"/>
              <a:t>Next phase planning and action items</a:t>
            </a:r>
          </a:p>
          <a:p>
            <a:endParaRPr kumimoji="1" lang="zh-CN" altLang="en-US" dirty="0"/>
          </a:p>
        </p:txBody>
      </p:sp>
      <p:sp>
        <p:nvSpPr>
          <p:cNvPr id="8" name="文本框 7">
            <a:extLst>
              <a:ext uri="{FF2B5EF4-FFF2-40B4-BE49-F238E27FC236}">
                <a16:creationId xmlns:a16="http://schemas.microsoft.com/office/drawing/2014/main" id="{E400D1A3-B8F8-DB70-C7FE-1A5A390C3D84}"/>
              </a:ext>
            </a:extLst>
          </p:cNvPr>
          <p:cNvSpPr txBox="1"/>
          <p:nvPr/>
        </p:nvSpPr>
        <p:spPr>
          <a:xfrm>
            <a:off x="683172" y="1305342"/>
            <a:ext cx="8688597" cy="1754326"/>
          </a:xfrm>
          <a:prstGeom prst="rect">
            <a:avLst/>
          </a:prstGeom>
          <a:noFill/>
        </p:spPr>
        <p:txBody>
          <a:bodyPr wrap="none" rtlCol="0">
            <a:spAutoFit/>
          </a:bodyPr>
          <a:lstStyle/>
          <a:p>
            <a:r>
              <a:rPr kumimoji="1" lang="en" altLang="zh-CN" dirty="0"/>
              <a:t>Meeting Schedule</a:t>
            </a:r>
          </a:p>
          <a:p>
            <a:endParaRPr kumimoji="1" lang="en" altLang="zh-CN" dirty="0"/>
          </a:p>
          <a:p>
            <a:pPr marL="342900" indent="-342900">
              <a:buFont typeface="+mj-lt"/>
              <a:buAutoNum type="arabicPeriod"/>
            </a:pPr>
            <a:r>
              <a:rPr kumimoji="1" lang="en" altLang="zh-CN" dirty="0"/>
              <a:t>Frequency: Every two weeks</a:t>
            </a:r>
          </a:p>
          <a:p>
            <a:pPr marL="342900" indent="-342900">
              <a:buFont typeface="+mj-lt"/>
              <a:buAutoNum type="arabicPeriod"/>
            </a:pPr>
            <a:r>
              <a:rPr kumimoji="1" lang="en" altLang="zh-CN" dirty="0"/>
              <a:t>Duration: Typically 60 minutes.</a:t>
            </a:r>
          </a:p>
          <a:p>
            <a:pPr marL="342900" indent="-342900">
              <a:buFont typeface="+mj-lt"/>
              <a:buAutoNum type="arabicPeriod"/>
            </a:pPr>
            <a:r>
              <a:rPr kumimoji="1" lang="en" altLang="zh-CN" dirty="0"/>
              <a:t>Records: Meeting notes and summaries will be published in the public repository</a:t>
            </a:r>
          </a:p>
          <a:p>
            <a:endParaRPr kumimoji="1" lang="zh-CN" altLang="en-US" dirty="0"/>
          </a:p>
        </p:txBody>
      </p:sp>
      <p:sp>
        <p:nvSpPr>
          <p:cNvPr id="13" name="文本框 1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BBAAD9C20180234D78A0072836F0BC00B2B9B204196EABF0A7D9863EB1912BB91B49BC3851695B01229921089846F8EB0DE921DAF1D0EBC11BBFC2577A6E3ADC24FC06AD0820A9D774A02B6765924C507B06E5C67020D2C528A90193375B5C58D80626916E3</a:t>
            </a:r>
          </a:p>
        </p:txBody>
      </p:sp>
      <p:sp>
        <p:nvSpPr>
          <p:cNvPr id="14" name="文本框 12"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BBAAD9C20180234D78A0072836F0B120C2B9B20F183C0BB0A0D98433B1BB2B091B4EB93851635B0922C920089846A0EBCAE921EAA1D05B011BBFC218797E35D924FC92ADD722F9B794EF2DE765424CE1A99CE1C875F642814889919F2AF46C68D6162F952E3</a:t>
            </a:r>
          </a:p>
        </p:txBody>
      </p:sp>
      <p:sp>
        <p:nvSpPr>
          <p:cNvPr name="文本框 13" id="15"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BBAAD9C20180234D78A0072836F0B32032B9B20F1C61DBE0A0D98A3EB1162BD91B41B93851690B0622B925089846DEEB17E921DAA1D0EBD11BBFC27B753E35DC24FCD8ADAE24D9D714D628576A924C40CFBDE1CC7DBB22C258A891906EBBACA8D8162D924E3</a:t>
            </a:r>
          </a:p>
        </p:txBody>
      </p:sp>
    </p:spTree>
    <p:extLst>
      <p:ext uri="{BB962C8B-B14F-4D97-AF65-F5344CB8AC3E}">
        <p14:creationId xmlns:p14="http://schemas.microsoft.com/office/powerpoint/2010/main" val="2006370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CE6546-FC2B-31C0-A13C-07F5AEC8C21E}"/>
            </a:ext>
          </a:extLst>
        </p:cNvPr>
        <p:cNvGrpSpPr/>
        <p:nvPr/>
      </p:nvGrpSpPr>
      <p:grpSpPr>
        <a:xfrm>
          <a:off x="0" y="0"/>
          <a:ext cx="0" cy="0"/>
          <a:chOff x="0" y="0"/>
          <a:chExt cx="0" cy="0"/>
        </a:xfrm>
      </p:grpSpPr>
      <p:pic>
        <p:nvPicPr>
          <p:cNvPr id="5" name="图片 4">
            <a:extLst>
              <a:ext uri="{FF2B5EF4-FFF2-40B4-BE49-F238E27FC236}">
                <a16:creationId xmlns:a16="http://schemas.microsoft.com/office/drawing/2014/main" id="{1EB14F6A-FAF7-381D-22CF-8300D223B7A0}"/>
              </a:ext>
            </a:extLst>
          </p:cNvPr>
          <p:cNvPicPr>
            <a:picLocks noChangeAspect="1"/>
          </p:cNvPicPr>
          <p:nvPr/>
        </p:nvPicPr>
        <p:blipFill>
          <a:blip r:embed="rId2"/>
          <a:stretch>
            <a:fillRect/>
          </a:stretch>
        </p:blipFill>
        <p:spPr>
          <a:xfrm>
            <a:off x="2439714" y="846274"/>
            <a:ext cx="7312572" cy="1914912"/>
          </a:xfrm>
          <a:prstGeom prst="rect">
            <a:avLst/>
          </a:prstGeom>
        </p:spPr>
      </p:pic>
      <p:sp>
        <p:nvSpPr>
          <p:cNvPr id="3" name="文本框 2">
            <a:extLst>
              <a:ext uri="{FF2B5EF4-FFF2-40B4-BE49-F238E27FC236}">
                <a16:creationId xmlns:a16="http://schemas.microsoft.com/office/drawing/2014/main" id="{0E997027-EC57-F3F4-BB07-D8AA4EEFF477}"/>
              </a:ext>
            </a:extLst>
          </p:cNvPr>
          <p:cNvSpPr txBox="1"/>
          <p:nvPr/>
        </p:nvSpPr>
        <p:spPr>
          <a:xfrm>
            <a:off x="4458370" y="2540020"/>
            <a:ext cx="3275256" cy="523220"/>
          </a:xfrm>
          <a:prstGeom prst="rect">
            <a:avLst/>
          </a:prstGeom>
          <a:noFill/>
        </p:spPr>
        <p:txBody>
          <a:bodyPr wrap="none" rtlCol="0">
            <a:spAutoFit/>
          </a:bodyPr>
          <a:lstStyle/>
          <a:p>
            <a:r>
              <a:rPr kumimoji="1" lang="en-US" altLang="zh-CN" sz="2800" dirty="0"/>
              <a:t>Thanks</a:t>
            </a:r>
            <a:r>
              <a:rPr kumimoji="1" lang="zh-CN" altLang="en-US" sz="2800" dirty="0"/>
              <a:t> </a:t>
            </a:r>
            <a:r>
              <a:rPr kumimoji="1" lang="en-US" altLang="zh-CN" sz="2800" dirty="0"/>
              <a:t>for</a:t>
            </a:r>
            <a:r>
              <a:rPr kumimoji="1" lang="zh-CN" altLang="en-US" sz="2800" dirty="0"/>
              <a:t> </a:t>
            </a:r>
            <a:r>
              <a:rPr kumimoji="1" lang="en-US" altLang="zh-CN" sz="2800" dirty="0"/>
              <a:t>listening!</a:t>
            </a:r>
            <a:endParaRPr kumimoji="1" lang="zh-CN" altLang="en-US" sz="2800" dirty="0"/>
          </a:p>
        </p:txBody>
      </p:sp>
      <p:sp>
        <p:nvSpPr>
          <p:cNvPr id="6" name="文本框 3"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BBAAD9C20180234D78A0072836F0BA4062B9B2021ACADBB0A3D98934B1662BE90B44B338016CFB0A22C929089846A8EBDCE9215AC1D02B711BBFC2E5787E3FD724FD34AD372499F754CF2487686243B26F4CE8C973B2C21308BB119F2EE60CD8DFE6229BCE3</a:t>
            </a:r>
          </a:p>
        </p:txBody>
      </p:sp>
      <p:pic>
        <p:nvPicPr>
          <p:cNvPr id="7" name="图片 6">
            <a:extLst>
              <a:ext uri="{FF2B5EF4-FFF2-40B4-BE49-F238E27FC236}">
                <a16:creationId xmlns:a16="http://schemas.microsoft.com/office/drawing/2014/main" id="{BC123E08-CD84-0295-4920-76915E21A393}"/>
              </a:ext>
            </a:extLst>
          </p:cNvPr>
          <p:cNvPicPr>
            <a:picLocks noChangeAspect="1"/>
          </p:cNvPicPr>
          <p:nvPr/>
        </p:nvPicPr>
        <p:blipFill>
          <a:blip r:embed="rId3"/>
          <a:stretch>
            <a:fillRect/>
          </a:stretch>
        </p:blipFill>
        <p:spPr>
          <a:xfrm>
            <a:off x="4804711" y="3063240"/>
            <a:ext cx="2582574" cy="3610589"/>
          </a:xfrm>
          <a:prstGeom prst="rect">
            <a:avLst/>
          </a:prstGeom>
        </p:spPr>
      </p:pic>
      <p:sp>
        <p:nvSpPr>
          <p:cNvPr id="8" name="文本框 4"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BBAAD9C20180234D78A0072836F0B120C2B9B20F183C0BB0A0D98433B1BB2B091B4EB93851635B0922C920089846A0EBCAE921EAA1D05B011BBFC218797E35D924FC92ADD722F9B794EF2DE765424CE1A99CE1C875F642814889919F2AF46C68D6162F952E3</a:t>
            </a:r>
          </a:p>
        </p:txBody>
      </p:sp>
      <p:sp>
        <p:nvSpPr>
          <p:cNvPr name="文本框 5" id="9"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BBAAD9C20180234D78A0072836F0B32032B9B20F1C61DBE0A0D98A3EB1162BD91B41B93851690B0622B925089846DEEB17E921DAA1D0EBD11BBFC27B753E35DC24FCD8ADAE24D9D714D628576A924C40CFBDE1CC7DBB22C258A891906EBBACA8D8162D924E3</a:t>
            </a:r>
          </a:p>
        </p:txBody>
      </p:sp>
    </p:spTree>
    <p:extLst>
      <p:ext uri="{BB962C8B-B14F-4D97-AF65-F5344CB8AC3E}">
        <p14:creationId xmlns:p14="http://schemas.microsoft.com/office/powerpoint/2010/main" val="2296959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BBAAD9C2010A0270EAA0072836F0BD100519B27C199E1BB0ABD9F634B1DA2BB22B42B23851497B0225192D08B84C773C28E926F381D05B716B1AC81C713E310284F288021B7078D734C38EA76BE341476B7DE80274E3C29312FE119B6BEA1C92DFD3819B8E3</a:t>
            </a:r>
          </a:p>
        </p:txBody>
      </p:sp>
      <p:sp>
        <p:nvSpPr>
          <p:cNvPr id="30" name="文本框 29"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BBAAD9C20180234D78A0072836F0B120A2B9B20219BB3BF0ABD98A3CB1E82B09FB48B9386161DB0722C92C089846ABEB37E921FA31D01B711BBFC27D7F7E3DDA24F2D5AD272CE987D41F2D276E224956E736E4C87DA942AE58DED1932F6F5C18DDD6259F2E3</a:t>
            </a:r>
          </a:p>
        </p:txBody>
      </p:sp>
      <p:sp>
        <p:nvSpPr>
          <p:cNvPr id="10" name="矩形 9">
            <a:extLst>
              <a:ext uri="{FF2B5EF4-FFF2-40B4-BE49-F238E27FC236}">
                <a16:creationId xmlns:a16="http://schemas.microsoft.com/office/drawing/2014/main" id="{D095CA80-162D-BB57-FD90-625F4165B36B}"/>
              </a:ext>
            </a:extLst>
          </p:cNvPr>
          <p:cNvSpPr/>
          <p:nvPr/>
        </p:nvSpPr>
        <p:spPr>
          <a:xfrm>
            <a:off x="2229894" y="2548756"/>
            <a:ext cx="2350769" cy="704193"/>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dirty="0"/>
              <a:t>AntJDK8-turbo</a:t>
            </a:r>
          </a:p>
        </p:txBody>
      </p:sp>
      <p:sp>
        <p:nvSpPr>
          <p:cNvPr id="51" name="文本框 30"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BBAAD9C20180234D78A0072836F0BCA042B9B20F1F006B80A1D98433B19D2BA98B46B83851645B0B22E92008984684EBFFE9218AA1D0DB911BBFC20C7E2E35D324FC68AD312DA9B794992B7765D24CAF0622E0C57550628648C9519A7051FC68D91624976E3</a:t>
            </a:r>
          </a:p>
        </p:txBody>
      </p:sp>
      <p:sp>
        <p:nvSpPr>
          <p:cNvPr id="17" name="矩形 16">
            <a:extLst>
              <a:ext uri="{FF2B5EF4-FFF2-40B4-BE49-F238E27FC236}">
                <a16:creationId xmlns:a16="http://schemas.microsoft.com/office/drawing/2014/main" id="{E54973EA-4302-BDCA-1139-AFE4C3E342FA}"/>
              </a:ext>
            </a:extLst>
          </p:cNvPr>
          <p:cNvSpPr/>
          <p:nvPr/>
        </p:nvSpPr>
        <p:spPr>
          <a:xfrm>
            <a:off x="7588481" y="2548757"/>
            <a:ext cx="2350769" cy="704193"/>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dirty="0"/>
              <a:t>DTVM</a:t>
            </a:r>
          </a:p>
          <a:p>
            <a:pPr algn="ctr"/>
            <a:r>
              <a:rPr kumimoji="1" lang="zh-CN" altLang="en-US" dirty="0"/>
              <a:t>（</a:t>
            </a:r>
            <a:r>
              <a:rPr kumimoji="1" lang="en-US" altLang="zh-CN" dirty="0"/>
              <a:t>blockchain</a:t>
            </a:r>
            <a:r>
              <a:rPr kumimoji="1" lang="zh-CN" altLang="en-US" dirty="0"/>
              <a:t> </a:t>
            </a:r>
            <a:r>
              <a:rPr kumimoji="1" lang="en-US" altLang="zh-CN" dirty="0"/>
              <a:t>VM</a:t>
            </a:r>
            <a:r>
              <a:rPr lang="zh-CN" altLang="en-US" dirty="0"/>
              <a:t>）</a:t>
            </a:r>
            <a:r>
              <a:rPr kumimoji="1" lang="zh-CN" altLang="en-US" dirty="0"/>
              <a:t> </a:t>
            </a:r>
          </a:p>
        </p:txBody>
      </p:sp>
      <p:sp>
        <p:nvSpPr>
          <p:cNvPr id="25" name="矩形 24">
            <a:extLst>
              <a:ext uri="{FF2B5EF4-FFF2-40B4-BE49-F238E27FC236}">
                <a16:creationId xmlns:a16="http://schemas.microsoft.com/office/drawing/2014/main" id="{7AF280B0-EF6D-A94E-D141-B509C70106A6}"/>
              </a:ext>
            </a:extLst>
          </p:cNvPr>
          <p:cNvSpPr/>
          <p:nvPr/>
        </p:nvSpPr>
        <p:spPr>
          <a:xfrm>
            <a:off x="7025265" y="3408321"/>
            <a:ext cx="3944840" cy="704193"/>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dirty="0"/>
              <a:t>Interpreter</a:t>
            </a:r>
            <a:r>
              <a:rPr kumimoji="1" lang="zh-CN" altLang="en-US" dirty="0"/>
              <a:t> </a:t>
            </a:r>
            <a:r>
              <a:rPr kumimoji="1" lang="en-US" altLang="zh-CN" dirty="0"/>
              <a:t>+</a:t>
            </a:r>
            <a:r>
              <a:rPr kumimoji="1" lang="zh-CN" altLang="en-US" dirty="0"/>
              <a:t> </a:t>
            </a:r>
            <a:r>
              <a:rPr kumimoji="1" lang="en-US" altLang="zh-CN" dirty="0" err="1"/>
              <a:t>singlepass</a:t>
            </a:r>
            <a:r>
              <a:rPr kumimoji="1" lang="zh-CN" altLang="en-US" dirty="0"/>
              <a:t> </a:t>
            </a:r>
            <a:r>
              <a:rPr kumimoji="1" lang="en-US" altLang="zh-CN" dirty="0"/>
              <a:t>JIT</a:t>
            </a:r>
            <a:r>
              <a:rPr kumimoji="1" lang="zh-CN" altLang="en-US" dirty="0"/>
              <a:t> </a:t>
            </a:r>
            <a:r>
              <a:rPr kumimoji="1" lang="en-US" altLang="zh-CN" dirty="0"/>
              <a:t>+</a:t>
            </a:r>
            <a:r>
              <a:rPr kumimoji="1" lang="zh-CN" altLang="en-US" dirty="0"/>
              <a:t> </a:t>
            </a:r>
            <a:r>
              <a:rPr kumimoji="1" lang="en-US" altLang="zh-CN" dirty="0" err="1"/>
              <a:t>multipass</a:t>
            </a:r>
            <a:r>
              <a:rPr kumimoji="1" lang="zh-CN" altLang="en-US" dirty="0"/>
              <a:t> </a:t>
            </a:r>
            <a:r>
              <a:rPr kumimoji="1" lang="en-US" altLang="zh-CN" dirty="0"/>
              <a:t>JIT</a:t>
            </a:r>
            <a:r>
              <a:rPr kumimoji="1" lang="zh-CN" altLang="en-US" dirty="0"/>
              <a:t>（</a:t>
            </a:r>
            <a:r>
              <a:rPr kumimoji="1" lang="en-US" altLang="zh-CN" b="1" dirty="0">
                <a:solidFill>
                  <a:srgbClr val="00B050"/>
                </a:solidFill>
              </a:rPr>
              <a:t>LLVM</a:t>
            </a:r>
            <a:r>
              <a:rPr kumimoji="1" lang="zh-CN" altLang="en-US" b="1" dirty="0">
                <a:solidFill>
                  <a:srgbClr val="00B050"/>
                </a:solidFill>
              </a:rPr>
              <a:t> </a:t>
            </a:r>
            <a:r>
              <a:rPr kumimoji="1" lang="en-US" altLang="zh-CN" b="1" dirty="0">
                <a:solidFill>
                  <a:srgbClr val="00B050"/>
                </a:solidFill>
              </a:rPr>
              <a:t>based</a:t>
            </a:r>
            <a:r>
              <a:rPr kumimoji="1" lang="zh-CN" altLang="en-US" b="1" dirty="0">
                <a:solidFill>
                  <a:srgbClr val="00B050"/>
                </a:solidFill>
              </a:rPr>
              <a:t> </a:t>
            </a:r>
            <a:r>
              <a:rPr kumimoji="1" lang="en-US" altLang="zh-CN" b="1" dirty="0" err="1">
                <a:solidFill>
                  <a:srgbClr val="00B050"/>
                </a:solidFill>
              </a:rPr>
              <a:t>codegen</a:t>
            </a:r>
            <a:r>
              <a:rPr kumimoji="1" lang="zh-CN" altLang="en-US" dirty="0"/>
              <a:t>）</a:t>
            </a:r>
          </a:p>
        </p:txBody>
      </p:sp>
      <p:sp>
        <p:nvSpPr>
          <p:cNvPr id="32" name="文本框 31">
            <a:extLst>
              <a:ext uri="{FF2B5EF4-FFF2-40B4-BE49-F238E27FC236}">
                <a16:creationId xmlns:a16="http://schemas.microsoft.com/office/drawing/2014/main" id="{463442EF-1331-522E-9F86-590D3DF371F5}"/>
              </a:ext>
            </a:extLst>
          </p:cNvPr>
          <p:cNvSpPr txBox="1"/>
          <p:nvPr/>
        </p:nvSpPr>
        <p:spPr>
          <a:xfrm>
            <a:off x="2148487" y="3429000"/>
            <a:ext cx="2570922" cy="369332"/>
          </a:xfrm>
          <a:prstGeom prst="rect">
            <a:avLst/>
          </a:prstGeom>
          <a:noFill/>
        </p:spPr>
        <p:txBody>
          <a:bodyPr wrap="square">
            <a:spAutoFit/>
          </a:bodyPr>
          <a:lstStyle/>
          <a:p>
            <a:pPr algn="ctr"/>
            <a:r>
              <a:rPr kumimoji="1" lang="en-US" altLang="zh-CN" dirty="0"/>
              <a:t>Java8</a:t>
            </a:r>
            <a:r>
              <a:rPr kumimoji="1" lang="zh-CN" altLang="en-US" dirty="0"/>
              <a:t> </a:t>
            </a:r>
            <a:r>
              <a:rPr kumimoji="1" lang="en-US" altLang="zh-CN" dirty="0"/>
              <a:t>on</a:t>
            </a:r>
            <a:r>
              <a:rPr kumimoji="1" lang="zh-CN" altLang="en-US" dirty="0"/>
              <a:t> </a:t>
            </a:r>
            <a:r>
              <a:rPr kumimoji="1" lang="en-US" altLang="zh-CN" dirty="0"/>
              <a:t>JDK17</a:t>
            </a:r>
            <a:endParaRPr kumimoji="1" lang="zh-CN" altLang="en-US" dirty="0"/>
          </a:p>
        </p:txBody>
      </p:sp>
      <p:pic>
        <p:nvPicPr>
          <p:cNvPr id="33" name="图片 32">
            <a:extLst>
              <a:ext uri="{FF2B5EF4-FFF2-40B4-BE49-F238E27FC236}">
                <a16:creationId xmlns:a16="http://schemas.microsoft.com/office/drawing/2014/main" id="{69E154AB-EFFC-569C-4E16-EC7B9A51EDC5}"/>
              </a:ext>
            </a:extLst>
          </p:cNvPr>
          <p:cNvPicPr>
            <a:picLocks noChangeAspect="1"/>
          </p:cNvPicPr>
          <p:nvPr/>
        </p:nvPicPr>
        <p:blipFill>
          <a:blip r:embed="rId3"/>
          <a:stretch>
            <a:fillRect/>
          </a:stretch>
        </p:blipFill>
        <p:spPr>
          <a:xfrm>
            <a:off x="4386522" y="4630163"/>
            <a:ext cx="3065459" cy="802739"/>
          </a:xfrm>
          <a:prstGeom prst="rect">
            <a:avLst/>
          </a:prstGeom>
        </p:spPr>
      </p:pic>
      <p:sp>
        <p:nvSpPr>
          <p:cNvPr id="34" name="右弧形箭头 33">
            <a:extLst>
              <a:ext uri="{FF2B5EF4-FFF2-40B4-BE49-F238E27FC236}">
                <a16:creationId xmlns:a16="http://schemas.microsoft.com/office/drawing/2014/main" id="{29946020-2173-F3AC-C2C3-18D680323F08}"/>
              </a:ext>
            </a:extLst>
          </p:cNvPr>
          <p:cNvSpPr/>
          <p:nvPr/>
        </p:nvSpPr>
        <p:spPr>
          <a:xfrm rot="19335110">
            <a:off x="3485189" y="3982482"/>
            <a:ext cx="538666" cy="1333601"/>
          </a:xfrm>
          <a:prstGeom prst="curvedRightArrow">
            <a:avLst>
              <a:gd name="adj1" fmla="val 25000"/>
              <a:gd name="adj2" fmla="val 50000"/>
              <a:gd name="adj3" fmla="val 3388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35" name="右弧形箭头 34">
            <a:extLst>
              <a:ext uri="{FF2B5EF4-FFF2-40B4-BE49-F238E27FC236}">
                <a16:creationId xmlns:a16="http://schemas.microsoft.com/office/drawing/2014/main" id="{7E77E624-5E9C-A392-64FE-3ADFD60A8395}"/>
              </a:ext>
            </a:extLst>
          </p:cNvPr>
          <p:cNvSpPr/>
          <p:nvPr/>
        </p:nvSpPr>
        <p:spPr>
          <a:xfrm rot="2258778" flipH="1">
            <a:off x="7802494" y="4062255"/>
            <a:ext cx="469123" cy="1272209"/>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37" name="文本框 36">
            <a:extLst>
              <a:ext uri="{FF2B5EF4-FFF2-40B4-BE49-F238E27FC236}">
                <a16:creationId xmlns:a16="http://schemas.microsoft.com/office/drawing/2014/main" id="{767D7001-C2BB-C3EE-A16F-80EE81E65254}"/>
              </a:ext>
            </a:extLst>
          </p:cNvPr>
          <p:cNvSpPr txBox="1"/>
          <p:nvPr/>
        </p:nvSpPr>
        <p:spPr>
          <a:xfrm>
            <a:off x="683172" y="1334821"/>
            <a:ext cx="6096000" cy="369332"/>
          </a:xfrm>
          <a:prstGeom prst="rect">
            <a:avLst/>
          </a:prstGeom>
          <a:noFill/>
        </p:spPr>
        <p:txBody>
          <a:bodyPr wrap="square">
            <a:spAutoFit/>
          </a:bodyPr>
          <a:lstStyle/>
          <a:p>
            <a:r>
              <a:rPr lang="en-US" altLang="zh-CN" sz="1800" dirty="0">
                <a:hlinkClick r:id="rId4">
                  <a:extLst>
                    <a:ext uri="{A12FA001-AC4F-418D-AE19-62706E023703}">
                      <ahyp:hlinkClr xmlns:ahyp="http://schemas.microsoft.com/office/drawing/2018/hyperlinkcolor" val="tx"/>
                    </a:ext>
                  </a:extLst>
                </a:hlinkClick>
              </a:rPr>
              <a:t>Tea</a:t>
            </a:r>
            <a:r>
              <a:rPr lang="en-US" altLang="zh-CN" dirty="0">
                <a:hlinkClick r:id="rId4">
                  <a:extLst>
                    <a:ext uri="{A12FA001-AC4F-418D-AE19-62706E023703}">
                      <ahyp:hlinkClr xmlns:ahyp="http://schemas.microsoft.com/office/drawing/2018/hyperlinkcolor" val="tx"/>
                    </a:ext>
                  </a:extLst>
                </a:hlinkClick>
              </a:rPr>
              <a:t>m: </a:t>
            </a:r>
            <a:r>
              <a:rPr lang="en-US" altLang="zh-CN" sz="1800" dirty="0">
                <a:hlinkClick r:id="rId4">
                  <a:extLst>
                    <a:ext uri="{A12FA001-AC4F-418D-AE19-62706E023703}">
                      <ahyp:hlinkClr xmlns:ahyp="http://schemas.microsoft.com/office/drawing/2018/hyperlinkcolor" val="tx"/>
                    </a:ext>
                  </a:extLst>
                </a:hlinkClick>
              </a:rPr>
              <a:t>Programing Language &amp; </a:t>
            </a:r>
            <a:r>
              <a:rPr lang="en-US" altLang="zh-CN" sz="1800" u="sng" dirty="0">
                <a:hlinkClick r:id="rId4">
                  <a:extLst>
                    <a:ext uri="{A12FA001-AC4F-418D-AE19-62706E023703}">
                      <ahyp:hlinkClr xmlns:ahyp="http://schemas.microsoft.com/office/drawing/2018/hyperlinkcolor" val="tx"/>
                    </a:ext>
                  </a:extLst>
                </a:hlinkClick>
              </a:rPr>
              <a:t>Compiler</a:t>
            </a:r>
            <a:endParaRPr lang="en-US" altLang="zh-CN" sz="1800" u="sng" dirty="0"/>
          </a:p>
        </p:txBody>
      </p:sp>
      <p:sp>
        <p:nvSpPr>
          <p:cNvPr id="5" name="文本框 4">
            <a:extLst>
              <a:ext uri="{FF2B5EF4-FFF2-40B4-BE49-F238E27FC236}">
                <a16:creationId xmlns:a16="http://schemas.microsoft.com/office/drawing/2014/main" id="{0AF64D0C-46AB-A959-A3C6-000F70033B1C}"/>
              </a:ext>
            </a:extLst>
          </p:cNvPr>
          <p:cNvSpPr txBox="1"/>
          <p:nvPr/>
        </p:nvSpPr>
        <p:spPr>
          <a:xfrm>
            <a:off x="683172" y="441433"/>
            <a:ext cx="2081019" cy="461665"/>
          </a:xfrm>
          <a:prstGeom prst="rect">
            <a:avLst/>
          </a:prstGeom>
          <a:noFill/>
        </p:spPr>
        <p:txBody>
          <a:bodyPr wrap="none" rtlCol="0">
            <a:spAutoFit/>
          </a:bodyPr>
          <a:lstStyle/>
          <a:p>
            <a:r>
              <a:rPr kumimoji="1" lang="en-US" altLang="zh-CN" sz="2400" dirty="0"/>
              <a:t>1.</a:t>
            </a:r>
            <a:r>
              <a:rPr kumimoji="1" lang="zh-CN" altLang="en-US" sz="2400" dirty="0"/>
              <a:t> </a:t>
            </a:r>
            <a:r>
              <a:rPr kumimoji="1" lang="en-US" altLang="zh-CN" sz="2400" dirty="0"/>
              <a:t>Background</a:t>
            </a:r>
            <a:endParaRPr kumimoji="1" lang="zh-CN" altLang="en-US" sz="2400" dirty="0"/>
          </a:p>
        </p:txBody>
      </p:sp>
      <p:sp>
        <p:nvSpPr>
          <p:cNvPr name="文本框 37" id="52"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BBAAD9C20180234D78A0072836F0B32032B9B20F1C61DBE0A0D98A3EB1162BD91B41B93851690B0622B925089846DEEB17E921DAA1D0EBD11BBFC27B753E35DC24FCD8ADAE24D9D714D628576A924C40CFBDE1CC7DBB22C258A891906EBBACA8D8162D924E3</a:t>
            </a:r>
          </a:p>
        </p:txBody>
      </p:sp>
    </p:spTree>
    <p:extLst>
      <p:ext uri="{BB962C8B-B14F-4D97-AF65-F5344CB8AC3E}">
        <p14:creationId xmlns:p14="http://schemas.microsoft.com/office/powerpoint/2010/main" val="108925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animBg="1"/>
      <p:bldP spid="2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DD355E-0164-FF8B-CD2D-ACD2AE8B462C}"/>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E4FDAEEF-BB46-3DFF-9202-C78686B99421}"/>
              </a:ext>
            </a:extLst>
          </p:cNvPr>
          <p:cNvSpPr txBox="1"/>
          <p:nvPr/>
        </p:nvSpPr>
        <p:spPr>
          <a:xfrm>
            <a:off x="683172" y="441433"/>
            <a:ext cx="2081019" cy="461665"/>
          </a:xfrm>
          <a:prstGeom prst="rect">
            <a:avLst/>
          </a:prstGeom>
          <a:noFill/>
        </p:spPr>
        <p:txBody>
          <a:bodyPr wrap="none" rtlCol="0">
            <a:spAutoFit/>
          </a:bodyPr>
          <a:lstStyle/>
          <a:p>
            <a:r>
              <a:rPr kumimoji="1" lang="en-US" altLang="zh-CN" sz="2400" dirty="0"/>
              <a:t>1.</a:t>
            </a:r>
            <a:r>
              <a:rPr kumimoji="1" lang="zh-CN" altLang="en-US" sz="2400" dirty="0"/>
              <a:t> </a:t>
            </a:r>
            <a:r>
              <a:rPr kumimoji="1" lang="en-US" altLang="zh-CN" sz="2400" dirty="0"/>
              <a:t>Background</a:t>
            </a:r>
            <a:endParaRPr kumimoji="1" lang="zh-CN" altLang="en-US" sz="2400" dirty="0"/>
          </a:p>
        </p:txBody>
      </p:sp>
      <p:pic>
        <p:nvPicPr>
          <p:cNvPr id="3" name="图片 2">
            <a:extLst>
              <a:ext uri="{FF2B5EF4-FFF2-40B4-BE49-F238E27FC236}">
                <a16:creationId xmlns:a16="http://schemas.microsoft.com/office/drawing/2014/main" id="{A9B3F0AE-B5D7-A5D8-D345-49013E6C9B01}"/>
              </a:ext>
            </a:extLst>
          </p:cNvPr>
          <p:cNvPicPr>
            <a:picLocks noChangeAspect="1"/>
          </p:cNvPicPr>
          <p:nvPr/>
        </p:nvPicPr>
        <p:blipFill>
          <a:blip r:embed="rId2"/>
          <a:srcRect l="9707" t="20019" r="10561" b="19397"/>
          <a:stretch>
            <a:fillRect/>
          </a:stretch>
        </p:blipFill>
        <p:spPr>
          <a:xfrm>
            <a:off x="3476555" y="365774"/>
            <a:ext cx="5064624" cy="2306660"/>
          </a:xfrm>
          <a:prstGeom prst="rect">
            <a:avLst/>
          </a:prstGeom>
        </p:spPr>
      </p:pic>
      <p:sp>
        <p:nvSpPr>
          <p:cNvPr id="8" name="文本框 7">
            <a:extLst>
              <a:ext uri="{FF2B5EF4-FFF2-40B4-BE49-F238E27FC236}">
                <a16:creationId xmlns:a16="http://schemas.microsoft.com/office/drawing/2014/main" id="{EA1B19EA-1828-CFE2-DA27-FE5089C78B27}"/>
              </a:ext>
            </a:extLst>
          </p:cNvPr>
          <p:cNvSpPr txBox="1"/>
          <p:nvPr/>
        </p:nvSpPr>
        <p:spPr>
          <a:xfrm>
            <a:off x="1204307" y="2487768"/>
            <a:ext cx="5118709" cy="369332"/>
          </a:xfrm>
          <a:prstGeom prst="rect">
            <a:avLst/>
          </a:prstGeom>
          <a:noFill/>
        </p:spPr>
        <p:txBody>
          <a:bodyPr wrap="none" rtlCol="0">
            <a:spAutoFit/>
          </a:bodyPr>
          <a:lstStyle/>
          <a:p>
            <a:r>
              <a:rPr lang="en" altLang="zh-CN" dirty="0"/>
              <a:t>C2 is currently the server compiler in OpenJDK</a:t>
            </a:r>
            <a:r>
              <a:rPr kumimoji="1" lang="zh-CN" altLang="en-US" dirty="0"/>
              <a:t>：</a:t>
            </a:r>
          </a:p>
        </p:txBody>
      </p:sp>
      <p:sp>
        <p:nvSpPr>
          <p:cNvPr id="9" name="文本框 8">
            <a:extLst>
              <a:ext uri="{FF2B5EF4-FFF2-40B4-BE49-F238E27FC236}">
                <a16:creationId xmlns:a16="http://schemas.microsoft.com/office/drawing/2014/main" id="{AAD19A47-E16D-B30D-9470-C829E011A29B}"/>
              </a:ext>
            </a:extLst>
          </p:cNvPr>
          <p:cNvSpPr txBox="1"/>
          <p:nvPr/>
        </p:nvSpPr>
        <p:spPr>
          <a:xfrm>
            <a:off x="1354992" y="2831508"/>
            <a:ext cx="10434671" cy="171194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 altLang="zh-CN" dirty="0"/>
              <a:t>Community maintenance is not proactive, especially in terms of support for new hardware instruction sets, with slow adaptation to hardware upgrades</a:t>
            </a:r>
            <a:r>
              <a:rPr lang="en-US" altLang="zh-CN" dirty="0"/>
              <a:t>.</a:t>
            </a:r>
            <a:endParaRPr lang="en" altLang="zh-CN" dirty="0"/>
          </a:p>
          <a:p>
            <a:pPr marL="285750" indent="-285750">
              <a:lnSpc>
                <a:spcPct val="150000"/>
              </a:lnSpc>
              <a:buFont typeface="Arial" panose="020B0604020202020204" pitchFamily="34" charset="0"/>
              <a:buChar char="•"/>
            </a:pPr>
            <a:r>
              <a:rPr lang="en" altLang="zh-CN" dirty="0"/>
              <a:t>The code is complex with low modularity, making secondary development and evolution difficult, and some optimizations are not supported</a:t>
            </a:r>
            <a:endParaRPr kumimoji="1" lang="zh-CN" altLang="en-US" dirty="0"/>
          </a:p>
        </p:txBody>
      </p:sp>
      <p:sp>
        <p:nvSpPr>
          <p:cNvPr id="10" name="文本框 9">
            <a:extLst>
              <a:ext uri="{FF2B5EF4-FFF2-40B4-BE49-F238E27FC236}">
                <a16:creationId xmlns:a16="http://schemas.microsoft.com/office/drawing/2014/main" id="{93F5E37D-E40B-6F16-67CB-3CF1EB083414}"/>
              </a:ext>
            </a:extLst>
          </p:cNvPr>
          <p:cNvSpPr txBox="1"/>
          <p:nvPr/>
        </p:nvSpPr>
        <p:spPr>
          <a:xfrm>
            <a:off x="1204307" y="4600844"/>
            <a:ext cx="5772734" cy="369332"/>
          </a:xfrm>
          <a:prstGeom prst="rect">
            <a:avLst/>
          </a:prstGeom>
          <a:noFill/>
        </p:spPr>
        <p:txBody>
          <a:bodyPr wrap="none" rtlCol="0">
            <a:spAutoFit/>
          </a:bodyPr>
          <a:lstStyle/>
          <a:p>
            <a:r>
              <a:rPr lang="en" altLang="zh-CN" dirty="0"/>
              <a:t>LLVM is currently the most active open-source compiler</a:t>
            </a:r>
            <a:r>
              <a:rPr lang="en-US" altLang="zh-CN" dirty="0"/>
              <a:t>:</a:t>
            </a:r>
            <a:endParaRPr kumimoji="1" lang="zh-CN" altLang="en-US" dirty="0"/>
          </a:p>
        </p:txBody>
      </p:sp>
      <p:sp>
        <p:nvSpPr>
          <p:cNvPr id="11" name="文本框 10">
            <a:extLst>
              <a:ext uri="{FF2B5EF4-FFF2-40B4-BE49-F238E27FC236}">
                <a16:creationId xmlns:a16="http://schemas.microsoft.com/office/drawing/2014/main" id="{0B63E90C-B3EE-4A26-5BDA-27BB29DC1677}"/>
              </a:ext>
            </a:extLst>
          </p:cNvPr>
          <p:cNvSpPr txBox="1"/>
          <p:nvPr/>
        </p:nvSpPr>
        <p:spPr>
          <a:xfrm>
            <a:off x="1354993" y="4970176"/>
            <a:ext cx="10434671" cy="171207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 altLang="zh-CN" dirty="0"/>
              <a:t>Advanced compilation optimization techniques with modular and reusable architectural design</a:t>
            </a:r>
          </a:p>
          <a:p>
            <a:pPr marL="285750" indent="-285750">
              <a:lnSpc>
                <a:spcPct val="150000"/>
              </a:lnSpc>
              <a:buFont typeface="Arial" panose="020B0604020202020204" pitchFamily="34" charset="0"/>
              <a:buChar char="•"/>
            </a:pPr>
            <a:r>
              <a:rPr lang="en" altLang="zh-CN" dirty="0"/>
              <a:t>Continuously improved and optimized through active collaboration among chip manufacturers, academic institutions, and open-source developers</a:t>
            </a:r>
            <a:endParaRPr kumimoji="1" lang="en-US" altLang="zh-CN" dirty="0"/>
          </a:p>
          <a:p>
            <a:pPr marL="285750" indent="-285750">
              <a:lnSpc>
                <a:spcPct val="150000"/>
              </a:lnSpc>
              <a:buFont typeface="Arial" panose="020B0604020202020204" pitchFamily="34" charset="0"/>
              <a:buChar char="•"/>
            </a:pPr>
            <a:r>
              <a:rPr lang="en" altLang="zh-CN" dirty="0"/>
              <a:t>Robust and active community ecosystem</a:t>
            </a:r>
            <a:endParaRPr kumimoji="1" lang="zh-CN" altLang="en-US" dirty="0"/>
          </a:p>
        </p:txBody>
      </p:sp>
      <p:sp>
        <p:nvSpPr>
          <p:cNvPr id="19" name="文本框 1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BBAAD9C20180234D78A0072836F0BA4062B9B2021ACADBB0A3D98934B1662BE90B44B338016CFB0A22C929089846A8EBDCE9215AC1D02B711BBFC2E5787E3FD724FD34AD372499F754CF2487686243B26F4CE8C973B2C21308BB119F2EE60CD8DFE6229BCE3</a:t>
            </a:r>
          </a:p>
        </p:txBody>
      </p:sp>
      <p:pic>
        <p:nvPicPr>
          <p:cNvPr id="2" name="图片 1">
            <a:extLst>
              <a:ext uri="{FF2B5EF4-FFF2-40B4-BE49-F238E27FC236}">
                <a16:creationId xmlns:a16="http://schemas.microsoft.com/office/drawing/2014/main" id="{0064A536-4D11-D6CD-DF3E-BE811EF133BE}"/>
              </a:ext>
            </a:extLst>
          </p:cNvPr>
          <p:cNvPicPr>
            <a:picLocks noChangeAspect="1"/>
          </p:cNvPicPr>
          <p:nvPr/>
        </p:nvPicPr>
        <p:blipFill>
          <a:blip r:embed="rId3"/>
          <a:stretch>
            <a:fillRect/>
          </a:stretch>
        </p:blipFill>
        <p:spPr>
          <a:xfrm>
            <a:off x="10685768" y="6376415"/>
            <a:ext cx="1359928" cy="356119"/>
          </a:xfrm>
          <a:prstGeom prst="rect">
            <a:avLst/>
          </a:prstGeom>
        </p:spPr>
      </p:pic>
      <p:sp>
        <p:nvSpPr>
          <p:cNvPr id="20" name="文本框 12"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BBAAD9C20180234D78A0072836F0B120C2B9B20F183C0BB0A0D98433B1BB2B091B4EB93851635B0922C920089846A0EBCAE921EAA1D05B011BBFC218797E35D924FC92ADD722F9B794EF2DE765424CE1A99CE1C875F642814889919F2AF46C68D6162F952E3</a:t>
            </a:r>
          </a:p>
        </p:txBody>
      </p:sp>
      <p:sp>
        <p:nvSpPr>
          <p:cNvPr name="文本框 13" id="21"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BBAAD9C20180234D78A0072836F0B32032B9B20F1C61DBE0A0D98A3EB1162BD91B41B93851690B0622B925089846DEEB17E921DAA1D0EBD11BBFC27B753E35DC24FCD8ADAE24D9D714D628576A924C40CFBDE1CC7DBB22C258A891906EBBACA8D8162D924E3</a:t>
            </a:r>
          </a:p>
        </p:txBody>
      </p:sp>
    </p:spTree>
    <p:extLst>
      <p:ext uri="{BB962C8B-B14F-4D97-AF65-F5344CB8AC3E}">
        <p14:creationId xmlns:p14="http://schemas.microsoft.com/office/powerpoint/2010/main" val="780127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C1B21-BADC-6105-5B22-B62141E6AD79}"/>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DD7D91A9-6CD1-233C-A874-A892FAE10F51}"/>
              </a:ext>
            </a:extLst>
          </p:cNvPr>
          <p:cNvSpPr txBox="1"/>
          <p:nvPr/>
        </p:nvSpPr>
        <p:spPr>
          <a:xfrm>
            <a:off x="683172" y="441433"/>
            <a:ext cx="3775393" cy="461665"/>
          </a:xfrm>
          <a:prstGeom prst="rect">
            <a:avLst/>
          </a:prstGeom>
          <a:noFill/>
        </p:spPr>
        <p:txBody>
          <a:bodyPr wrap="none" rtlCol="0">
            <a:spAutoFit/>
          </a:bodyPr>
          <a:lstStyle/>
          <a:p>
            <a:r>
              <a:rPr kumimoji="1" lang="en-US" altLang="zh-CN" sz="2400" dirty="0">
                <a:latin typeface="+mj-lt"/>
              </a:rPr>
              <a:t>2.</a:t>
            </a:r>
            <a:r>
              <a:rPr kumimoji="1" lang="zh-CN" altLang="en-US" sz="2400" dirty="0">
                <a:latin typeface="+mj-lt"/>
              </a:rPr>
              <a:t> </a:t>
            </a:r>
            <a:r>
              <a:rPr kumimoji="1" lang="en-US" altLang="zh-CN" sz="2400" dirty="0" err="1">
                <a:latin typeface="+mj-lt"/>
              </a:rPr>
              <a:t>Jeandle</a:t>
            </a:r>
            <a:r>
              <a:rPr kumimoji="1" lang="zh-CN" altLang="en-US" sz="2400" dirty="0">
                <a:latin typeface="+mj-lt"/>
              </a:rPr>
              <a:t> </a:t>
            </a:r>
            <a:r>
              <a:rPr kumimoji="1" lang="en-US" altLang="zh-CN" sz="2400" dirty="0">
                <a:latin typeface="+mj-lt"/>
              </a:rPr>
              <a:t>O</a:t>
            </a:r>
            <a:r>
              <a:rPr kumimoji="1" lang="en" altLang="zh-CN" sz="2400" dirty="0" err="1">
                <a:latin typeface="+mj-lt"/>
              </a:rPr>
              <a:t>riginal</a:t>
            </a:r>
            <a:r>
              <a:rPr kumimoji="1" lang="en" altLang="zh-CN" sz="2400" dirty="0">
                <a:latin typeface="+mj-lt"/>
              </a:rPr>
              <a:t> </a:t>
            </a:r>
            <a:r>
              <a:rPr kumimoji="1" lang="en-US" altLang="zh-CN" sz="2400" dirty="0">
                <a:latin typeface="+mj-lt"/>
              </a:rPr>
              <a:t>I</a:t>
            </a:r>
            <a:r>
              <a:rPr kumimoji="1" lang="en" altLang="zh-CN" sz="2400" dirty="0" err="1">
                <a:latin typeface="+mj-lt"/>
              </a:rPr>
              <a:t>ntention</a:t>
            </a:r>
            <a:endParaRPr kumimoji="1" lang="zh-CN" altLang="en-US" sz="2400" dirty="0">
              <a:latin typeface="+mj-lt"/>
            </a:endParaRPr>
          </a:p>
        </p:txBody>
      </p:sp>
      <p:sp>
        <p:nvSpPr>
          <p:cNvPr id="7" name="文本框 4"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BBAAD9C20180234D78A0072836F0BA4062B9B2021ACADBB0A3D98934B1662BE90B44B338016CFB0A22C929089846A8EBDCE9215AC1D02B711BBFC2E5787E3FD724FD34AD372499F754CF2487686243B26F4CE8C973B2C21308BB119F2EE60CD8DFE6229BCE3</a:t>
            </a:r>
          </a:p>
        </p:txBody>
      </p:sp>
      <p:pic>
        <p:nvPicPr>
          <p:cNvPr id="2" name="图片 1">
            <a:extLst>
              <a:ext uri="{FF2B5EF4-FFF2-40B4-BE49-F238E27FC236}">
                <a16:creationId xmlns:a16="http://schemas.microsoft.com/office/drawing/2014/main" id="{4C49D4A2-EC18-D18F-2240-6B3C712C27D8}"/>
              </a:ext>
            </a:extLst>
          </p:cNvPr>
          <p:cNvPicPr>
            <a:picLocks noChangeAspect="1"/>
          </p:cNvPicPr>
          <p:nvPr/>
        </p:nvPicPr>
        <p:blipFill>
          <a:blip r:embed="rId3"/>
          <a:stretch>
            <a:fillRect/>
          </a:stretch>
        </p:blipFill>
        <p:spPr>
          <a:xfrm>
            <a:off x="10685768" y="6376415"/>
            <a:ext cx="1359928" cy="356119"/>
          </a:xfrm>
          <a:prstGeom prst="rect">
            <a:avLst/>
          </a:prstGeom>
        </p:spPr>
      </p:pic>
      <p:sp>
        <p:nvSpPr>
          <p:cNvPr id="3" name="文本框 2">
            <a:extLst>
              <a:ext uri="{FF2B5EF4-FFF2-40B4-BE49-F238E27FC236}">
                <a16:creationId xmlns:a16="http://schemas.microsoft.com/office/drawing/2014/main" id="{A5C8EC27-11DE-B75E-D0FE-0DE2830D46A4}"/>
              </a:ext>
            </a:extLst>
          </p:cNvPr>
          <p:cNvSpPr txBox="1"/>
          <p:nvPr/>
        </p:nvSpPr>
        <p:spPr>
          <a:xfrm>
            <a:off x="926592" y="903098"/>
            <a:ext cx="10753343" cy="2613619"/>
          </a:xfrm>
          <a:prstGeom prst="rect">
            <a:avLst/>
          </a:prstGeom>
          <a:noFill/>
        </p:spPr>
        <p:txBody>
          <a:bodyPr wrap="square" rtlCol="0">
            <a:spAutoFit/>
          </a:bodyPr>
          <a:lstStyle/>
          <a:p>
            <a:pPr>
              <a:lnSpc>
                <a:spcPct val="150000"/>
              </a:lnSpc>
            </a:pPr>
            <a:r>
              <a:rPr kumimoji="1" lang="zh-CN" altLang="en-US" sz="2000" dirty="0"/>
              <a:t>    </a:t>
            </a:r>
            <a:r>
              <a:rPr lang="en" altLang="zh-CN" dirty="0"/>
              <a:t>A brand-new JIT compiler developed based on OpenJDK, leveraging LLVM for code optimization and generation. </a:t>
            </a:r>
          </a:p>
          <a:p>
            <a:pPr>
              <a:lnSpc>
                <a:spcPct val="150000"/>
              </a:lnSpc>
            </a:pPr>
            <a:r>
              <a:rPr lang="zh-CN" altLang="en-US" dirty="0"/>
              <a:t>    </a:t>
            </a:r>
            <a:r>
              <a:rPr lang="en" altLang="zh-CN" dirty="0"/>
              <a:t>The project fully utilizes LLVM’s maintainability, extensibility, and advanced foundational optimization capabilities. With LLVM’s active community, it quickly adopts support for new hardware features and iterates on basic optimizations. Furthermore, LLVM’s thriving ecosystem provides greater potential for future development of the project.</a:t>
            </a:r>
            <a:endParaRPr kumimoji="1" lang="zh-CN" altLang="en-US" sz="2000" dirty="0"/>
          </a:p>
        </p:txBody>
      </p:sp>
      <p:pic>
        <p:nvPicPr>
          <p:cNvPr id="5" name="图片 4">
            <a:extLst>
              <a:ext uri="{FF2B5EF4-FFF2-40B4-BE49-F238E27FC236}">
                <a16:creationId xmlns:a16="http://schemas.microsoft.com/office/drawing/2014/main" id="{1E278D5B-F7AC-E312-2AB8-05DDDF59DD78}"/>
              </a:ext>
            </a:extLst>
          </p:cNvPr>
          <p:cNvPicPr>
            <a:picLocks noChangeAspect="1"/>
          </p:cNvPicPr>
          <p:nvPr/>
        </p:nvPicPr>
        <p:blipFill>
          <a:blip r:embed="rId4"/>
          <a:stretch>
            <a:fillRect/>
          </a:stretch>
        </p:blipFill>
        <p:spPr>
          <a:xfrm>
            <a:off x="3156865" y="3429001"/>
            <a:ext cx="6050859" cy="3075284"/>
          </a:xfrm>
          <a:prstGeom prst="rect">
            <a:avLst/>
          </a:prstGeom>
        </p:spPr>
      </p:pic>
      <p:sp>
        <p:nvSpPr>
          <p:cNvPr id="8" name="文本框 5"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BBAAD9C20180234D78A0072836F0B120C2B9B20F183C0BB0A0D98433B1BB2B091B4EB93851635B0922C920089846A0EBCAE921EAA1D05B011BBFC218797E35D924FC92ADD722F9B794EF2DE765424CE1A99CE1C875F642814889919F2AF46C68D6162F952E3</a:t>
            </a:r>
          </a:p>
        </p:txBody>
      </p:sp>
      <p:sp>
        <p:nvSpPr>
          <p:cNvPr name="文本框 6" id="9"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BBAAD9C20180234D78A0072836F0B32032B9B20F1C61DBE0A0D98A3EB1162BD91B41B93851690B0622B925089846DEEB17E921DAA1D0EBD11BBFC27B753E35DC24FCD8ADAE24D9D714D628576A924C40CFBDE1CC7DBB22C258A891906EBBACA8D8162D924E3</a:t>
            </a:r>
          </a:p>
        </p:txBody>
      </p:sp>
    </p:spTree>
    <p:extLst>
      <p:ext uri="{BB962C8B-B14F-4D97-AF65-F5344CB8AC3E}">
        <p14:creationId xmlns:p14="http://schemas.microsoft.com/office/powerpoint/2010/main" val="102792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BC04B3-57D8-ACBA-81E8-D047F411FC33}"/>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B3BFFC05-09D0-1B0D-E729-A74293EF3CB3}"/>
              </a:ext>
            </a:extLst>
          </p:cNvPr>
          <p:cNvSpPr txBox="1"/>
          <p:nvPr/>
        </p:nvSpPr>
        <p:spPr>
          <a:xfrm>
            <a:off x="683172" y="441433"/>
            <a:ext cx="1721946" cy="461665"/>
          </a:xfrm>
          <a:prstGeom prst="rect">
            <a:avLst/>
          </a:prstGeom>
          <a:noFill/>
        </p:spPr>
        <p:txBody>
          <a:bodyPr wrap="none" rtlCol="0">
            <a:spAutoFit/>
          </a:bodyPr>
          <a:lstStyle/>
          <a:p>
            <a:r>
              <a:rPr kumimoji="1" lang="en-US" altLang="zh-CN" sz="2400" dirty="0"/>
              <a:t>3.</a:t>
            </a:r>
            <a:r>
              <a:rPr kumimoji="1" lang="zh-CN" altLang="en-US" sz="2400" dirty="0"/>
              <a:t> </a:t>
            </a:r>
            <a:r>
              <a:rPr kumimoji="1" lang="en-US" altLang="zh-CN" sz="2400" dirty="0"/>
              <a:t>Overview</a:t>
            </a:r>
            <a:endParaRPr kumimoji="1" lang="zh-CN" altLang="en-US" sz="2400" dirty="0"/>
          </a:p>
        </p:txBody>
      </p:sp>
      <p:pic>
        <p:nvPicPr>
          <p:cNvPr id="7" name="图片 6">
            <a:extLst>
              <a:ext uri="{FF2B5EF4-FFF2-40B4-BE49-F238E27FC236}">
                <a16:creationId xmlns:a16="http://schemas.microsoft.com/office/drawing/2014/main" id="{870E5F73-ECAA-DACD-E0ED-BCD00AFBC286}"/>
              </a:ext>
            </a:extLst>
          </p:cNvPr>
          <p:cNvPicPr>
            <a:picLocks noChangeAspect="1"/>
          </p:cNvPicPr>
          <p:nvPr/>
        </p:nvPicPr>
        <p:blipFill>
          <a:blip r:embed="rId3"/>
          <a:stretch>
            <a:fillRect/>
          </a:stretch>
        </p:blipFill>
        <p:spPr>
          <a:xfrm>
            <a:off x="1260137" y="1400976"/>
            <a:ext cx="10155253" cy="4056047"/>
          </a:xfrm>
          <a:prstGeom prst="rect">
            <a:avLst/>
          </a:prstGeom>
        </p:spPr>
      </p:pic>
      <p:sp>
        <p:nvSpPr>
          <p:cNvPr id="8" name="文本框 5"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BBAAD9C20180234D78A0072836F0BA4062B9B2021ACADBB0A3D98934B1662BE90B44B338016CFB0A22C929089846A8EBDCE9215AC1D02B711BBFC2E5787E3FD724FD34AD372499F754CF2487686243B26F4CE8C973B2C21308BB119F2EE60CD8DFE6229BCE3</a:t>
            </a:r>
          </a:p>
        </p:txBody>
      </p:sp>
      <p:pic>
        <p:nvPicPr>
          <p:cNvPr id="2" name="图片 1">
            <a:extLst>
              <a:ext uri="{FF2B5EF4-FFF2-40B4-BE49-F238E27FC236}">
                <a16:creationId xmlns:a16="http://schemas.microsoft.com/office/drawing/2014/main" id="{37EE0737-43A1-BDCD-53EB-F72CD91C656D}"/>
              </a:ext>
            </a:extLst>
          </p:cNvPr>
          <p:cNvPicPr>
            <a:picLocks noChangeAspect="1"/>
          </p:cNvPicPr>
          <p:nvPr/>
        </p:nvPicPr>
        <p:blipFill>
          <a:blip r:embed="rId4"/>
          <a:stretch>
            <a:fillRect/>
          </a:stretch>
        </p:blipFill>
        <p:spPr>
          <a:xfrm>
            <a:off x="10685768" y="6376415"/>
            <a:ext cx="1359928" cy="356119"/>
          </a:xfrm>
          <a:prstGeom prst="rect">
            <a:avLst/>
          </a:prstGeom>
        </p:spPr>
      </p:pic>
      <p:sp>
        <p:nvSpPr>
          <p:cNvPr id="9" name="文本框 6"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BBAAD9C20180234D78A0072836F0B120C2B9B20F183C0BB0A0D98433B1BB2B091B4EB93851635B0922C920089846A0EBCAE921EAA1D05B011BBFC218797E35D924FC92ADD722F9B794EF2DE765424CE1A99CE1C875F642814889919F2AF46C68D6162F952E3</a:t>
            </a:r>
          </a:p>
        </p:txBody>
      </p:sp>
      <p:sp>
        <p:nvSpPr>
          <p:cNvPr name="文本框 7" id="10"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BBAAD9C20180234D78A0072836F0B32032B9B20F1C61DBE0A0D98A3EB1162BD91B41B93851690B0622B925089846DEEB17E921DAA1D0EBD11BBFC27B753E35DC24FCD8ADAE24D9D714D628576A924C40CFBDE1CC7DBB22C258A891906EBBACA8D8162D924E3</a:t>
            </a:r>
          </a:p>
        </p:txBody>
      </p:sp>
    </p:spTree>
    <p:extLst>
      <p:ext uri="{BB962C8B-B14F-4D97-AF65-F5344CB8AC3E}">
        <p14:creationId xmlns:p14="http://schemas.microsoft.com/office/powerpoint/2010/main" val="1572192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CCC23-C129-B8E8-1BD4-032753E0FFE8}"/>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FC33857D-2C82-3A4E-DEE0-A7F472A6491E}"/>
              </a:ext>
            </a:extLst>
          </p:cNvPr>
          <p:cNvSpPr txBox="1"/>
          <p:nvPr/>
        </p:nvSpPr>
        <p:spPr>
          <a:xfrm>
            <a:off x="683172" y="441433"/>
            <a:ext cx="1721946" cy="461665"/>
          </a:xfrm>
          <a:prstGeom prst="rect">
            <a:avLst/>
          </a:prstGeom>
          <a:noFill/>
        </p:spPr>
        <p:txBody>
          <a:bodyPr wrap="none" rtlCol="0">
            <a:spAutoFit/>
          </a:bodyPr>
          <a:lstStyle/>
          <a:p>
            <a:r>
              <a:rPr kumimoji="1" lang="en-US" altLang="zh-CN" sz="2400" dirty="0"/>
              <a:t>3.</a:t>
            </a:r>
            <a:r>
              <a:rPr kumimoji="1" lang="zh-CN" altLang="en-US" sz="2400" dirty="0"/>
              <a:t> </a:t>
            </a:r>
            <a:r>
              <a:rPr kumimoji="1" lang="en-US" altLang="zh-CN" sz="2400" dirty="0"/>
              <a:t>Overview</a:t>
            </a:r>
            <a:endParaRPr kumimoji="1" lang="zh-CN" altLang="en-US" sz="2400" dirty="0"/>
          </a:p>
        </p:txBody>
      </p:sp>
      <p:sp>
        <p:nvSpPr>
          <p:cNvPr id="6" name="文本框 5">
            <a:extLst>
              <a:ext uri="{FF2B5EF4-FFF2-40B4-BE49-F238E27FC236}">
                <a16:creationId xmlns:a16="http://schemas.microsoft.com/office/drawing/2014/main" id="{11D9AB22-26B5-C9A7-4FE3-57C7C693523C}"/>
              </a:ext>
            </a:extLst>
          </p:cNvPr>
          <p:cNvSpPr txBox="1"/>
          <p:nvPr/>
        </p:nvSpPr>
        <p:spPr>
          <a:xfrm>
            <a:off x="1093389" y="3704490"/>
            <a:ext cx="4198585" cy="590033"/>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kumimoji="1" lang="en-US" altLang="zh-CN" sz="2400" dirty="0"/>
              <a:t>Java-specific</a:t>
            </a:r>
            <a:r>
              <a:rPr kumimoji="1" lang="zh-CN" altLang="en-US" sz="2400" dirty="0"/>
              <a:t> </a:t>
            </a:r>
            <a:r>
              <a:rPr kumimoji="1" lang="en-US" altLang="zh-CN" sz="2400" dirty="0"/>
              <a:t>optimization</a:t>
            </a:r>
            <a:r>
              <a:rPr kumimoji="1" lang="zh-CN" altLang="en-US" sz="2400" dirty="0"/>
              <a:t>：</a:t>
            </a:r>
            <a:endParaRPr kumimoji="1" lang="en-US" altLang="zh-CN" sz="2400" dirty="0"/>
          </a:p>
        </p:txBody>
      </p:sp>
      <p:sp>
        <p:nvSpPr>
          <p:cNvPr id="7" name="文本框 6">
            <a:extLst>
              <a:ext uri="{FF2B5EF4-FFF2-40B4-BE49-F238E27FC236}">
                <a16:creationId xmlns:a16="http://schemas.microsoft.com/office/drawing/2014/main" id="{0245542A-36E9-C2E0-695C-40FDE5C1B69F}"/>
              </a:ext>
            </a:extLst>
          </p:cNvPr>
          <p:cNvSpPr txBox="1"/>
          <p:nvPr/>
        </p:nvSpPr>
        <p:spPr>
          <a:xfrm>
            <a:off x="1544145" y="4501628"/>
            <a:ext cx="10043133" cy="830997"/>
          </a:xfrm>
          <a:prstGeom prst="rect">
            <a:avLst/>
          </a:prstGeom>
          <a:noFill/>
        </p:spPr>
        <p:txBody>
          <a:bodyPr wrap="square" rtlCol="0">
            <a:spAutoFit/>
          </a:bodyPr>
          <a:lstStyle/>
          <a:p>
            <a:r>
              <a:rPr lang="en" altLang="zh-CN" sz="2400" dirty="0"/>
              <a:t>As a general-purpose compiler infrastructure, LLVM is unable to perform targeted optimizations for the specific features of the Java language.</a:t>
            </a:r>
            <a:endParaRPr kumimoji="1" lang="zh-CN" altLang="en-US" sz="2400" dirty="0"/>
          </a:p>
        </p:txBody>
      </p:sp>
      <p:sp>
        <p:nvSpPr>
          <p:cNvPr id="8" name="文本框 7">
            <a:extLst>
              <a:ext uri="{FF2B5EF4-FFF2-40B4-BE49-F238E27FC236}">
                <a16:creationId xmlns:a16="http://schemas.microsoft.com/office/drawing/2014/main" id="{AC17E10D-77CD-FDC1-F325-A835E2DCEE65}"/>
              </a:ext>
            </a:extLst>
          </p:cNvPr>
          <p:cNvSpPr txBox="1"/>
          <p:nvPr/>
        </p:nvSpPr>
        <p:spPr>
          <a:xfrm>
            <a:off x="1093389" y="1623344"/>
            <a:ext cx="5416868" cy="590033"/>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 altLang="zh-CN" sz="2400" dirty="0"/>
              <a:t>JVM‘s garbage collection mechanism</a:t>
            </a:r>
            <a:r>
              <a:rPr lang="en-US" altLang="zh-CN" sz="2400" dirty="0"/>
              <a:t>:</a:t>
            </a:r>
            <a:endParaRPr kumimoji="1" lang="en-US" altLang="zh-CN" sz="2400" dirty="0"/>
          </a:p>
        </p:txBody>
      </p:sp>
      <p:sp>
        <p:nvSpPr>
          <p:cNvPr id="9" name="文本框 8">
            <a:extLst>
              <a:ext uri="{FF2B5EF4-FFF2-40B4-BE49-F238E27FC236}">
                <a16:creationId xmlns:a16="http://schemas.microsoft.com/office/drawing/2014/main" id="{582892BC-383B-96C6-8882-BDC8C431D576}"/>
              </a:ext>
            </a:extLst>
          </p:cNvPr>
          <p:cNvSpPr txBox="1"/>
          <p:nvPr/>
        </p:nvSpPr>
        <p:spPr>
          <a:xfrm>
            <a:off x="1544145" y="2426170"/>
            <a:ext cx="9627476" cy="830997"/>
          </a:xfrm>
          <a:prstGeom prst="rect">
            <a:avLst/>
          </a:prstGeom>
          <a:noFill/>
        </p:spPr>
        <p:txBody>
          <a:bodyPr wrap="square" rtlCol="0">
            <a:spAutoFit/>
          </a:bodyPr>
          <a:lstStyle/>
          <a:p>
            <a:r>
              <a:rPr lang="en" altLang="zh-CN" sz="2400" dirty="0"/>
              <a:t>JVM's relocating and precise garbage collection impose extra requirements on JIT compiler implementation</a:t>
            </a:r>
            <a:endParaRPr kumimoji="1" lang="zh-CN" altLang="en-US" sz="2400" dirty="0"/>
          </a:p>
        </p:txBody>
      </p:sp>
      <p:sp>
        <p:nvSpPr>
          <p:cNvPr id="15" name="文本框 9"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BBAAD9C20180234D78A0072836F0BA4062B9B2021ACADBB0A3D98934B1662BE90B44B338016CFB0A22C929089846A8EBDCE9215AC1D02B711BBFC2E5787E3FD724FD34AD372499F754CF2487686243B26F4CE8C973B2C21308BB119F2EE60CD8DFE6229BCE3</a:t>
            </a:r>
          </a:p>
        </p:txBody>
      </p:sp>
      <p:pic>
        <p:nvPicPr>
          <p:cNvPr id="2" name="图片 1">
            <a:extLst>
              <a:ext uri="{FF2B5EF4-FFF2-40B4-BE49-F238E27FC236}">
                <a16:creationId xmlns:a16="http://schemas.microsoft.com/office/drawing/2014/main" id="{1BC863A8-E5B4-E20A-8A64-5BA75D5919A2}"/>
              </a:ext>
            </a:extLst>
          </p:cNvPr>
          <p:cNvPicPr>
            <a:picLocks noChangeAspect="1"/>
          </p:cNvPicPr>
          <p:nvPr/>
        </p:nvPicPr>
        <p:blipFill>
          <a:blip r:embed="rId2"/>
          <a:stretch>
            <a:fillRect/>
          </a:stretch>
        </p:blipFill>
        <p:spPr>
          <a:xfrm>
            <a:off x="10685768" y="6376415"/>
            <a:ext cx="1359928" cy="356119"/>
          </a:xfrm>
          <a:prstGeom prst="rect">
            <a:avLst/>
          </a:prstGeom>
        </p:spPr>
      </p:pic>
      <p:sp>
        <p:nvSpPr>
          <p:cNvPr id="16" name="文本框 10"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BBAAD9C20180234D78A0072836F0B120C2B9B20F183C0BB0A0D98433B1BB2B091B4EB93851635B0922C920089846A0EBCAE921EAA1D05B011BBFC218797E35D924FC92ADD722F9B794EF2DE765424CE1A99CE1C875F642814889919F2AF46C68D6162F952E3</a:t>
            </a:r>
          </a:p>
        </p:txBody>
      </p:sp>
      <p:sp>
        <p:nvSpPr>
          <p:cNvPr name="文本框 11" id="17"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BBAAD9C20180234D78A0072836F0B32032B9B20F1C61DBE0A0D98A3EB1162BD91B41B93851690B0622B925089846DEEB17E921DAA1D0EBD11BBFC27B753E35DC24FCD8ADAE24D9D714D628576A924C40CFBDE1CC7DBB22C258A891906EBBACA8D8162D924E3</a:t>
            </a:r>
          </a:p>
        </p:txBody>
      </p:sp>
    </p:spTree>
    <p:extLst>
      <p:ext uri="{BB962C8B-B14F-4D97-AF65-F5344CB8AC3E}">
        <p14:creationId xmlns:p14="http://schemas.microsoft.com/office/powerpoint/2010/main" val="322947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F49B32-1121-BC59-8AD2-AA2007051FD0}"/>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8C57D68A-CAF1-7051-5DC8-F2E2123282C8}"/>
              </a:ext>
            </a:extLst>
          </p:cNvPr>
          <p:cNvSpPr txBox="1"/>
          <p:nvPr/>
        </p:nvSpPr>
        <p:spPr>
          <a:xfrm>
            <a:off x="683172" y="441433"/>
            <a:ext cx="898003" cy="461665"/>
          </a:xfrm>
          <a:prstGeom prst="rect">
            <a:avLst/>
          </a:prstGeom>
          <a:noFill/>
        </p:spPr>
        <p:txBody>
          <a:bodyPr wrap="none" rtlCol="0">
            <a:spAutoFit/>
          </a:bodyPr>
          <a:lstStyle/>
          <a:p>
            <a:r>
              <a:rPr kumimoji="1" lang="en-US" altLang="zh-CN" sz="2400" dirty="0"/>
              <a:t>4.</a:t>
            </a:r>
            <a:r>
              <a:rPr kumimoji="1" lang="zh-CN" altLang="en-US" sz="2400" dirty="0"/>
              <a:t> </a:t>
            </a:r>
            <a:r>
              <a:rPr kumimoji="1" lang="en-US" altLang="zh-CN" sz="2400" dirty="0"/>
              <a:t>GC</a:t>
            </a:r>
            <a:endParaRPr kumimoji="1" lang="zh-CN" altLang="en-US" sz="2400" dirty="0"/>
          </a:p>
        </p:txBody>
      </p:sp>
      <p:sp>
        <p:nvSpPr>
          <p:cNvPr id="2" name="文本框 1">
            <a:extLst>
              <a:ext uri="{FF2B5EF4-FFF2-40B4-BE49-F238E27FC236}">
                <a16:creationId xmlns:a16="http://schemas.microsoft.com/office/drawing/2014/main" id="{D5157407-BE06-FF66-B551-C23167328388}"/>
              </a:ext>
            </a:extLst>
          </p:cNvPr>
          <p:cNvSpPr txBox="1"/>
          <p:nvPr/>
        </p:nvSpPr>
        <p:spPr>
          <a:xfrm>
            <a:off x="971227" y="1328374"/>
            <a:ext cx="3065263" cy="400110"/>
          </a:xfrm>
          <a:prstGeom prst="rect">
            <a:avLst/>
          </a:prstGeom>
          <a:noFill/>
        </p:spPr>
        <p:txBody>
          <a:bodyPr wrap="none" rtlCol="0">
            <a:spAutoFit/>
          </a:bodyPr>
          <a:lstStyle/>
          <a:p>
            <a:r>
              <a:rPr kumimoji="1" lang="en-US" altLang="zh-CN" sz="2000" dirty="0"/>
              <a:t>JVM’s</a:t>
            </a:r>
            <a:r>
              <a:rPr kumimoji="1" lang="zh-CN" altLang="en-US" sz="2000" dirty="0"/>
              <a:t> </a:t>
            </a:r>
            <a:r>
              <a:rPr kumimoji="1" lang="en-US" altLang="zh-CN" sz="2000" dirty="0"/>
              <a:t>garbage</a:t>
            </a:r>
            <a:r>
              <a:rPr kumimoji="1" lang="zh-CN" altLang="en-US" sz="2000" dirty="0"/>
              <a:t> </a:t>
            </a:r>
            <a:r>
              <a:rPr kumimoji="1" lang="en-US" altLang="zh-CN" sz="2000" dirty="0"/>
              <a:t>collector</a:t>
            </a:r>
            <a:r>
              <a:rPr kumimoji="1" lang="zh-CN" altLang="en-US" sz="2000" dirty="0"/>
              <a:t>：</a:t>
            </a:r>
            <a:endParaRPr kumimoji="1" lang="en-US" altLang="zh-CN" sz="2000" dirty="0"/>
          </a:p>
        </p:txBody>
      </p:sp>
      <p:sp>
        <p:nvSpPr>
          <p:cNvPr id="3" name="文本框 2">
            <a:extLst>
              <a:ext uri="{FF2B5EF4-FFF2-40B4-BE49-F238E27FC236}">
                <a16:creationId xmlns:a16="http://schemas.microsoft.com/office/drawing/2014/main" id="{E2DC4E1D-C65C-57B0-4C84-8AD8BF3BBAAC}"/>
              </a:ext>
            </a:extLst>
          </p:cNvPr>
          <p:cNvSpPr txBox="1"/>
          <p:nvPr/>
        </p:nvSpPr>
        <p:spPr>
          <a:xfrm>
            <a:off x="1548152" y="1837473"/>
            <a:ext cx="8993813" cy="14303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 altLang="zh-CN" sz="2000" dirty="0"/>
              <a:t>Stop user threads and locate and mark live objects. (Safepoint: code execution points that record the locations of live objects)</a:t>
            </a:r>
          </a:p>
          <a:p>
            <a:pPr marL="285750" indent="-285750">
              <a:lnSpc>
                <a:spcPct val="150000"/>
              </a:lnSpc>
              <a:buFont typeface="Arial" panose="020B0604020202020204" pitchFamily="34" charset="0"/>
              <a:buChar char="•"/>
            </a:pPr>
            <a:r>
              <a:rPr lang="en" altLang="zh-CN" sz="2000" dirty="0"/>
              <a:t>Relocate objects during heap memory compaction</a:t>
            </a:r>
            <a:r>
              <a:rPr lang="en-US" altLang="zh-CN" sz="2000" dirty="0"/>
              <a:t>.</a:t>
            </a:r>
            <a:endParaRPr kumimoji="1" lang="en-US" altLang="zh-CN" sz="2000" dirty="0"/>
          </a:p>
        </p:txBody>
      </p:sp>
      <p:sp>
        <p:nvSpPr>
          <p:cNvPr id="5" name="文本框 4">
            <a:extLst>
              <a:ext uri="{FF2B5EF4-FFF2-40B4-BE49-F238E27FC236}">
                <a16:creationId xmlns:a16="http://schemas.microsoft.com/office/drawing/2014/main" id="{AD8C3DDD-A368-2F8F-5817-68601AF035CB}"/>
              </a:ext>
            </a:extLst>
          </p:cNvPr>
          <p:cNvSpPr txBox="1"/>
          <p:nvPr/>
        </p:nvSpPr>
        <p:spPr>
          <a:xfrm>
            <a:off x="971227" y="3760566"/>
            <a:ext cx="7579319" cy="400110"/>
          </a:xfrm>
          <a:prstGeom prst="rect">
            <a:avLst/>
          </a:prstGeom>
          <a:noFill/>
        </p:spPr>
        <p:txBody>
          <a:bodyPr wrap="none" rtlCol="0">
            <a:spAutoFit/>
          </a:bodyPr>
          <a:lstStyle/>
          <a:p>
            <a:r>
              <a:rPr lang="en" altLang="zh-CN" sz="2000" dirty="0"/>
              <a:t>JIT compiler is designed to cooperate with the garbage collector </a:t>
            </a:r>
            <a:r>
              <a:rPr kumimoji="1" lang="zh-CN" altLang="en-US" sz="2000" dirty="0"/>
              <a:t>：</a:t>
            </a:r>
          </a:p>
        </p:txBody>
      </p:sp>
      <p:sp>
        <p:nvSpPr>
          <p:cNvPr id="10" name="文本框 9">
            <a:extLst>
              <a:ext uri="{FF2B5EF4-FFF2-40B4-BE49-F238E27FC236}">
                <a16:creationId xmlns:a16="http://schemas.microsoft.com/office/drawing/2014/main" id="{271EA10E-4026-6239-23BA-29E3B6FB1ADF}"/>
              </a:ext>
            </a:extLst>
          </p:cNvPr>
          <p:cNvSpPr txBox="1"/>
          <p:nvPr/>
        </p:nvSpPr>
        <p:spPr>
          <a:xfrm>
            <a:off x="1548152" y="4282634"/>
            <a:ext cx="10456709" cy="1430392"/>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 altLang="zh-CN" sz="2000" dirty="0"/>
              <a:t>Suspend the current thread when required by the garbage collector (i.e., </a:t>
            </a:r>
            <a:r>
              <a:rPr lang="en" altLang="zh-CN" sz="2000" dirty="0" err="1"/>
              <a:t>safepoint</a:t>
            </a:r>
            <a:r>
              <a:rPr lang="en" altLang="zh-CN" sz="2000" dirty="0"/>
              <a:t> polling).</a:t>
            </a:r>
          </a:p>
          <a:p>
            <a:pPr marL="285750" indent="-285750">
              <a:lnSpc>
                <a:spcPct val="150000"/>
              </a:lnSpc>
              <a:buFont typeface="Arial" panose="020B0604020202020204" pitchFamily="34" charset="0"/>
              <a:buChar char="•"/>
            </a:pPr>
            <a:r>
              <a:rPr lang="en" altLang="zh-CN" sz="2000" dirty="0"/>
              <a:t>Record the locations of live objects at </a:t>
            </a:r>
            <a:r>
              <a:rPr lang="en" altLang="zh-CN" sz="2000" dirty="0" err="1"/>
              <a:t>safepoints</a:t>
            </a:r>
            <a:r>
              <a:rPr lang="en" altLang="zh-CN" sz="2000" dirty="0"/>
              <a:t>.</a:t>
            </a:r>
          </a:p>
          <a:p>
            <a:pPr marL="285750" indent="-285750">
              <a:lnSpc>
                <a:spcPct val="150000"/>
              </a:lnSpc>
              <a:buFont typeface="Arial" panose="020B0604020202020204" pitchFamily="34" charset="0"/>
              <a:buChar char="•"/>
            </a:pPr>
            <a:r>
              <a:rPr lang="en" altLang="zh-CN" sz="2000" dirty="0"/>
              <a:t>Be aware that object locations may change through</a:t>
            </a:r>
            <a:r>
              <a:rPr lang="zh-CN" altLang="en-US" sz="2000" dirty="0"/>
              <a:t> </a:t>
            </a:r>
            <a:r>
              <a:rPr lang="en" altLang="zh-CN" sz="2000" dirty="0"/>
              <a:t>a </a:t>
            </a:r>
            <a:r>
              <a:rPr lang="en" altLang="zh-CN" sz="2000" dirty="0" err="1"/>
              <a:t>safepoint</a:t>
            </a:r>
            <a:r>
              <a:rPr lang="en" altLang="zh-CN" sz="2000" dirty="0"/>
              <a:t>.</a:t>
            </a:r>
          </a:p>
        </p:txBody>
      </p:sp>
      <p:sp>
        <p:nvSpPr>
          <p:cNvPr id="15" name="文本框 10"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BBAAD9C20180234D78A0072836F0BA4062B9B2021ACADBB0A3D98934B1662BE90B44B338016CFB0A22C929089846A8EBDCE9215AC1D02B711BBFC2E5787E3FD724FD34AD372499F754CF2487686243B26F4CE8C973B2C21308BB119F2EE60CD8DFE6229BCE3</a:t>
            </a:r>
          </a:p>
        </p:txBody>
      </p:sp>
      <p:pic>
        <p:nvPicPr>
          <p:cNvPr id="6" name="图片 5">
            <a:extLst>
              <a:ext uri="{FF2B5EF4-FFF2-40B4-BE49-F238E27FC236}">
                <a16:creationId xmlns:a16="http://schemas.microsoft.com/office/drawing/2014/main" id="{76653C5A-8DBA-3C18-7B73-D2DC2C9417DB}"/>
              </a:ext>
            </a:extLst>
          </p:cNvPr>
          <p:cNvPicPr>
            <a:picLocks noChangeAspect="1"/>
          </p:cNvPicPr>
          <p:nvPr/>
        </p:nvPicPr>
        <p:blipFill>
          <a:blip r:embed="rId3"/>
          <a:stretch>
            <a:fillRect/>
          </a:stretch>
        </p:blipFill>
        <p:spPr>
          <a:xfrm>
            <a:off x="10685768" y="6376415"/>
            <a:ext cx="1359928" cy="356119"/>
          </a:xfrm>
          <a:prstGeom prst="rect">
            <a:avLst/>
          </a:prstGeom>
        </p:spPr>
      </p:pic>
      <p:sp>
        <p:nvSpPr>
          <p:cNvPr id="16" name="文本框 1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BBAAD9C20180234D78A0072836F0B120C2B9B20F183C0BB0A0D98433B1BB2B091B4EB93851635B0922C920089846A0EBCAE921EAA1D05B011BBFC218797E35D924FC92ADD722F9B794EF2DE765424CE1A99CE1C875F642814889919F2AF46C68D6162F952E3</a:t>
            </a:r>
          </a:p>
        </p:txBody>
      </p:sp>
      <p:sp>
        <p:nvSpPr>
          <p:cNvPr name="文本框 12" id="17"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BBAAD9C20180234D78A0072836F0B32032B9B20F1C61DBE0A0D98A3EB1162BD91B41B93851690B0622B925089846DEEB17E921DAA1D0EBD11BBFC27B753E35DC24FCD8ADAE24D9D714D628576A924C40CFBDE1CC7DBB22C258A891906EBBACA8D8162D924E3</a:t>
            </a:r>
          </a:p>
        </p:txBody>
      </p:sp>
    </p:spTree>
    <p:extLst>
      <p:ext uri="{BB962C8B-B14F-4D97-AF65-F5344CB8AC3E}">
        <p14:creationId xmlns:p14="http://schemas.microsoft.com/office/powerpoint/2010/main" val="301627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5F6B1-D053-280E-0B0F-EB36257BBCE7}"/>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7CE975D2-C9BA-06C8-2668-1C669D195E97}"/>
              </a:ext>
            </a:extLst>
          </p:cNvPr>
          <p:cNvSpPr txBox="1"/>
          <p:nvPr/>
        </p:nvSpPr>
        <p:spPr>
          <a:xfrm>
            <a:off x="683172" y="441433"/>
            <a:ext cx="898003" cy="461665"/>
          </a:xfrm>
          <a:prstGeom prst="rect">
            <a:avLst/>
          </a:prstGeom>
          <a:noFill/>
        </p:spPr>
        <p:txBody>
          <a:bodyPr wrap="none" rtlCol="0">
            <a:spAutoFit/>
          </a:bodyPr>
          <a:lstStyle/>
          <a:p>
            <a:r>
              <a:rPr kumimoji="1" lang="en-US" altLang="zh-CN" sz="2400" dirty="0"/>
              <a:t>4.</a:t>
            </a:r>
            <a:r>
              <a:rPr kumimoji="1" lang="zh-CN" altLang="en-US" sz="2400" dirty="0"/>
              <a:t> </a:t>
            </a:r>
            <a:r>
              <a:rPr kumimoji="1" lang="en-US" altLang="zh-CN" sz="2400" dirty="0"/>
              <a:t>GC</a:t>
            </a:r>
            <a:endParaRPr kumimoji="1" lang="zh-CN" altLang="en-US" sz="2400" dirty="0"/>
          </a:p>
        </p:txBody>
      </p:sp>
      <p:sp>
        <p:nvSpPr>
          <p:cNvPr id="6" name="文本框 5">
            <a:extLst>
              <a:ext uri="{FF2B5EF4-FFF2-40B4-BE49-F238E27FC236}">
                <a16:creationId xmlns:a16="http://schemas.microsoft.com/office/drawing/2014/main" id="{204FDFCE-2DFA-457A-6525-EFB38F9EC5A8}"/>
              </a:ext>
            </a:extLst>
          </p:cNvPr>
          <p:cNvSpPr txBox="1"/>
          <p:nvPr/>
        </p:nvSpPr>
        <p:spPr>
          <a:xfrm>
            <a:off x="2061478" y="1458223"/>
            <a:ext cx="1632178" cy="1938992"/>
          </a:xfrm>
          <a:prstGeom prst="rect">
            <a:avLst/>
          </a:prstGeom>
          <a:noFill/>
        </p:spPr>
        <p:txBody>
          <a:bodyPr wrap="square" rtlCol="0">
            <a:spAutoFit/>
          </a:bodyPr>
          <a:lstStyle/>
          <a:p>
            <a:r>
              <a:rPr kumimoji="1" lang="en-US" altLang="zh-CN" sz="2400" dirty="0"/>
              <a:t>void</a:t>
            </a:r>
            <a:r>
              <a:rPr kumimoji="1" lang="zh-CN" altLang="en-US" sz="2400" dirty="0"/>
              <a:t> </a:t>
            </a:r>
            <a:r>
              <a:rPr kumimoji="1" lang="en-US" altLang="zh-CN" sz="2400" dirty="0"/>
              <a:t>foo()</a:t>
            </a:r>
            <a:r>
              <a:rPr kumimoji="1" lang="zh-CN" altLang="en-US" sz="2400" dirty="0"/>
              <a:t> </a:t>
            </a:r>
            <a:r>
              <a:rPr kumimoji="1" lang="en-US" altLang="zh-CN" sz="2400" dirty="0"/>
              <a:t>{</a:t>
            </a:r>
          </a:p>
          <a:p>
            <a:r>
              <a:rPr kumimoji="1" lang="zh-CN" altLang="en-US" sz="2400" dirty="0"/>
              <a:t>  </a:t>
            </a:r>
            <a:r>
              <a:rPr kumimoji="1" lang="en-US" altLang="zh-CN" sz="2400" dirty="0"/>
              <a:t>…</a:t>
            </a:r>
          </a:p>
          <a:p>
            <a:r>
              <a:rPr kumimoji="1" lang="zh-CN" altLang="en-US" sz="2400" dirty="0"/>
              <a:t>  </a:t>
            </a:r>
            <a:r>
              <a:rPr kumimoji="1" lang="en-US" altLang="zh-CN" sz="2400" dirty="0">
                <a:solidFill>
                  <a:schemeClr val="accent1">
                    <a:lumMod val="75000"/>
                  </a:schemeClr>
                </a:solidFill>
              </a:rPr>
              <a:t>call</a:t>
            </a:r>
            <a:r>
              <a:rPr kumimoji="1" lang="zh-CN" altLang="en-US" sz="2400" dirty="0">
                <a:solidFill>
                  <a:schemeClr val="accent1">
                    <a:lumMod val="75000"/>
                  </a:schemeClr>
                </a:solidFill>
              </a:rPr>
              <a:t> </a:t>
            </a:r>
            <a:r>
              <a:rPr kumimoji="1" lang="en-US" altLang="zh-CN" sz="2400" dirty="0">
                <a:solidFill>
                  <a:schemeClr val="accent1">
                    <a:lumMod val="75000"/>
                  </a:schemeClr>
                </a:solidFill>
              </a:rPr>
              <a:t>bar();</a:t>
            </a:r>
          </a:p>
          <a:p>
            <a:r>
              <a:rPr kumimoji="1" lang="zh-CN" altLang="en-US" sz="2400" dirty="0"/>
              <a:t>  </a:t>
            </a:r>
            <a:r>
              <a:rPr kumimoji="1" lang="en-US" altLang="zh-CN" sz="2400" dirty="0"/>
              <a:t>…</a:t>
            </a:r>
          </a:p>
          <a:p>
            <a:r>
              <a:rPr kumimoji="1" lang="en-US" altLang="zh-CN" sz="2400" dirty="0"/>
              <a:t>}</a:t>
            </a:r>
            <a:endParaRPr kumimoji="1" lang="zh-CN" altLang="en-US" sz="2400" dirty="0"/>
          </a:p>
        </p:txBody>
      </p:sp>
      <p:sp>
        <p:nvSpPr>
          <p:cNvPr id="7" name="文本框 6">
            <a:extLst>
              <a:ext uri="{FF2B5EF4-FFF2-40B4-BE49-F238E27FC236}">
                <a16:creationId xmlns:a16="http://schemas.microsoft.com/office/drawing/2014/main" id="{0DC4EB2E-0A65-5989-9459-2CCAFC37E501}"/>
              </a:ext>
            </a:extLst>
          </p:cNvPr>
          <p:cNvSpPr txBox="1"/>
          <p:nvPr/>
        </p:nvSpPr>
        <p:spPr>
          <a:xfrm>
            <a:off x="6104509" y="1303556"/>
            <a:ext cx="4698722" cy="2308324"/>
          </a:xfrm>
          <a:prstGeom prst="rect">
            <a:avLst/>
          </a:prstGeom>
          <a:noFill/>
        </p:spPr>
        <p:txBody>
          <a:bodyPr wrap="none" rtlCol="0">
            <a:spAutoFit/>
          </a:bodyPr>
          <a:lstStyle/>
          <a:p>
            <a:r>
              <a:rPr kumimoji="1" lang="en-US" altLang="zh-CN" sz="2400" dirty="0"/>
              <a:t>void</a:t>
            </a:r>
            <a:r>
              <a:rPr kumimoji="1" lang="zh-CN" altLang="en-US" sz="2400" dirty="0"/>
              <a:t> </a:t>
            </a:r>
            <a:r>
              <a:rPr kumimoji="1" lang="en-US" altLang="zh-CN" sz="2400" dirty="0"/>
              <a:t>bar()</a:t>
            </a:r>
            <a:r>
              <a:rPr kumimoji="1" lang="zh-CN" altLang="en-US" sz="2400" dirty="0"/>
              <a:t> </a:t>
            </a:r>
            <a:r>
              <a:rPr kumimoji="1" lang="en-US" altLang="zh-CN" sz="2400" dirty="0"/>
              <a:t>{</a:t>
            </a:r>
          </a:p>
          <a:p>
            <a:r>
              <a:rPr kumimoji="1" lang="zh-CN" altLang="en-US" sz="2400" dirty="0"/>
              <a:t>  </a:t>
            </a:r>
            <a:r>
              <a:rPr kumimoji="1" lang="en-US" altLang="zh-CN" sz="2400" dirty="0"/>
              <a:t>…</a:t>
            </a:r>
          </a:p>
          <a:p>
            <a:r>
              <a:rPr kumimoji="1" lang="zh-CN" altLang="en-US" sz="2400" dirty="0"/>
              <a:t>  </a:t>
            </a:r>
            <a:r>
              <a:rPr kumimoji="1" lang="en-US" altLang="zh-CN" sz="2400" dirty="0"/>
              <a:t>if</a:t>
            </a:r>
            <a:r>
              <a:rPr kumimoji="1" lang="zh-CN" altLang="en-US" sz="2400" dirty="0"/>
              <a:t> </a:t>
            </a:r>
            <a:r>
              <a:rPr kumimoji="1" lang="en-US" altLang="zh-CN" sz="2400" dirty="0"/>
              <a:t>(</a:t>
            </a:r>
            <a:r>
              <a:rPr kumimoji="1" lang="en-US" altLang="zh-CN" sz="2400" dirty="0" err="1"/>
              <a:t>safepoint</a:t>
            </a:r>
            <a:r>
              <a:rPr kumimoji="1" lang="en-US" altLang="zh-CN" sz="2400" dirty="0"/>
              <a:t>)</a:t>
            </a:r>
          </a:p>
          <a:p>
            <a:r>
              <a:rPr kumimoji="1" lang="zh-CN" altLang="en-US" sz="2400" dirty="0">
                <a:solidFill>
                  <a:schemeClr val="accent1">
                    <a:lumMod val="75000"/>
                  </a:schemeClr>
                </a:solidFill>
              </a:rPr>
              <a:t>    </a:t>
            </a:r>
            <a:r>
              <a:rPr kumimoji="1" lang="en-US" altLang="zh-CN" sz="2400" dirty="0">
                <a:solidFill>
                  <a:schemeClr val="accent1">
                    <a:lumMod val="75000"/>
                  </a:schemeClr>
                </a:solidFill>
              </a:rPr>
              <a:t>call</a:t>
            </a:r>
            <a:r>
              <a:rPr kumimoji="1" lang="zh-CN" altLang="en-US" sz="2400" dirty="0">
                <a:solidFill>
                  <a:schemeClr val="accent1">
                    <a:lumMod val="75000"/>
                  </a:schemeClr>
                </a:solidFill>
              </a:rPr>
              <a:t> </a:t>
            </a:r>
            <a:r>
              <a:rPr kumimoji="1" lang="en-US" altLang="zh-CN" sz="2400" dirty="0" err="1">
                <a:solidFill>
                  <a:schemeClr val="accent1">
                    <a:lumMod val="75000"/>
                  </a:schemeClr>
                </a:solidFill>
              </a:rPr>
              <a:t>do_safepoint</a:t>
            </a:r>
            <a:r>
              <a:rPr kumimoji="1" lang="en-US" altLang="zh-CN" sz="2400" dirty="0">
                <a:solidFill>
                  <a:schemeClr val="accent1">
                    <a:lumMod val="75000"/>
                  </a:schemeClr>
                </a:solidFill>
              </a:rPr>
              <a:t>();</a:t>
            </a:r>
            <a:r>
              <a:rPr kumimoji="1" lang="zh-CN" altLang="en-US" sz="2400" dirty="0">
                <a:solidFill>
                  <a:schemeClr val="accent1">
                    <a:lumMod val="75000"/>
                  </a:schemeClr>
                </a:solidFill>
              </a:rPr>
              <a:t> </a:t>
            </a:r>
            <a:r>
              <a:rPr kumimoji="1" lang="en-US" altLang="zh-CN" sz="2400" dirty="0"/>
              <a:t>//wait</a:t>
            </a:r>
            <a:r>
              <a:rPr kumimoji="1" lang="zh-CN" altLang="en-US" sz="2400" dirty="0"/>
              <a:t> </a:t>
            </a:r>
            <a:r>
              <a:rPr kumimoji="1" lang="en-US" altLang="zh-CN" sz="2400" dirty="0"/>
              <a:t>for</a:t>
            </a:r>
            <a:r>
              <a:rPr kumimoji="1" lang="zh-CN" altLang="en-US" sz="2400" dirty="0"/>
              <a:t> </a:t>
            </a:r>
            <a:r>
              <a:rPr kumimoji="1" lang="en-US" altLang="zh-CN" sz="2400" dirty="0" err="1"/>
              <a:t>gc</a:t>
            </a:r>
            <a:endParaRPr kumimoji="1" lang="en-US" altLang="zh-CN" sz="2400" dirty="0"/>
          </a:p>
          <a:p>
            <a:r>
              <a:rPr kumimoji="1" lang="zh-CN" altLang="en-US" sz="2400" dirty="0"/>
              <a:t>  </a:t>
            </a:r>
            <a:r>
              <a:rPr kumimoji="1" lang="en-US" altLang="zh-CN" sz="2400" dirty="0"/>
              <a:t>…</a:t>
            </a:r>
          </a:p>
          <a:p>
            <a:r>
              <a:rPr kumimoji="1" lang="en-US" altLang="zh-CN" sz="2400" dirty="0"/>
              <a:t>}</a:t>
            </a:r>
            <a:endParaRPr kumimoji="1" lang="zh-CN" altLang="en-US" sz="2400" dirty="0"/>
          </a:p>
        </p:txBody>
      </p:sp>
      <p:sp>
        <p:nvSpPr>
          <p:cNvPr id="8" name="右箭头 7">
            <a:extLst>
              <a:ext uri="{FF2B5EF4-FFF2-40B4-BE49-F238E27FC236}">
                <a16:creationId xmlns:a16="http://schemas.microsoft.com/office/drawing/2014/main" id="{1DFEB718-8F65-F18F-A3D9-483D52D0C0D7}"/>
              </a:ext>
            </a:extLst>
          </p:cNvPr>
          <p:cNvSpPr/>
          <p:nvPr/>
        </p:nvSpPr>
        <p:spPr>
          <a:xfrm>
            <a:off x="4417679" y="2319024"/>
            <a:ext cx="1324297" cy="19683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a:extLst>
              <a:ext uri="{FF2B5EF4-FFF2-40B4-BE49-F238E27FC236}">
                <a16:creationId xmlns:a16="http://schemas.microsoft.com/office/drawing/2014/main" id="{48139DAA-06EF-C68B-7105-63272DC3C11B}"/>
              </a:ext>
            </a:extLst>
          </p:cNvPr>
          <p:cNvSpPr txBox="1"/>
          <p:nvPr/>
        </p:nvSpPr>
        <p:spPr>
          <a:xfrm>
            <a:off x="9219634" y="1620223"/>
            <a:ext cx="1401346" cy="338554"/>
          </a:xfrm>
          <a:prstGeom prst="rect">
            <a:avLst/>
          </a:prstGeom>
          <a:noFill/>
        </p:spPr>
        <p:txBody>
          <a:bodyPr wrap="none" rtlCol="0">
            <a:spAutoFit/>
          </a:bodyPr>
          <a:lstStyle/>
          <a:p>
            <a:r>
              <a:rPr kumimoji="1" lang="en-US" altLang="zh-CN" sz="1600" dirty="0">
                <a:ln w="0"/>
                <a:effectLst>
                  <a:outerShdw blurRad="38100" dist="19050" dir="2700000" algn="tl" rotWithShape="0">
                    <a:schemeClr val="dk1">
                      <a:alpha val="40000"/>
                    </a:schemeClr>
                  </a:outerShdw>
                </a:effectLst>
              </a:rPr>
              <a:t>Safepoint</a:t>
            </a:r>
            <a:r>
              <a:rPr kumimoji="1" lang="zh-CN" altLang="en-US" sz="1600" dirty="0">
                <a:ln w="0"/>
                <a:effectLst>
                  <a:outerShdw blurRad="38100" dist="19050" dir="2700000" algn="tl" rotWithShape="0">
                    <a:schemeClr val="dk1">
                      <a:alpha val="40000"/>
                    </a:schemeClr>
                  </a:outerShdw>
                </a:effectLst>
              </a:rPr>
              <a:t> </a:t>
            </a:r>
            <a:r>
              <a:rPr kumimoji="1" lang="en-US" altLang="zh-CN" sz="1600" dirty="0">
                <a:ln w="0"/>
                <a:effectLst>
                  <a:outerShdw blurRad="38100" dist="19050" dir="2700000" algn="tl" rotWithShape="0">
                    <a:schemeClr val="dk1">
                      <a:alpha val="40000"/>
                    </a:schemeClr>
                  </a:outerShdw>
                </a:effectLst>
              </a:rPr>
              <a:t>poll</a:t>
            </a:r>
            <a:endParaRPr kumimoji="1" lang="zh-CN" altLang="en-US" sz="1600" dirty="0">
              <a:ln w="0"/>
              <a:effectLst>
                <a:outerShdw blurRad="38100" dist="19050" dir="2700000" algn="tl" rotWithShape="0">
                  <a:schemeClr val="dk1">
                    <a:alpha val="40000"/>
                  </a:schemeClr>
                </a:outerShdw>
              </a:effectLst>
            </a:endParaRPr>
          </a:p>
        </p:txBody>
      </p:sp>
      <p:cxnSp>
        <p:nvCxnSpPr>
          <p:cNvPr id="12" name="直线箭头连接符 11">
            <a:extLst>
              <a:ext uri="{FF2B5EF4-FFF2-40B4-BE49-F238E27FC236}">
                <a16:creationId xmlns:a16="http://schemas.microsoft.com/office/drawing/2014/main" id="{870B4738-2C04-84FC-244F-7C9762ABDF92}"/>
              </a:ext>
            </a:extLst>
          </p:cNvPr>
          <p:cNvCxnSpPr>
            <a:cxnSpLocks/>
          </p:cNvCxnSpPr>
          <p:nvPr/>
        </p:nvCxnSpPr>
        <p:spPr>
          <a:xfrm flipH="1">
            <a:off x="8525572" y="1958777"/>
            <a:ext cx="694062" cy="36024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24F61530-CFAB-322B-0F2E-2C811B26C041}"/>
              </a:ext>
            </a:extLst>
          </p:cNvPr>
          <p:cNvSpPr txBox="1"/>
          <p:nvPr/>
        </p:nvSpPr>
        <p:spPr>
          <a:xfrm>
            <a:off x="1265530" y="4103528"/>
            <a:ext cx="1848583" cy="461665"/>
          </a:xfrm>
          <a:prstGeom prst="rect">
            <a:avLst/>
          </a:prstGeom>
          <a:noFill/>
        </p:spPr>
        <p:txBody>
          <a:bodyPr wrap="none" rtlCol="0">
            <a:spAutoFit/>
          </a:bodyPr>
          <a:lstStyle/>
          <a:p>
            <a:r>
              <a:rPr kumimoji="1" lang="en-US" altLang="zh-CN" sz="2400" dirty="0" err="1"/>
              <a:t>Statepoint</a:t>
            </a:r>
            <a:r>
              <a:rPr kumimoji="1" lang="zh-CN" altLang="en-US" sz="2400" dirty="0"/>
              <a:t>：</a:t>
            </a:r>
          </a:p>
        </p:txBody>
      </p:sp>
      <p:sp>
        <p:nvSpPr>
          <p:cNvPr id="14" name="文本框 13">
            <a:extLst>
              <a:ext uri="{FF2B5EF4-FFF2-40B4-BE49-F238E27FC236}">
                <a16:creationId xmlns:a16="http://schemas.microsoft.com/office/drawing/2014/main" id="{9188BDB2-27C9-6DF4-CB66-4A90DB857ED5}"/>
              </a:ext>
            </a:extLst>
          </p:cNvPr>
          <p:cNvSpPr txBox="1"/>
          <p:nvPr/>
        </p:nvSpPr>
        <p:spPr>
          <a:xfrm>
            <a:off x="1885022" y="4565193"/>
            <a:ext cx="9175910" cy="1430392"/>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kumimoji="1" lang="en-US" altLang="zh-CN" sz="2000" dirty="0"/>
              <a:t>An</a:t>
            </a:r>
            <a:r>
              <a:rPr kumimoji="1" lang="zh-CN" altLang="en-US" sz="2000" dirty="0"/>
              <a:t> </a:t>
            </a:r>
            <a:r>
              <a:rPr kumimoji="1" lang="en-US" altLang="zh-CN" sz="2000" dirty="0"/>
              <a:t>intrinsic</a:t>
            </a:r>
            <a:r>
              <a:rPr kumimoji="1" lang="zh-CN" altLang="en-US" sz="2000" dirty="0"/>
              <a:t> </a:t>
            </a:r>
            <a:r>
              <a:rPr kumimoji="1" lang="en-US" altLang="zh-CN" sz="2000" dirty="0"/>
              <a:t>provided</a:t>
            </a:r>
            <a:r>
              <a:rPr kumimoji="1" lang="zh-CN" altLang="en-US" sz="2000" dirty="0"/>
              <a:t> </a:t>
            </a:r>
            <a:r>
              <a:rPr kumimoji="1" lang="en-US" altLang="zh-CN" sz="2000" dirty="0"/>
              <a:t>by</a:t>
            </a:r>
            <a:r>
              <a:rPr kumimoji="1" lang="zh-CN" altLang="en-US" sz="2000" dirty="0"/>
              <a:t> </a:t>
            </a:r>
            <a:r>
              <a:rPr kumimoji="1" lang="en-US" altLang="zh-CN" sz="2000" dirty="0"/>
              <a:t>LLVM.</a:t>
            </a:r>
          </a:p>
          <a:p>
            <a:pPr marL="285750" indent="-285750">
              <a:lnSpc>
                <a:spcPct val="150000"/>
              </a:lnSpc>
              <a:buFont typeface="Arial" panose="020B0604020202020204" pitchFamily="34" charset="0"/>
              <a:buChar char="•"/>
            </a:pPr>
            <a:r>
              <a:rPr lang="en" altLang="zh-CN" sz="2000" dirty="0"/>
              <a:t>LLVM records the locations of specified pointers in the </a:t>
            </a:r>
            <a:r>
              <a:rPr lang="en" altLang="zh-CN" sz="2000" dirty="0" err="1"/>
              <a:t>stackmap</a:t>
            </a:r>
            <a:r>
              <a:rPr lang="en" altLang="zh-CN" sz="2000" dirty="0"/>
              <a:t> at </a:t>
            </a:r>
            <a:r>
              <a:rPr lang="en" altLang="zh-CN" sz="2000" dirty="0" err="1"/>
              <a:t>statepoints</a:t>
            </a:r>
            <a:r>
              <a:rPr lang="en" altLang="zh-CN" sz="2000" dirty="0"/>
              <a:t>.</a:t>
            </a:r>
          </a:p>
          <a:p>
            <a:pPr marL="285750" indent="-285750">
              <a:lnSpc>
                <a:spcPct val="150000"/>
              </a:lnSpc>
              <a:buFont typeface="Arial" panose="020B0604020202020204" pitchFamily="34" charset="0"/>
              <a:buChar char="•"/>
            </a:pPr>
            <a:r>
              <a:rPr lang="en" altLang="zh-CN" sz="2000" dirty="0"/>
              <a:t>After a </a:t>
            </a:r>
            <a:r>
              <a:rPr lang="en" altLang="zh-CN" sz="2000" dirty="0" err="1"/>
              <a:t>statepoint</a:t>
            </a:r>
            <a:r>
              <a:rPr lang="en" altLang="zh-CN" sz="2000" dirty="0"/>
              <a:t>, pointer values are updated to their latest state.</a:t>
            </a:r>
          </a:p>
        </p:txBody>
      </p:sp>
      <p:sp>
        <p:nvSpPr>
          <p:cNvPr id="15" name="文本框 14"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BBAAD9C20180234D78A0072836F0BA4062B9B2021ACADBB0A3D98934B1662BE90B44B338016CFB0A22C929089846A8EBDCE9215AC1D02B711BBFC2E5787E3FD724FD34AD372499F754CF2487686243B26F4CE8C973B2C21308BB119F2EE60CD8DFE6229BCE3</a:t>
            </a:r>
          </a:p>
        </p:txBody>
      </p:sp>
      <p:pic>
        <p:nvPicPr>
          <p:cNvPr id="2" name="图片 1">
            <a:extLst>
              <a:ext uri="{FF2B5EF4-FFF2-40B4-BE49-F238E27FC236}">
                <a16:creationId xmlns:a16="http://schemas.microsoft.com/office/drawing/2014/main" id="{73807BE8-533B-7034-DFB2-A42B1455D5A1}"/>
              </a:ext>
            </a:extLst>
          </p:cNvPr>
          <p:cNvPicPr>
            <a:picLocks noChangeAspect="1"/>
          </p:cNvPicPr>
          <p:nvPr/>
        </p:nvPicPr>
        <p:blipFill>
          <a:blip r:embed="rId3"/>
          <a:stretch>
            <a:fillRect/>
          </a:stretch>
        </p:blipFill>
        <p:spPr>
          <a:xfrm>
            <a:off x="10685768" y="6376415"/>
            <a:ext cx="1359928" cy="356119"/>
          </a:xfrm>
          <a:prstGeom prst="rect">
            <a:avLst/>
          </a:prstGeom>
        </p:spPr>
      </p:pic>
      <p:sp>
        <p:nvSpPr>
          <p:cNvPr id="16" name="文本框 15"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BBAAD9C20180234D78A0072836F0B120C2B9B20F183C0BB0A0D98433B1BB2B091B4EB93851635B0922C920089846A0EBCAE921EAA1D05B011BBFC218797E35D924FC92ADD722F9B794EF2DE765424CE1A99CE1C875F642814889919F2AF46C68D6162F952E3</a:t>
            </a:r>
          </a:p>
        </p:txBody>
      </p:sp>
      <p:sp>
        <p:nvSpPr>
          <p:cNvPr name="文本框 16" id="17"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BBAAD9C20180234D78A0072836F0B32032B9B20F1C61DBE0A0D98A3EB1162BD91B41B93851690B0622B925089846DEEB17E921DAA1D0EBD11BBFC27B753E35DC24FCD8ADAE24D9D714D628576A924C40CFBDE1CC7DBB22C258A891906EBBACA8D8162D924E3</a:t>
            </a:r>
          </a:p>
        </p:txBody>
      </p:sp>
    </p:spTree>
    <p:extLst>
      <p:ext uri="{BB962C8B-B14F-4D97-AF65-F5344CB8AC3E}">
        <p14:creationId xmlns:p14="http://schemas.microsoft.com/office/powerpoint/2010/main" val="3185588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F9D620-E8A2-B176-5945-7302684C6A8D}"/>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B38D80F8-83AA-A10A-3556-17D58616110A}"/>
              </a:ext>
            </a:extLst>
          </p:cNvPr>
          <p:cNvSpPr txBox="1"/>
          <p:nvPr/>
        </p:nvSpPr>
        <p:spPr>
          <a:xfrm>
            <a:off x="683172" y="441433"/>
            <a:ext cx="898003" cy="461665"/>
          </a:xfrm>
          <a:prstGeom prst="rect">
            <a:avLst/>
          </a:prstGeom>
          <a:noFill/>
        </p:spPr>
        <p:txBody>
          <a:bodyPr wrap="none" rtlCol="0">
            <a:spAutoFit/>
          </a:bodyPr>
          <a:lstStyle/>
          <a:p>
            <a:r>
              <a:rPr kumimoji="1" lang="en-US" altLang="zh-CN" sz="2400" dirty="0"/>
              <a:t>4.</a:t>
            </a:r>
            <a:r>
              <a:rPr kumimoji="1" lang="zh-CN" altLang="en-US" sz="2400" dirty="0"/>
              <a:t> </a:t>
            </a:r>
            <a:r>
              <a:rPr kumimoji="1" lang="en-US" altLang="zh-CN" sz="2400" dirty="0"/>
              <a:t>GC</a:t>
            </a:r>
            <a:endParaRPr kumimoji="1" lang="zh-CN" altLang="en-US" sz="2400" dirty="0"/>
          </a:p>
        </p:txBody>
      </p:sp>
      <p:sp>
        <p:nvSpPr>
          <p:cNvPr id="2" name="下箭头 1">
            <a:extLst>
              <a:ext uri="{FF2B5EF4-FFF2-40B4-BE49-F238E27FC236}">
                <a16:creationId xmlns:a16="http://schemas.microsoft.com/office/drawing/2014/main" id="{98350745-16A9-7568-3D2A-BAB998D3D9B2}"/>
              </a:ext>
            </a:extLst>
          </p:cNvPr>
          <p:cNvSpPr/>
          <p:nvPr/>
        </p:nvSpPr>
        <p:spPr>
          <a:xfrm>
            <a:off x="8105553" y="3179825"/>
            <a:ext cx="482277" cy="93754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右箭头 4">
            <a:extLst>
              <a:ext uri="{FF2B5EF4-FFF2-40B4-BE49-F238E27FC236}">
                <a16:creationId xmlns:a16="http://schemas.microsoft.com/office/drawing/2014/main" id="{C5EC26FE-C3BB-41EF-37B2-0427F77E2E36}"/>
              </a:ext>
            </a:extLst>
          </p:cNvPr>
          <p:cNvSpPr/>
          <p:nvPr/>
        </p:nvSpPr>
        <p:spPr>
          <a:xfrm>
            <a:off x="3910501" y="2060114"/>
            <a:ext cx="1789283" cy="3283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0" name="图片 9">
            <a:extLst>
              <a:ext uri="{FF2B5EF4-FFF2-40B4-BE49-F238E27FC236}">
                <a16:creationId xmlns:a16="http://schemas.microsoft.com/office/drawing/2014/main" id="{E28C829A-13E0-B2C1-925B-07B6C331A733}"/>
              </a:ext>
            </a:extLst>
          </p:cNvPr>
          <p:cNvPicPr>
            <a:picLocks noChangeAspect="1"/>
          </p:cNvPicPr>
          <p:nvPr/>
        </p:nvPicPr>
        <p:blipFill>
          <a:blip r:embed="rId2"/>
          <a:stretch>
            <a:fillRect/>
          </a:stretch>
        </p:blipFill>
        <p:spPr>
          <a:xfrm>
            <a:off x="683172" y="1424202"/>
            <a:ext cx="2921000" cy="1600200"/>
          </a:xfrm>
          <a:prstGeom prst="rect">
            <a:avLst/>
          </a:prstGeom>
        </p:spPr>
      </p:pic>
      <p:pic>
        <p:nvPicPr>
          <p:cNvPr id="11" name="图片 10">
            <a:extLst>
              <a:ext uri="{FF2B5EF4-FFF2-40B4-BE49-F238E27FC236}">
                <a16:creationId xmlns:a16="http://schemas.microsoft.com/office/drawing/2014/main" id="{26010676-4988-84F7-C6E9-8476DE74DB8B}"/>
              </a:ext>
            </a:extLst>
          </p:cNvPr>
          <p:cNvPicPr>
            <a:picLocks noChangeAspect="1"/>
          </p:cNvPicPr>
          <p:nvPr/>
        </p:nvPicPr>
        <p:blipFill>
          <a:blip r:embed="rId3"/>
          <a:stretch>
            <a:fillRect/>
          </a:stretch>
        </p:blipFill>
        <p:spPr>
          <a:xfrm>
            <a:off x="5835371" y="1703720"/>
            <a:ext cx="6024161" cy="991178"/>
          </a:xfrm>
          <a:prstGeom prst="rect">
            <a:avLst/>
          </a:prstGeom>
        </p:spPr>
      </p:pic>
      <p:pic>
        <p:nvPicPr>
          <p:cNvPr id="3" name="图片 2">
            <a:extLst>
              <a:ext uri="{FF2B5EF4-FFF2-40B4-BE49-F238E27FC236}">
                <a16:creationId xmlns:a16="http://schemas.microsoft.com/office/drawing/2014/main" id="{B39E94C2-7B4B-4AB4-DAFC-945FB93B61D3}"/>
              </a:ext>
            </a:extLst>
          </p:cNvPr>
          <p:cNvPicPr>
            <a:picLocks noChangeAspect="1"/>
          </p:cNvPicPr>
          <p:nvPr/>
        </p:nvPicPr>
        <p:blipFill>
          <a:blip r:embed="rId4"/>
          <a:stretch>
            <a:fillRect/>
          </a:stretch>
        </p:blipFill>
        <p:spPr>
          <a:xfrm>
            <a:off x="482108" y="4602302"/>
            <a:ext cx="11377424" cy="1430636"/>
          </a:xfrm>
          <a:prstGeom prst="rect">
            <a:avLst/>
          </a:prstGeom>
        </p:spPr>
      </p:pic>
      <p:sp>
        <p:nvSpPr>
          <p:cNvPr id="15" name="文本框 4"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BBAAD9C20180234D78A0072836F0BA4062B9B2021ACADBB0A3D98934B1662BE90B44B338016CFB0A22C929089846A8EBDCE9215AC1D02B711BBFC2E5787E3FD724FD34AD372499F754CF2487686243B26F4CE8C973B2C21308BB119F2EE60CD8DFE6229BCE3</a:t>
            </a:r>
          </a:p>
        </p:txBody>
      </p:sp>
      <p:pic>
        <p:nvPicPr>
          <p:cNvPr id="6" name="图片 5">
            <a:extLst>
              <a:ext uri="{FF2B5EF4-FFF2-40B4-BE49-F238E27FC236}">
                <a16:creationId xmlns:a16="http://schemas.microsoft.com/office/drawing/2014/main" id="{952AAE12-B5FE-E836-E1C6-F7AB76DCCEFD}"/>
              </a:ext>
            </a:extLst>
          </p:cNvPr>
          <p:cNvPicPr>
            <a:picLocks noChangeAspect="1"/>
          </p:cNvPicPr>
          <p:nvPr/>
        </p:nvPicPr>
        <p:blipFill>
          <a:blip r:embed="rId5"/>
          <a:stretch>
            <a:fillRect/>
          </a:stretch>
        </p:blipFill>
        <p:spPr>
          <a:xfrm>
            <a:off x="10685768" y="6376415"/>
            <a:ext cx="1359928" cy="356119"/>
          </a:xfrm>
          <a:prstGeom prst="rect">
            <a:avLst/>
          </a:prstGeom>
        </p:spPr>
      </p:pic>
      <p:sp>
        <p:nvSpPr>
          <p:cNvPr id="16" name="文本框 5"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BBAAD9C20180234D78A0072836F0B120C2B9B20F183C0BB0A0D98433B1BB2B091B4EB93851635B0922C920089846A0EBCAE921EAA1D05B011BBFC218797E35D924FC92ADD722F9B794EF2DE765424CE1A99CE1C875F642814889919F2AF46C68D6162F952E3</a:t>
            </a:r>
          </a:p>
        </p:txBody>
      </p:sp>
      <p:sp>
        <p:nvSpPr>
          <p:cNvPr name="文本框 6" id="17"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BBAAD9C20180234D78A0072836F0B32032B9B20F1C61DBE0A0D98A3EB1162BD91B41B93851690B0622B925089846DEEB17E921DAA1D0EBD11BBFC27B753E35DC24FCD8ADAE24D9D714D628576A924C40CFBDE1CC7DBB22C258A891906EBBACA8D8162D924E3</a:t>
            </a:r>
          </a:p>
        </p:txBody>
      </p:sp>
    </p:spTree>
    <p:extLst>
      <p:ext uri="{BB962C8B-B14F-4D97-AF65-F5344CB8AC3E}">
        <p14:creationId xmlns:p14="http://schemas.microsoft.com/office/powerpoint/2010/main" val="32365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8453</TotalTime>
  <Words>1065</Words>
  <Application>Microsoft Macintosh PowerPoint</Application>
  <PresentationFormat>宽屏</PresentationFormat>
  <Paragraphs>196</Paragraphs>
  <Slides>18</Slides>
  <Notes>10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18</vt:i4>
      </vt:variant>
    </vt:vector>
  </HeadingPairs>
  <TitlesOfParts>
    <vt:vector size="22"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taofengliu</dc:creator>
  <cp:lastModifiedBy>taofengliu</cp:lastModifiedBy>
  <cp:revision>30</cp:revision>
  <dcterms:created xsi:type="dcterms:W3CDTF">2025-06-30T08:06:34Z</dcterms:created>
  <dcterms:modified xsi:type="dcterms:W3CDTF">2025-09-04T09:46:50Z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operty1">
    <vt:lpwstr>BBAAD9C20180234D78A0072836F0BA4062B9B2021ACADBB0A3D98934B1662BE90B44B338016CFB0A22C929089846A8EBDCE9215AC1D02B711BBFC2E5787E3FD724FD34AD372499F754CF2487686243B26F4CE8C973B2C21308BB119F2EE60CD8DFE6229BCE3</vt:lpwstr>
  </property>
  <property fmtid="{D5CDD505-2E9C-101B-9397-08002B2CF9AE}" pid="3" name="property2">
    <vt:lpwstr>BBAAD9C20180234D78A0072836F0B120C2B9B20F183C0BB0A0D98433B1BB2B091B4EB93851635B0922C920089846A0EBCAE921EAA1D05B011BBFC218797E35D924FC92ADD722F9B794EF2DE765424CE1A99CE1C875F642814889919F2AF46C68D6162F952E3</vt:lpwstr>
  </property>
  <property fmtid="{D5CDD505-2E9C-101B-9397-08002B2CF9AE}" pid="4" name="property3">
    <vt:lpwstr>BBAAD9C20180234D78A0072836F0B32032B9B20F1C61DBE0A0D98A3EB1162BD91B41B93851690B0622B925089846DEEB17E921DAA1D0EBD11BBFC27B753E35DC24FCD8ADAE24D9D714D628576A924C40CFBDE1CC7DBB22C258A891906EBBACA8D8162D924E3</vt:lpwstr>
  </property>
</Properties>
</file>