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3" r:id="rId18"/>
    <p:sldId id="272" r:id="rId19"/>
    <p:sldId id="278" r:id="rId20"/>
    <p:sldId id="279" r:id="rId21"/>
    <p:sldId id="282" r:id="rId22"/>
    <p:sldId id="283" r:id="rId23"/>
    <p:sldId id="284" r:id="rId24"/>
    <p:sldId id="281" r:id="rId25"/>
    <p:sldId id="280" r:id="rId26"/>
    <p:sldId id="285" r:id="rId27"/>
    <p:sldId id="260" r:id="rId28"/>
    <p:sldId id="277" r:id="rId29"/>
    <p:sldId id="276" r:id="rId30"/>
    <p:sldId id="274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261" autoAdjust="0"/>
  </p:normalViewPr>
  <p:slideViewPr>
    <p:cSldViewPr>
      <p:cViewPr varScale="1">
        <p:scale>
          <a:sx n="78" d="100"/>
          <a:sy n="78" d="100"/>
        </p:scale>
        <p:origin x="-16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\Desktop\Projet_S7\M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/>
          <a:lstStyle/>
          <a:p>
            <a:pPr>
              <a:defRPr/>
            </a:pPr>
            <a:r>
              <a:rPr lang="fr-FR" dirty="0"/>
              <a:t>Mel </a:t>
            </a:r>
            <a:r>
              <a:rPr lang="fr-FR" dirty="0" err="1"/>
              <a:t>scale</a:t>
            </a:r>
            <a:endParaRPr lang="fr-FR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Mel</c:v>
          </c:tx>
          <c:marker>
            <c:symbol val="none"/>
          </c:marker>
          <c:xVal>
            <c:numRef>
              <c:f>Sheet1!$C$3:$C$21</c:f>
              <c:numCache>
                <c:formatCode>General</c:formatCode>
                <c:ptCount val="19"/>
                <c:pt idx="0">
                  <c:v>275.63444261342954</c:v>
                </c:pt>
                <c:pt idx="1">
                  <c:v>506.95998871988297</c:v>
                </c:pt>
                <c:pt idx="2">
                  <c:v>706.26879694329205</c:v>
                </c:pt>
                <c:pt idx="3">
                  <c:v>881.35550350138089</c:v>
                </c:pt>
                <c:pt idx="4">
                  <c:v>1037.474705418663</c:v>
                </c:pt>
                <c:pt idx="5">
                  <c:v>1178.3372412585072</c:v>
                </c:pt>
                <c:pt idx="6">
                  <c:v>1306.661338234042</c:v>
                </c:pt>
                <c:pt idx="7">
                  <c:v>1424.4978285279099</c:v>
                </c:pt>
                <c:pt idx="8">
                  <c:v>1533.4322000810737</c:v>
                </c:pt>
                <c:pt idx="9">
                  <c:v>1634.7155359182561</c:v>
                </c:pt>
                <c:pt idx="10">
                  <c:v>1729.3524100563218</c:v>
                </c:pt>
                <c:pt idx="11">
                  <c:v>1818.1616770141868</c:v>
                </c:pt>
                <c:pt idx="12">
                  <c:v>1901.8196060610965</c:v>
                </c:pt>
                <c:pt idx="13">
                  <c:v>1980.8911770522955</c:v>
                </c:pt>
                <c:pt idx="14">
                  <c:v>2055.8532347335331</c:v>
                </c:pt>
                <c:pt idx="15">
                  <c:v>2127.1119179033558</c:v>
                </c:pt>
                <c:pt idx="16">
                  <c:v>2195.0159824051429</c:v>
                </c:pt>
                <c:pt idx="17">
                  <c:v>2259.8671267551122</c:v>
                </c:pt>
                <c:pt idx="18">
                  <c:v>2321.9280948873625</c:v>
                </c:pt>
              </c:numCache>
            </c:numRef>
          </c:xVal>
          <c:yVal>
            <c:numRef>
              <c:f>Sheet1!$B$3:$B$21</c:f>
              <c:numCache>
                <c:formatCode>General</c:formatCode>
                <c:ptCount val="19"/>
                <c:pt idx="0">
                  <c:v>210.52631578947367</c:v>
                </c:pt>
                <c:pt idx="1">
                  <c:v>421.05263157894734</c:v>
                </c:pt>
                <c:pt idx="2">
                  <c:v>631.57894736842354</c:v>
                </c:pt>
                <c:pt idx="3">
                  <c:v>842.10526315789468</c:v>
                </c:pt>
                <c:pt idx="4">
                  <c:v>1052.6315789473679</c:v>
                </c:pt>
                <c:pt idx="5">
                  <c:v>1263.1578947368398</c:v>
                </c:pt>
                <c:pt idx="6">
                  <c:v>1473.6842105263058</c:v>
                </c:pt>
                <c:pt idx="7">
                  <c:v>1684.21052631579</c:v>
                </c:pt>
                <c:pt idx="8">
                  <c:v>1894.7368421052631</c:v>
                </c:pt>
                <c:pt idx="9">
                  <c:v>2105.2631578947371</c:v>
                </c:pt>
                <c:pt idx="10">
                  <c:v>2315.7894736842104</c:v>
                </c:pt>
                <c:pt idx="11">
                  <c:v>2526.3157894736842</c:v>
                </c:pt>
                <c:pt idx="12">
                  <c:v>2736.8421052631579</c:v>
                </c:pt>
                <c:pt idx="13">
                  <c:v>2947.3684210526203</c:v>
                </c:pt>
                <c:pt idx="14">
                  <c:v>3157.8947368421232</c:v>
                </c:pt>
                <c:pt idx="15">
                  <c:v>3368.4210526315987</c:v>
                </c:pt>
                <c:pt idx="16">
                  <c:v>3578.9473684210507</c:v>
                </c:pt>
                <c:pt idx="17">
                  <c:v>3789.4736842105262</c:v>
                </c:pt>
                <c:pt idx="18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v>lin</c:v>
          </c:tx>
          <c:spPr>
            <a:ln>
              <a:noFill/>
            </a:ln>
          </c:spPr>
          <c:marker>
            <c:symbol val="none"/>
          </c:marker>
          <c:trendline>
            <c:spPr>
              <a:ln w="12700" cap="rnd"/>
            </c:spPr>
            <c:trendlineType val="linear"/>
            <c:forward val="1000"/>
          </c:trendline>
          <c:xVal>
            <c:numRef>
              <c:f>Sheet1!$C$3:$C$6</c:f>
              <c:numCache>
                <c:formatCode>General</c:formatCode>
                <c:ptCount val="4"/>
                <c:pt idx="0">
                  <c:v>275.63444261342954</c:v>
                </c:pt>
                <c:pt idx="1">
                  <c:v>506.95998871988297</c:v>
                </c:pt>
                <c:pt idx="2">
                  <c:v>706.26879694329205</c:v>
                </c:pt>
                <c:pt idx="3">
                  <c:v>881.35550350138089</c:v>
                </c:pt>
              </c:numCache>
            </c:numRef>
          </c:xVal>
          <c:yVal>
            <c:numRef>
              <c:f>Sheet1!$B$3:$B$21</c:f>
              <c:numCache>
                <c:formatCode>General</c:formatCode>
                <c:ptCount val="19"/>
                <c:pt idx="0">
                  <c:v>210.52631578947367</c:v>
                </c:pt>
                <c:pt idx="1">
                  <c:v>421.05263157894734</c:v>
                </c:pt>
                <c:pt idx="2">
                  <c:v>631.57894736842354</c:v>
                </c:pt>
                <c:pt idx="3">
                  <c:v>842.10526315789468</c:v>
                </c:pt>
                <c:pt idx="4">
                  <c:v>1052.6315789473679</c:v>
                </c:pt>
                <c:pt idx="5">
                  <c:v>1263.1578947368398</c:v>
                </c:pt>
                <c:pt idx="6">
                  <c:v>1473.6842105263058</c:v>
                </c:pt>
                <c:pt idx="7">
                  <c:v>1684.21052631579</c:v>
                </c:pt>
                <c:pt idx="8">
                  <c:v>1894.7368421052631</c:v>
                </c:pt>
                <c:pt idx="9">
                  <c:v>2105.2631578947371</c:v>
                </c:pt>
                <c:pt idx="10">
                  <c:v>2315.7894736842104</c:v>
                </c:pt>
                <c:pt idx="11">
                  <c:v>2526.3157894736842</c:v>
                </c:pt>
                <c:pt idx="12">
                  <c:v>2736.8421052631579</c:v>
                </c:pt>
                <c:pt idx="13">
                  <c:v>2947.3684210526203</c:v>
                </c:pt>
                <c:pt idx="14">
                  <c:v>3157.8947368421232</c:v>
                </c:pt>
                <c:pt idx="15">
                  <c:v>3368.4210526315987</c:v>
                </c:pt>
                <c:pt idx="16">
                  <c:v>3578.9473684210507</c:v>
                </c:pt>
                <c:pt idx="17">
                  <c:v>3789.4736842105262</c:v>
                </c:pt>
                <c:pt idx="18">
                  <c:v>4000</c:v>
                </c:pt>
              </c:numCache>
            </c:numRef>
          </c:yVal>
          <c:smooth val="1"/>
        </c:ser>
        <c:axId val="81012224"/>
        <c:axId val="81014144"/>
      </c:scatterChart>
      <c:valAx>
        <c:axId val="810122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Output </a:t>
                </a:r>
                <a:r>
                  <a:rPr lang="en-US" noProof="0" dirty="0" smtClean="0"/>
                  <a:t>frequency</a:t>
                </a:r>
                <a:r>
                  <a:rPr lang="fr-FR" dirty="0" smtClean="0"/>
                  <a:t> </a:t>
                </a:r>
                <a:r>
                  <a:rPr lang="fr-FR" dirty="0"/>
                  <a:t>(</a:t>
                </a:r>
                <a:r>
                  <a:rPr lang="fr-FR" dirty="0" smtClean="0"/>
                  <a:t>Mel)</a:t>
                </a:r>
                <a:endParaRPr lang="fr-FR" dirty="0"/>
              </a:p>
            </c:rich>
          </c:tx>
          <c:layout/>
        </c:title>
        <c:numFmt formatCode="General" sourceLinked="1"/>
        <c:tickLblPos val="nextTo"/>
        <c:crossAx val="81014144"/>
        <c:crosses val="autoZero"/>
        <c:crossBetween val="midCat"/>
      </c:valAx>
      <c:valAx>
        <c:axId val="810141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Input frequency (Hz)</a:t>
                </a:r>
              </a:p>
            </c:rich>
          </c:tx>
          <c:layout/>
        </c:title>
        <c:numFmt formatCode="General" sourceLinked="1"/>
        <c:tickLblPos val="nextTo"/>
        <c:crossAx val="81012224"/>
        <c:crosses val="autoZero"/>
        <c:crossBetween val="midCat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8D340-178C-4486-9D28-94A06075759D}" type="datetimeFigureOut">
              <a:rPr lang="fr-FR" smtClean="0"/>
              <a:pPr/>
              <a:t>23/01/2013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69F4E-9586-492C-B8A6-A22159A02A15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JP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JP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Infographie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our case, we have a small vocabulary (about twenty words) based on a single-speaker (considering that during a phase of recording a single person has to speak). That’s why it is not necessary here to use a neural network that is heavier to implement (on a computational point) and it suffices to change the comparison database for each new user.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case to use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Markov model,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vocabulary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So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us to use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Warping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simplification of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Markov model.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 between /a/ and 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from “bas” and “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</a:t>
            </a:r>
          </a:p>
          <a:p>
            <a:r>
              <a:rPr lang="fr-FR" dirty="0" err="1" smtClean="0"/>
              <a:t>Mahalanobis</a:t>
            </a:r>
            <a:r>
              <a:rPr lang="fr-FR" baseline="0" dirty="0" smtClean="0"/>
              <a:t> distance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</a:p>
          <a:p>
            <a:r>
              <a:rPr lang="fr-FR" dirty="0" smtClean="0"/>
              <a:t>C</a:t>
            </a:r>
            <a:r>
              <a:rPr lang="fr-FR" dirty="0" smtClean="0"/>
              <a:t>++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JP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JP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JP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</a:p>
          <a:p>
            <a:r>
              <a:rPr lang="fr-FR" dirty="0" smtClean="0"/>
              <a:t>Multi </a:t>
            </a:r>
            <a:r>
              <a:rPr lang="fr-FR" dirty="0" smtClean="0"/>
              <a:t>thread / synchronisation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</a:p>
          <a:p>
            <a:r>
              <a:rPr lang="fr-FR" dirty="0" smtClean="0"/>
              <a:t>Use of </a:t>
            </a:r>
            <a:r>
              <a:rPr lang="fr-FR" dirty="0" err="1" smtClean="0"/>
              <a:t>GitHub</a:t>
            </a:r>
            <a:r>
              <a:rPr lang="fr-FR" dirty="0" smtClean="0"/>
              <a:t> (</a:t>
            </a:r>
            <a:r>
              <a:rPr lang="fr-FR" dirty="0" err="1" smtClean="0"/>
              <a:t>revision</a:t>
            </a:r>
            <a:r>
              <a:rPr lang="fr-FR" baseline="0" dirty="0" smtClean="0"/>
              <a:t> control)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JP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JP</a:t>
            </a:r>
          </a:p>
          <a:p>
            <a:r>
              <a:rPr lang="fr-FR" dirty="0" smtClean="0"/>
              <a:t>TNS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22D1-9E3B-4EEC-9E1E-AB0B34D40883}" type="datetime1">
              <a:rPr lang="fr-FR" smtClean="0"/>
              <a:pPr/>
              <a:t>23/01/2013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7C51-3D9A-48F3-B15E-73633CA06EB2}" type="datetime1">
              <a:rPr lang="fr-FR" smtClean="0"/>
              <a:pPr/>
              <a:t>23/01/2013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5434-AD1B-487B-BA7D-93325835C149}" type="datetime1">
              <a:rPr lang="fr-FR" smtClean="0"/>
              <a:pPr/>
              <a:t>23/01/2013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53A4-DF21-48A8-BD96-675A6C7A2DE4}" type="datetime1">
              <a:rPr lang="fr-FR" smtClean="0"/>
              <a:pPr/>
              <a:t>23/01/2013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5858-B3DA-4EBD-AD7C-5368780FE0A3}" type="datetime1">
              <a:rPr lang="fr-FR" smtClean="0"/>
              <a:pPr/>
              <a:t>23/01/2013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2602632" cy="4101203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  <a:lvl2pPr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856" y="1920085"/>
            <a:ext cx="5410944" cy="424521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Picture 2" descr="http://alumni.polytech.unice.fr/wp-content/uploads/2009/12/logoPolytechNic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99BF-E0DF-47C8-BE3B-4CEE879D88AB}" type="datetime1">
              <a:rPr lang="fr-FR" smtClean="0"/>
              <a:pPr/>
              <a:t>23/01/2013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36D-F663-4935-B0AE-BA737B5531D3}" type="datetime1">
              <a:rPr lang="fr-FR" smtClean="0"/>
              <a:pPr/>
              <a:t>23/01/2013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4D03-397E-468A-948A-EEA84CF3E107}" type="datetime1">
              <a:rPr lang="fr-FR" smtClean="0"/>
              <a:pPr/>
              <a:t>23/01/2013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C124-969E-453A-9CD4-243B0F968873}" type="datetime1">
              <a:rPr lang="fr-FR" smtClean="0"/>
              <a:pPr/>
              <a:t>23/01/2013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F38F-900F-4A84-B92B-56F430E125F5}" type="datetime1">
              <a:rPr lang="fr-FR" smtClean="0"/>
              <a:pPr/>
              <a:t>23/01/2013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4388CE-C0E2-4112-9B20-DB6580EA0AA4}" type="datetime1">
              <a:rPr lang="fr-FR" smtClean="0"/>
              <a:pPr/>
              <a:t>23/01/2013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2276872"/>
            <a:ext cx="9577064" cy="498469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649"/>
            <a:ext cx="9144000" cy="1440160"/>
          </a:xfrm>
        </p:spPr>
        <p:txBody>
          <a:bodyPr/>
          <a:lstStyle/>
          <a:p>
            <a:pPr algn="ctr"/>
            <a:r>
              <a:rPr lang="fr-FR" dirty="0" smtClean="0"/>
              <a:t>Word recognition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29698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5661248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236296" y="6488668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MAM4 G1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Comparison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“Bas”</a:t>
            </a:r>
          </a:p>
          <a:p>
            <a:endParaRPr lang="en-US" dirty="0" smtClean="0"/>
          </a:p>
          <a:p>
            <a:r>
              <a:rPr lang="en-US" dirty="0" smtClean="0"/>
              <a:t>“Gauche”</a:t>
            </a:r>
          </a:p>
          <a:p>
            <a:endParaRPr lang="en-US" dirty="0" smtClean="0"/>
          </a:p>
          <a:p>
            <a:r>
              <a:rPr lang="en-US" dirty="0" smtClean="0"/>
              <a:t>“Haut”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Droite</a:t>
            </a:r>
            <a:r>
              <a:rPr lang="en-US" dirty="0" smtClean="0"/>
              <a:t>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916832"/>
            <a:ext cx="15121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1916832"/>
            <a:ext cx="156257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79" y="2852936"/>
            <a:ext cx="156257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2852936"/>
            <a:ext cx="15121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92080" y="3789040"/>
            <a:ext cx="1512168" cy="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48264" y="3789040"/>
            <a:ext cx="1584176" cy="51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080" y="4653136"/>
            <a:ext cx="1512168" cy="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48264" y="4653136"/>
            <a:ext cx="156257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Existent methods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Artificial neuronal networks: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 l="2380" t="3976" r="12870" b="8521"/>
          <a:stretch>
            <a:fillRect/>
          </a:stretch>
        </p:blipFill>
        <p:spPr bwMode="auto">
          <a:xfrm>
            <a:off x="3779912" y="2708920"/>
            <a:ext cx="410445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Existent methods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Hidden Markov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483207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5054" y="2694362"/>
            <a:ext cx="3967266" cy="267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564904"/>
            <a:ext cx="4749281" cy="324036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 l="4958" t="13120" r="51534" b="32477"/>
          <a:stretch>
            <a:fillRect/>
          </a:stretch>
        </p:blipFill>
        <p:spPr bwMode="auto">
          <a:xfrm>
            <a:off x="2954507" y="1916832"/>
            <a:ext cx="593797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Limits: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Euclidean distance</a:t>
            </a:r>
          </a:p>
          <a:p>
            <a:pPr lvl="1"/>
            <a:r>
              <a:rPr lang="en-US" dirty="0" smtClean="0"/>
              <a:t>Slower for big vocabularies</a:t>
            </a:r>
          </a:p>
          <a:p>
            <a:pPr lvl="1"/>
            <a:r>
              <a:rPr lang="en-US" dirty="0" smtClean="0"/>
              <a:t>Word width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Method amelioration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DTW parameters modifications</a:t>
            </a:r>
          </a:p>
          <a:p>
            <a:r>
              <a:rPr lang="en-US" dirty="0" smtClean="0"/>
              <a:t>Word beginning </a:t>
            </a:r>
            <a:r>
              <a:rPr lang="en-US" dirty="0" smtClean="0"/>
              <a:t>detection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Global approach on DTW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2050" name="Picture 2" descr="C:\Users\A\AppData\Local\Temp\test_detect_debut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924944"/>
            <a:ext cx="2448272" cy="23692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Results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2"/>
          </p:nvPr>
        </p:nvGraphicFramePr>
        <p:xfrm>
          <a:off x="3131840" y="2276871"/>
          <a:ext cx="5376207" cy="3115993"/>
        </p:xfrm>
        <a:graphic>
          <a:graphicData uri="http://schemas.openxmlformats.org/drawingml/2006/table">
            <a:tbl>
              <a:tblPr/>
              <a:tblGrid>
                <a:gridCol w="1191860"/>
                <a:gridCol w="1093214"/>
                <a:gridCol w="1128348"/>
                <a:gridCol w="1081052"/>
                <a:gridCol w="881733"/>
              </a:tblGrid>
              <a:tr h="890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 dirty="0">
                          <a:latin typeface="Calibri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100" kern="1400" dirty="0" smtClean="0">
                          <a:latin typeface="Calibri"/>
                          <a:ea typeface="Calibri"/>
                          <a:cs typeface="Times New Roman"/>
                        </a:rPr>
                        <a:t>Words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kern="14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 dirty="0">
                          <a:latin typeface="Calibri"/>
                          <a:ea typeface="Calibri"/>
                          <a:cs typeface="Times New Roman"/>
                        </a:rPr>
                        <a:t>Method            ….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“gauche”, “droite”, “haut”, “bas”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“Bonjour”, “Hello”, “Maison”, ”Placard”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“vacherin”, “tiramisu”, “moelleux”, “bûche”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“Riri”, “Fifi”, “Loulou”, “toto”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DTW local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62,5%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80%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70%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70%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7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DTW local and beginning detection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62,5%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80%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70%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70%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7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DTW median and beginning detection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85%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85%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98%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65%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7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DTW  global and beginning detection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95%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90%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98%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 dirty="0">
                          <a:latin typeface="Calibri"/>
                          <a:ea typeface="Calibri"/>
                          <a:cs typeface="Times New Roman"/>
                        </a:rPr>
                        <a:t>85%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:\ihm\Captur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772816"/>
            <a:ext cx="4176464" cy="2476310"/>
          </a:xfrm>
          <a:prstGeom prst="rect">
            <a:avLst/>
          </a:prstGeom>
          <a:noFill/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III. Human Machine</a:t>
            </a:r>
          </a:p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</a:p>
          <a:p>
            <a:pPr marL="937260" lvl="1" indent="-571500"/>
            <a:r>
              <a:rPr lang="en-US" dirty="0" smtClean="0"/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1026" name="Picture 2" descr="G:\ihm\4.png"/>
          <p:cNvPicPr>
            <a:picLocks noChangeAspect="1" noChangeArrowheads="1"/>
          </p:cNvPicPr>
          <p:nvPr/>
        </p:nvPicPr>
        <p:blipFill>
          <a:blip r:embed="rId4" cstate="print"/>
          <a:srcRect l="28409" t="27019" r="24341" b="25942"/>
          <a:stretch>
            <a:fillRect/>
          </a:stretch>
        </p:blipFill>
        <p:spPr bwMode="auto">
          <a:xfrm>
            <a:off x="4499992" y="3670946"/>
            <a:ext cx="4320480" cy="2419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Home </a:t>
            </a:r>
            <a:r>
              <a:rPr lang="en-US" dirty="0" smtClean="0"/>
              <a:t>automation </a:t>
            </a:r>
            <a:r>
              <a:rPr lang="en-US" dirty="0" smtClean="0"/>
              <a:t>system</a:t>
            </a:r>
          </a:p>
          <a:p>
            <a:endParaRPr lang="en-US" dirty="0" smtClean="0"/>
          </a:p>
          <a:p>
            <a:r>
              <a:rPr lang="en-US" dirty="0" smtClean="0"/>
              <a:t>Disable persons</a:t>
            </a:r>
          </a:p>
          <a:p>
            <a:endParaRPr lang="en-US" dirty="0" smtClean="0"/>
          </a:p>
          <a:p>
            <a:r>
              <a:rPr lang="en-US" dirty="0" smtClean="0"/>
              <a:t>Games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Menu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Menu</a:t>
            </a:r>
          </a:p>
          <a:p>
            <a:pPr marL="937260" lvl="1" indent="-571500"/>
            <a:r>
              <a:rPr lang="en-US" dirty="0" smtClean="0"/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18" name="Picture 2" descr="G:\ihm\4.png"/>
          <p:cNvPicPr>
            <a:picLocks noChangeAspect="1" noChangeArrowheads="1"/>
          </p:cNvPicPr>
          <p:nvPr/>
        </p:nvPicPr>
        <p:blipFill>
          <a:blip r:embed="rId3" cstate="print"/>
          <a:srcRect l="28409" t="27019" r="24341" b="25942"/>
          <a:stretch>
            <a:fillRect/>
          </a:stretch>
        </p:blipFill>
        <p:spPr bwMode="auto">
          <a:xfrm>
            <a:off x="2987824" y="2204864"/>
            <a:ext cx="5786357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Menu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Menu</a:t>
            </a:r>
          </a:p>
          <a:p>
            <a:pPr marL="937260" lvl="1" indent="-571500"/>
            <a:r>
              <a:rPr lang="en-US" dirty="0" smtClean="0"/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2050" name="Picture 2" descr="G:\ihm\Captur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844824"/>
            <a:ext cx="5645127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Menu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Menu</a:t>
            </a:r>
          </a:p>
          <a:p>
            <a:pPr marL="937260" lvl="1" indent="-571500"/>
            <a:r>
              <a:rPr lang="en-US" dirty="0" smtClean="0"/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2051" name="Picture 3" descr="G:\ihm\Capture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412776"/>
            <a:ext cx="5300999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Menu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Menu</a:t>
            </a:r>
          </a:p>
          <a:p>
            <a:pPr marL="937260" lvl="1" indent="-571500"/>
            <a:r>
              <a:rPr lang="en-US" dirty="0" smtClean="0"/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10242" name="Picture 2" descr="https://github.com/jeando/projetS7/blob/master/annexes/ihm/Capture%20du%202013-01-22%2011:23:13.png?raw=true"/>
          <p:cNvPicPr>
            <a:picLocks noChangeAspect="1" noChangeArrowheads="1"/>
          </p:cNvPicPr>
          <p:nvPr/>
        </p:nvPicPr>
        <p:blipFill>
          <a:blip r:embed="rId3" cstate="print"/>
          <a:srcRect l="11340" t="16800" r="32905" b="13481"/>
          <a:stretch>
            <a:fillRect/>
          </a:stretch>
        </p:blipFill>
        <p:spPr bwMode="auto">
          <a:xfrm>
            <a:off x="2771800" y="1340768"/>
            <a:ext cx="6039996" cy="4248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8194" name="Picture 2" descr="https://github.com/jeando/projetS7/blob/master/annexes/ihm/arbre.png?raw=true"/>
          <p:cNvPicPr>
            <a:picLocks noChangeAspect="1" noChangeArrowheads="1"/>
          </p:cNvPicPr>
          <p:nvPr/>
        </p:nvPicPr>
        <p:blipFill>
          <a:blip r:embed="rId3" cstate="print"/>
          <a:srcRect l="3937" t="13440" r="5344"/>
          <a:stretch>
            <a:fillRect/>
          </a:stretch>
        </p:blipFill>
        <p:spPr bwMode="auto">
          <a:xfrm>
            <a:off x="2987824" y="2132856"/>
            <a:ext cx="5904656" cy="31691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3265512" y="1920085"/>
            <a:ext cx="5410944" cy="424521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Beginning: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End: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3074" name="Picture 2" descr="G:\ihm\beg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132856"/>
            <a:ext cx="1080120" cy="1080120"/>
          </a:xfrm>
          <a:prstGeom prst="rect">
            <a:avLst/>
          </a:prstGeom>
          <a:noFill/>
        </p:spPr>
      </p:pic>
      <p:pic>
        <p:nvPicPr>
          <p:cNvPr id="3075" name="Picture 3" descr="G:\ihm\en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3429000"/>
            <a:ext cx="864096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3265512" y="1920085"/>
            <a:ext cx="5410944" cy="42452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Moving: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Waiting: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Wall: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Fire: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4098" name="Picture 2" descr="G:\ihm\Capture2.PNG"/>
          <p:cNvPicPr>
            <a:picLocks noChangeAspect="1" noChangeArrowheads="1"/>
          </p:cNvPicPr>
          <p:nvPr/>
        </p:nvPicPr>
        <p:blipFill>
          <a:blip r:embed="rId3" cstate="print"/>
          <a:srcRect l="36079" t="40055" r="46144" b="27463"/>
          <a:stretch>
            <a:fillRect/>
          </a:stretch>
        </p:blipFill>
        <p:spPr bwMode="auto">
          <a:xfrm>
            <a:off x="5220072" y="2852936"/>
            <a:ext cx="864096" cy="936104"/>
          </a:xfrm>
          <a:prstGeom prst="rect">
            <a:avLst/>
          </a:prstGeom>
          <a:noFill/>
        </p:spPr>
      </p:pic>
      <p:pic>
        <p:nvPicPr>
          <p:cNvPr id="4099" name="Picture 3" descr="G:\ihm\Capture.PNG"/>
          <p:cNvPicPr>
            <a:picLocks noChangeAspect="1" noChangeArrowheads="1"/>
          </p:cNvPicPr>
          <p:nvPr/>
        </p:nvPicPr>
        <p:blipFill>
          <a:blip r:embed="rId4" cstate="print"/>
          <a:srcRect l="40077" t="34301" r="43952" b="33820"/>
          <a:stretch>
            <a:fillRect/>
          </a:stretch>
        </p:blipFill>
        <p:spPr bwMode="auto">
          <a:xfrm>
            <a:off x="4644008" y="3861048"/>
            <a:ext cx="864096" cy="1008112"/>
          </a:xfrm>
          <a:prstGeom prst="rect">
            <a:avLst/>
          </a:prstGeom>
          <a:noFill/>
        </p:spPr>
      </p:pic>
      <p:pic>
        <p:nvPicPr>
          <p:cNvPr id="20" name="Picture 2" descr="G:\Capture du 2013-01-18 11_44_55.png"/>
          <p:cNvPicPr>
            <a:picLocks noChangeAspect="1" noChangeArrowheads="1"/>
          </p:cNvPicPr>
          <p:nvPr/>
        </p:nvPicPr>
        <p:blipFill>
          <a:blip r:embed="rId5" cstate="print"/>
          <a:srcRect l="39058" t="55174" r="58025" b="39170"/>
          <a:stretch>
            <a:fillRect/>
          </a:stretch>
        </p:blipFill>
        <p:spPr bwMode="auto">
          <a:xfrm>
            <a:off x="5220072" y="1844824"/>
            <a:ext cx="792088" cy="864096"/>
          </a:xfrm>
          <a:prstGeom prst="rect">
            <a:avLst/>
          </a:prstGeom>
          <a:noFill/>
        </p:spPr>
      </p:pic>
      <p:pic>
        <p:nvPicPr>
          <p:cNvPr id="5122" name="Picture 2" descr="https://github.com/jeando/projetS7/blob/master/annexes/ihm/arbre.png?raw=true"/>
          <p:cNvPicPr>
            <a:picLocks noChangeAspect="1" noChangeArrowheads="1"/>
          </p:cNvPicPr>
          <p:nvPr/>
        </p:nvPicPr>
        <p:blipFill>
          <a:blip r:embed="rId6" cstate="print"/>
          <a:srcRect l="24163" t="68572" r="70929" b="25738"/>
          <a:stretch>
            <a:fillRect/>
          </a:stretch>
        </p:blipFill>
        <p:spPr bwMode="auto">
          <a:xfrm>
            <a:off x="4499992" y="5013176"/>
            <a:ext cx="1656184" cy="1080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Interesting </a:t>
            </a:r>
            <a:r>
              <a:rPr lang="en-US" dirty="0" smtClean="0"/>
              <a:t>project</a:t>
            </a:r>
          </a:p>
          <a:p>
            <a:endParaRPr lang="en-US" dirty="0" smtClean="0"/>
          </a:p>
          <a:p>
            <a:r>
              <a:rPr lang="en-US" dirty="0" smtClean="0"/>
              <a:t>Apply our courses(TNS, </a:t>
            </a:r>
            <a:r>
              <a:rPr lang="en-US" dirty="0" err="1" smtClean="0"/>
              <a:t>Infographie</a:t>
            </a:r>
            <a:r>
              <a:rPr lang="en-US" dirty="0" smtClean="0"/>
              <a:t>, C++)</a:t>
            </a:r>
          </a:p>
          <a:p>
            <a:endParaRPr lang="en-US" dirty="0" smtClean="0"/>
          </a:p>
          <a:p>
            <a:r>
              <a:rPr lang="en-US" dirty="0" smtClean="0"/>
              <a:t>Deepen our knowledge</a:t>
            </a:r>
          </a:p>
          <a:p>
            <a:endParaRPr lang="en-US" dirty="0" smtClean="0"/>
          </a:p>
          <a:p>
            <a:r>
              <a:rPr lang="en-US" dirty="0" smtClean="0"/>
              <a:t>Others ameliorations ?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/>
          <a:lstStyle/>
          <a:p>
            <a:r>
              <a:rPr lang="fr-FR" dirty="0" smtClean="0"/>
              <a:t>J. Leroux </a:t>
            </a:r>
            <a:r>
              <a:rPr lang="fr-FR" sz="1800" dirty="0" smtClean="0"/>
              <a:t>« </a:t>
            </a:r>
            <a:r>
              <a:rPr lang="fr-FR" sz="1800" dirty="0" err="1" smtClean="0"/>
              <a:t>Dynamic</a:t>
            </a:r>
            <a:r>
              <a:rPr lang="fr-FR" sz="1800" dirty="0" smtClean="0"/>
              <a:t> time </a:t>
            </a:r>
            <a:r>
              <a:rPr lang="fr-FR" sz="1800" dirty="0" err="1" smtClean="0"/>
              <a:t>warping</a:t>
            </a:r>
            <a:r>
              <a:rPr lang="fr-FR" sz="1800" dirty="0" smtClean="0"/>
              <a:t> », « HMI », TNS</a:t>
            </a:r>
            <a:endParaRPr lang="fr-FR" dirty="0" smtClean="0"/>
          </a:p>
          <a:p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J. Mariani </a:t>
            </a:r>
            <a:r>
              <a:rPr lang="fr-FR" sz="1800" dirty="0" smtClean="0"/>
              <a:t>« Reconnaissance de la parole, progrès et tendances », 1990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Practice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84984"/>
            <a:ext cx="8483326" cy="124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Sound treatment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Hamming window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Fourier transformation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Mel scale and filter bank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Comparison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Existent methods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Dynamic Time Warping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Method amelioration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Results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Human Machine Interface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Menu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How to play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 you have any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5" name="Picture 2" descr="http://jaiunproblemeavecmonpc.files.wordpress.com/2012/06/pc-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916832"/>
            <a:ext cx="4941168" cy="49411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8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treatment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/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Sound recording</a:t>
            </a:r>
          </a:p>
          <a:p>
            <a:endParaRPr lang="en-US" dirty="0" smtClean="0"/>
          </a:p>
          <a:p>
            <a:r>
              <a:rPr lang="en-US" dirty="0" smtClean="0"/>
              <a:t>Time split</a:t>
            </a:r>
          </a:p>
          <a:p>
            <a:endParaRPr lang="en-US" dirty="0" smtClean="0"/>
          </a:p>
          <a:p>
            <a:r>
              <a:rPr lang="en-US" dirty="0" smtClean="0"/>
              <a:t>Treatment of each slice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window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/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Avoid big discontinuities on the borders</a:t>
            </a:r>
          </a:p>
          <a:p>
            <a:r>
              <a:rPr lang="en-US" dirty="0" smtClean="0"/>
              <a:t>Avoid inconsistent results with the Fourier transformation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1" name="Picture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861048"/>
            <a:ext cx="2592288" cy="2178973"/>
          </a:xfrm>
          <a:prstGeom prst="rect">
            <a:avLst/>
          </a:prstGeom>
          <a:noFill/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112" y="3933056"/>
            <a:ext cx="3367433" cy="648072"/>
          </a:xfrm>
          <a:prstGeom prst="rect">
            <a:avLst/>
          </a:prstGeom>
          <a:noFill/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4941168"/>
            <a:ext cx="4133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 transformation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b. Fourier transformation</a:t>
            </a:r>
          </a:p>
          <a:p>
            <a:pPr marL="937260" lvl="1" indent="-571500"/>
            <a:r>
              <a:rPr lang="en-US" sz="1200" dirty="0" smtClean="0"/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Obtain the frequencies characteristics</a:t>
            </a:r>
          </a:p>
          <a:p>
            <a:r>
              <a:rPr lang="en-US" dirty="0" smtClean="0"/>
              <a:t>Fast Fourier transformation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4221088"/>
            <a:ext cx="62769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3645024"/>
            <a:ext cx="2860344" cy="410716"/>
          </a:xfrm>
          <a:prstGeom prst="rect">
            <a:avLst/>
          </a:prstGeom>
          <a:noFill/>
        </p:spPr>
      </p:pic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24128" y="3645024"/>
            <a:ext cx="3139044" cy="410716"/>
          </a:xfrm>
          <a:prstGeom prst="rect">
            <a:avLst/>
          </a:prstGeom>
          <a:noFill/>
        </p:spPr>
      </p:pic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Mel scale and filter bank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Mel scale:</a:t>
            </a:r>
          </a:p>
          <a:p>
            <a:pPr lvl="1"/>
            <a:r>
              <a:rPr lang="en-US" dirty="0" smtClean="0"/>
              <a:t>Reduce the importance of high frequencies</a:t>
            </a:r>
          </a:p>
          <a:p>
            <a:pPr lvl="1"/>
            <a:r>
              <a:rPr lang="en-US" dirty="0" smtClean="0"/>
              <a:t>From  Hz to Mel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00" y="4581128"/>
            <a:ext cx="2304256" cy="502045"/>
          </a:xfrm>
          <a:prstGeom prst="rect">
            <a:avLst/>
          </a:prstGeom>
          <a:noFill/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Chart 18"/>
          <p:cNvGraphicFramePr/>
          <p:nvPr/>
        </p:nvGraphicFramePr>
        <p:xfrm>
          <a:off x="2195736" y="3645024"/>
          <a:ext cx="4032448" cy="252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Mel scale and filter bank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Filter bank:</a:t>
            </a:r>
          </a:p>
          <a:p>
            <a:pPr lvl="1"/>
            <a:r>
              <a:rPr lang="en-US" dirty="0" smtClean="0"/>
              <a:t>Reduce the number of frequencies considered</a:t>
            </a:r>
          </a:p>
          <a:p>
            <a:pPr lvl="1"/>
            <a:r>
              <a:rPr lang="en-US" dirty="0" smtClean="0"/>
              <a:t>Uniform on the Mel scale, non uniformly on the frequency scale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005064"/>
            <a:ext cx="5688632" cy="196616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Mel scale and filter bank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060848"/>
            <a:ext cx="4800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4941168"/>
            <a:ext cx="4824536" cy="121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603</TotalTime>
  <Words>1365</Words>
  <Application>Microsoft Office PowerPoint</Application>
  <PresentationFormat>On-screen Show (4:3)</PresentationFormat>
  <Paragraphs>520</Paragraphs>
  <Slides>30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Word recognition</vt:lpstr>
      <vt:lpstr>Introduction</vt:lpstr>
      <vt:lpstr>Contents</vt:lpstr>
      <vt:lpstr>Sound treatment</vt:lpstr>
      <vt:lpstr>Hamming window</vt:lpstr>
      <vt:lpstr>Fourier transformation</vt:lpstr>
      <vt:lpstr>Mel scale and filter bank</vt:lpstr>
      <vt:lpstr>Mel scale and filter bank</vt:lpstr>
      <vt:lpstr>Mel scale and filter bank</vt:lpstr>
      <vt:lpstr>Comparison</vt:lpstr>
      <vt:lpstr>Existent methods</vt:lpstr>
      <vt:lpstr>Existent methods</vt:lpstr>
      <vt:lpstr>Dynamic Time Warping</vt:lpstr>
      <vt:lpstr>Dynamic Time Warping</vt:lpstr>
      <vt:lpstr>Dynamic Time Warping</vt:lpstr>
      <vt:lpstr>Dynamic Time Warping</vt:lpstr>
      <vt:lpstr>Method amelioration</vt:lpstr>
      <vt:lpstr>Results</vt:lpstr>
      <vt:lpstr>Human Machine Interface</vt:lpstr>
      <vt:lpstr>Menu</vt:lpstr>
      <vt:lpstr>Menu</vt:lpstr>
      <vt:lpstr>Menu</vt:lpstr>
      <vt:lpstr>Menu</vt:lpstr>
      <vt:lpstr>Human Machine Interface</vt:lpstr>
      <vt:lpstr>Human Machine Interface</vt:lpstr>
      <vt:lpstr>Human Machine Interface</vt:lpstr>
      <vt:lpstr>Conclusion</vt:lpstr>
      <vt:lpstr>Sources</vt:lpstr>
      <vt:lpstr>Practice !</vt:lpstr>
      <vt:lpstr>Do you have any 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recognition</dc:title>
  <dc:creator>Guenon</dc:creator>
  <cp:lastModifiedBy>Guenon</cp:lastModifiedBy>
  <cp:revision>94</cp:revision>
  <dcterms:created xsi:type="dcterms:W3CDTF">2013-01-10T07:59:10Z</dcterms:created>
  <dcterms:modified xsi:type="dcterms:W3CDTF">2013-01-23T13:43:07Z</dcterms:modified>
</cp:coreProperties>
</file>