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3" r:id="rId18"/>
    <p:sldId id="272" r:id="rId19"/>
    <p:sldId id="278" r:id="rId20"/>
    <p:sldId id="279" r:id="rId21"/>
    <p:sldId id="280" r:id="rId22"/>
    <p:sldId id="260" r:id="rId23"/>
    <p:sldId id="277" r:id="rId24"/>
    <p:sldId id="274" r:id="rId25"/>
    <p:sldId id="276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3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\Desktop\Projet_S7\M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 dirty="0"/>
              <a:t>Mel </a:t>
            </a:r>
            <a:r>
              <a:rPr lang="fr-FR" dirty="0" err="1"/>
              <a:t>scale</a:t>
            </a:r>
            <a:endParaRPr lang="fr-FR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Mel</c:v>
          </c:tx>
          <c:marker>
            <c:symbol val="none"/>
          </c:marker>
          <c:xVal>
            <c:numRef>
              <c:f>Sheet1!$C$3:$C$21</c:f>
              <c:numCache>
                <c:formatCode>General</c:formatCode>
                <c:ptCount val="19"/>
                <c:pt idx="0">
                  <c:v>275.63444261342909</c:v>
                </c:pt>
                <c:pt idx="1">
                  <c:v>506.95998871988297</c:v>
                </c:pt>
                <c:pt idx="2">
                  <c:v>706.26879694329136</c:v>
                </c:pt>
                <c:pt idx="3">
                  <c:v>881.35550350138089</c:v>
                </c:pt>
                <c:pt idx="4">
                  <c:v>1037.474705418663</c:v>
                </c:pt>
                <c:pt idx="5">
                  <c:v>1178.3372412585086</c:v>
                </c:pt>
                <c:pt idx="6">
                  <c:v>1306.6613382340445</c:v>
                </c:pt>
                <c:pt idx="7">
                  <c:v>1424.4978285279099</c:v>
                </c:pt>
                <c:pt idx="8">
                  <c:v>1533.4322000810737</c:v>
                </c:pt>
                <c:pt idx="9">
                  <c:v>1634.7155359182561</c:v>
                </c:pt>
                <c:pt idx="10">
                  <c:v>1729.3524100563241</c:v>
                </c:pt>
                <c:pt idx="11">
                  <c:v>1818.1616770141868</c:v>
                </c:pt>
                <c:pt idx="12">
                  <c:v>1901.8196060610965</c:v>
                </c:pt>
                <c:pt idx="13">
                  <c:v>1980.8911770522955</c:v>
                </c:pt>
                <c:pt idx="14">
                  <c:v>2055.853234733529</c:v>
                </c:pt>
                <c:pt idx="15">
                  <c:v>2127.1119179033517</c:v>
                </c:pt>
                <c:pt idx="16">
                  <c:v>2195.0159824051429</c:v>
                </c:pt>
                <c:pt idx="17">
                  <c:v>2259.8671267551122</c:v>
                </c:pt>
                <c:pt idx="18">
                  <c:v>2321.9280948873625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631.5789473684232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1473.6842105263086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2947.3684210526235</c:v>
                </c:pt>
                <c:pt idx="14">
                  <c:v>3157.8947368421186</c:v>
                </c:pt>
                <c:pt idx="15">
                  <c:v>3368.4210526315937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v>lin</c:v>
          </c:tx>
          <c:spPr>
            <a:ln>
              <a:noFill/>
            </a:ln>
          </c:spPr>
          <c:marker>
            <c:symbol val="none"/>
          </c:marker>
          <c:trendline>
            <c:spPr>
              <a:ln w="12700" cap="rnd"/>
            </c:spPr>
            <c:trendlineType val="linear"/>
            <c:forward val="1000"/>
          </c:trendline>
          <c:xVal>
            <c:numRef>
              <c:f>Sheet1!$C$3:$C$6</c:f>
              <c:numCache>
                <c:formatCode>General</c:formatCode>
                <c:ptCount val="4"/>
                <c:pt idx="0">
                  <c:v>275.63444261342909</c:v>
                </c:pt>
                <c:pt idx="1">
                  <c:v>506.95998871988297</c:v>
                </c:pt>
                <c:pt idx="2">
                  <c:v>706.26879694329136</c:v>
                </c:pt>
                <c:pt idx="3">
                  <c:v>881.35550350138089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631.5789473684232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1473.6842105263086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2947.3684210526235</c:v>
                </c:pt>
                <c:pt idx="14">
                  <c:v>3157.8947368421186</c:v>
                </c:pt>
                <c:pt idx="15">
                  <c:v>3368.4210526315937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axId val="53462528"/>
        <c:axId val="53464448"/>
      </c:scatterChart>
      <c:valAx>
        <c:axId val="534625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Output </a:t>
                </a:r>
                <a:r>
                  <a:rPr lang="en-US" noProof="0" dirty="0" smtClean="0"/>
                  <a:t>frequency</a:t>
                </a:r>
                <a:r>
                  <a:rPr lang="fr-FR" dirty="0" smtClean="0"/>
                  <a:t> </a:t>
                </a:r>
                <a:r>
                  <a:rPr lang="fr-FR" dirty="0"/>
                  <a:t>(</a:t>
                </a:r>
                <a:r>
                  <a:rPr lang="fr-FR" dirty="0" smtClean="0"/>
                  <a:t>Mel)</a:t>
                </a:r>
                <a:endParaRPr lang="fr-FR" dirty="0"/>
              </a:p>
            </c:rich>
          </c:tx>
          <c:layout/>
        </c:title>
        <c:numFmt formatCode="General" sourceLinked="1"/>
        <c:tickLblPos val="nextTo"/>
        <c:crossAx val="53464448"/>
        <c:crosses val="autoZero"/>
        <c:crossBetween val="midCat"/>
      </c:valAx>
      <c:valAx>
        <c:axId val="534644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Input frequency (Hz)</a:t>
                </a:r>
              </a:p>
            </c:rich>
          </c:tx>
          <c:layout/>
        </c:title>
        <c:numFmt formatCode="General" sourceLinked="1"/>
        <c:tickLblPos val="nextTo"/>
        <c:crossAx val="53462528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D340-178C-4486-9D28-94A06075759D}" type="datetimeFigureOut">
              <a:rPr lang="fr-FR" smtClean="0"/>
              <a:pPr/>
              <a:t>18/01/2013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69F4E-9586-492C-B8A6-A22159A02A1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case, we have a small vocabulary (about twenty words) based on a single-speaker (considering that during a phase of recording a single person has to speak). That’s why it is not necessary here to use a neural network that is heavier to implement (on a computational point) and it suffices to change the comparison database for each new user.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case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vocabulary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us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simplification of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difference between /a/ and 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from “bas” and “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</a:p>
          <a:p>
            <a:r>
              <a:rPr lang="fr-FR" dirty="0" err="1" smtClean="0"/>
              <a:t>Mahalanobis</a:t>
            </a:r>
            <a:r>
              <a:rPr lang="fr-FR" baseline="0" dirty="0" smtClean="0"/>
              <a:t> distance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22D1-9E3B-4EEC-9E1E-AB0B34D40883}" type="datetime1">
              <a:rPr lang="fr-FR" smtClean="0"/>
              <a:pPr/>
              <a:t>18/01/2013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C51-3D9A-48F3-B15E-73633CA06EB2}" type="datetime1">
              <a:rPr lang="fr-FR" smtClean="0"/>
              <a:pPr/>
              <a:t>18/01/2013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434-AD1B-487B-BA7D-93325835C149}" type="datetime1">
              <a:rPr lang="fr-FR" smtClean="0"/>
              <a:pPr/>
              <a:t>18/01/2013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53A4-DF21-48A8-BD96-675A6C7A2DE4}" type="datetime1">
              <a:rPr lang="fr-FR" smtClean="0"/>
              <a:pPr/>
              <a:t>18/01/2013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5858-B3DA-4EBD-AD7C-5368780FE0A3}" type="datetime1">
              <a:rPr lang="fr-FR" smtClean="0"/>
              <a:pPr/>
              <a:t>18/01/2013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2602632" cy="4101203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  <a:lvl2pPr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856" y="1920085"/>
            <a:ext cx="5410944" cy="424521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99BF-E0DF-47C8-BE3B-4CEE879D88AB}" type="datetime1">
              <a:rPr lang="fr-FR" smtClean="0"/>
              <a:pPr/>
              <a:t>18/01/2013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36D-F663-4935-B0AE-BA737B5531D3}" type="datetime1">
              <a:rPr lang="fr-FR" smtClean="0"/>
              <a:pPr/>
              <a:t>18/01/2013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4D03-397E-468A-948A-EEA84CF3E107}" type="datetime1">
              <a:rPr lang="fr-FR" smtClean="0"/>
              <a:pPr/>
              <a:t>18/01/2013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C124-969E-453A-9CD4-243B0F968873}" type="datetime1">
              <a:rPr lang="fr-FR" smtClean="0"/>
              <a:pPr/>
              <a:t>18/01/2013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38F-900F-4A84-B92B-56F430E125F5}" type="datetime1">
              <a:rPr lang="fr-FR" smtClean="0"/>
              <a:pPr/>
              <a:t>18/01/2013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4388CE-C0E2-4112-9B20-DB6580EA0AA4}" type="datetime1">
              <a:rPr lang="fr-FR" smtClean="0"/>
              <a:pPr/>
              <a:t>18/01/2013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76872"/>
            <a:ext cx="9577064" cy="49846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9"/>
            <a:ext cx="9144000" cy="1440160"/>
          </a:xfrm>
        </p:spPr>
        <p:txBody>
          <a:bodyPr/>
          <a:lstStyle/>
          <a:p>
            <a:pPr algn="ctr"/>
            <a:r>
              <a:rPr lang="fr-FR" dirty="0" smtClean="0"/>
              <a:t>Word recognition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2969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661248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236296" y="6488668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MAM4 G1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Comparison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“Bas”</a:t>
            </a:r>
          </a:p>
          <a:p>
            <a:endParaRPr lang="en-US" dirty="0" smtClean="0"/>
          </a:p>
          <a:p>
            <a:r>
              <a:rPr lang="en-US" dirty="0" smtClean="0"/>
              <a:t>“Gauche”</a:t>
            </a:r>
          </a:p>
          <a:p>
            <a:endParaRPr lang="en-US" dirty="0" smtClean="0"/>
          </a:p>
          <a:p>
            <a:r>
              <a:rPr lang="en-US" dirty="0" smtClean="0"/>
              <a:t>“Haut”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Droite</a:t>
            </a:r>
            <a:r>
              <a:rPr lang="en-US" dirty="0" smtClean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916832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916832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79" y="2852936"/>
            <a:ext cx="156257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2852936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3789040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3789040"/>
            <a:ext cx="1584176" cy="51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4653136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4653136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Artificial neuronal networks: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 l="2380" t="3976" r="12870" b="8521"/>
          <a:stretch>
            <a:fillRect/>
          </a:stretch>
        </p:blipFill>
        <p:spPr bwMode="auto">
          <a:xfrm>
            <a:off x="3779912" y="2708920"/>
            <a:ext cx="41044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48320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5054" y="2694362"/>
            <a:ext cx="3967266" cy="267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564904"/>
            <a:ext cx="4749281" cy="324036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 l="4958" t="13120" r="51534" b="32477"/>
          <a:stretch>
            <a:fillRect/>
          </a:stretch>
        </p:blipFill>
        <p:spPr bwMode="auto">
          <a:xfrm>
            <a:off x="2954507" y="1916832"/>
            <a:ext cx="593797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Limits: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Euclidean distance</a:t>
            </a:r>
          </a:p>
          <a:p>
            <a:pPr lvl="1"/>
            <a:r>
              <a:rPr lang="en-US" dirty="0" smtClean="0"/>
              <a:t>Slower for big vocabularies</a:t>
            </a:r>
          </a:p>
          <a:p>
            <a:pPr lvl="1"/>
            <a:r>
              <a:rPr lang="en-US" dirty="0" smtClean="0"/>
              <a:t>Word width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Method amelioration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DTW p</a:t>
            </a:r>
            <a:r>
              <a:rPr lang="en-US" dirty="0" smtClean="0"/>
              <a:t>arameters modifications</a:t>
            </a:r>
          </a:p>
          <a:p>
            <a:r>
              <a:rPr lang="en-US" dirty="0" smtClean="0"/>
              <a:t>Word beginning detection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0" name="Picture 2" descr="C:\Users\A\AppData\Local\Temp\test_detect_debu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924944"/>
            <a:ext cx="2952328" cy="2857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Results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  <a:endParaRPr lang="en-US" sz="54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 Human Machine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  <a:endParaRPr lang="en-US" dirty="0" smtClean="0"/>
          </a:p>
          <a:p>
            <a:pPr marL="937260" lvl="1" indent="-571500"/>
            <a:r>
              <a:rPr lang="en-US" dirty="0" smtClean="0"/>
              <a:t>b. How </a:t>
            </a:r>
            <a:r>
              <a:rPr lang="en-US" dirty="0" smtClean="0"/>
              <a:t>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3074" name="Picture 2" descr="G:\Capture du 2013-01-18 11_44_55.png"/>
          <p:cNvPicPr>
            <a:picLocks noChangeAspect="1" noChangeArrowheads="1"/>
          </p:cNvPicPr>
          <p:nvPr/>
        </p:nvPicPr>
        <p:blipFill>
          <a:blip r:embed="rId2" cstate="print"/>
          <a:srcRect l="4326" t="13601" r="5113"/>
          <a:stretch>
            <a:fillRect/>
          </a:stretch>
        </p:blipFill>
        <p:spPr bwMode="auto">
          <a:xfrm>
            <a:off x="2699792" y="1916832"/>
            <a:ext cx="4320480" cy="2318587"/>
          </a:xfrm>
          <a:prstGeom prst="rect">
            <a:avLst/>
          </a:prstGeom>
          <a:noFill/>
        </p:spPr>
      </p:pic>
      <p:pic>
        <p:nvPicPr>
          <p:cNvPr id="3075" name="Picture 3" descr="G:\Capture du 2013-01-18 11_43_58.png"/>
          <p:cNvPicPr>
            <a:picLocks noChangeAspect="1" noChangeArrowheads="1"/>
          </p:cNvPicPr>
          <p:nvPr/>
        </p:nvPicPr>
        <p:blipFill>
          <a:blip r:embed="rId3" cstate="print"/>
          <a:srcRect l="4117" t="13601" r="5901"/>
          <a:stretch>
            <a:fillRect/>
          </a:stretch>
        </p:blipFill>
        <p:spPr bwMode="auto">
          <a:xfrm>
            <a:off x="4856496" y="3933056"/>
            <a:ext cx="4035984" cy="2179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smtClean="0"/>
              <a:t>Menu</a:t>
            </a:r>
            <a:endParaRPr lang="en-US" sz="54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</a:t>
            </a:r>
            <a:r>
              <a:rPr lang="en-US" dirty="0" smtClean="0"/>
              <a:t>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937260" lvl="1" indent="-571500"/>
            <a:r>
              <a:rPr lang="en-US" dirty="0" smtClean="0"/>
              <a:t>b. How </a:t>
            </a:r>
            <a:r>
              <a:rPr lang="en-US" dirty="0" smtClean="0"/>
              <a:t>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  <a:endParaRPr lang="en-US" sz="54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</a:t>
            </a:r>
            <a:r>
              <a:rPr lang="en-US" dirty="0" smtClean="0"/>
              <a:t>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  <a:endParaRPr lang="en-US" dirty="0" smtClean="0"/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r>
              <a:rPr lang="fr-FR" dirty="0" smtClean="0"/>
              <a:t>J</a:t>
            </a:r>
            <a:r>
              <a:rPr lang="fr-FR" dirty="0" smtClean="0"/>
              <a:t>. </a:t>
            </a:r>
            <a:r>
              <a:rPr lang="fr-FR" dirty="0" smtClean="0"/>
              <a:t>Leroux </a:t>
            </a:r>
            <a:r>
              <a:rPr lang="fr-FR" sz="1800" dirty="0" smtClean="0"/>
              <a:t>« </a:t>
            </a:r>
            <a:r>
              <a:rPr lang="fr-FR" sz="1800" dirty="0" err="1" smtClean="0"/>
              <a:t>Dynamic</a:t>
            </a:r>
            <a:r>
              <a:rPr lang="fr-FR" sz="1800" dirty="0" smtClean="0"/>
              <a:t> time </a:t>
            </a:r>
            <a:r>
              <a:rPr lang="fr-FR" sz="1800" dirty="0" err="1" smtClean="0"/>
              <a:t>warping</a:t>
            </a:r>
            <a:r>
              <a:rPr lang="fr-FR" sz="1800" dirty="0" smtClean="0"/>
              <a:t> », « HMI », TNS</a:t>
            </a:r>
            <a:endParaRPr lang="fr-FR" dirty="0" smtClean="0"/>
          </a:p>
          <a:p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J. Mariani </a:t>
            </a:r>
            <a:r>
              <a:rPr lang="fr-FR" sz="1800" dirty="0" smtClean="0"/>
              <a:t>« Reconnaissance de la parole, progrès et tendances », 1990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 you have any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Picture 2" descr="http://jaiunproblemeavecmonpc.files.wordpress.com/2012/06/pc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16832"/>
            <a:ext cx="4941168" cy="49411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Practice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8483326" cy="124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Sound treatment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Hamming window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Fourier transformation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Mel scale and filter bank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Comparison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Existent methods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Dynamic Time Warping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Method amelioration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Results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Human Machine </a:t>
            </a:r>
            <a:r>
              <a:rPr lang="en-US" dirty="0" smtClean="0"/>
              <a:t>Interface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Menu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treatment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Sound recording</a:t>
            </a:r>
          </a:p>
          <a:p>
            <a:endParaRPr lang="en-US" dirty="0" smtClean="0"/>
          </a:p>
          <a:p>
            <a:r>
              <a:rPr lang="en-US" dirty="0" smtClean="0"/>
              <a:t>Time split</a:t>
            </a:r>
          </a:p>
          <a:p>
            <a:endParaRPr lang="en-US" dirty="0" smtClean="0"/>
          </a:p>
          <a:p>
            <a:r>
              <a:rPr lang="en-US" dirty="0" smtClean="0"/>
              <a:t>Treatment of each slice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window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Avoid big discontinuities on the borders</a:t>
            </a:r>
          </a:p>
          <a:p>
            <a:r>
              <a:rPr lang="en-US" dirty="0" smtClean="0"/>
              <a:t>Avoid inconsistent results with the Fourier transformation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861048"/>
            <a:ext cx="2592288" cy="2178973"/>
          </a:xfrm>
          <a:prstGeom prst="rect">
            <a:avLst/>
          </a:prstGeom>
          <a:noFill/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3933056"/>
            <a:ext cx="3367433" cy="648072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941168"/>
            <a:ext cx="4133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Obtain the frequencies characteristics</a:t>
            </a:r>
          </a:p>
          <a:p>
            <a:r>
              <a:rPr lang="en-US" dirty="0" smtClean="0"/>
              <a:t>Fast Fourier transformation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221088"/>
            <a:ext cx="6276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3645024"/>
            <a:ext cx="2860344" cy="410716"/>
          </a:xfrm>
          <a:prstGeom prst="rect">
            <a:avLst/>
          </a:prstGeom>
          <a:noFill/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3645024"/>
            <a:ext cx="3139044" cy="410716"/>
          </a:xfrm>
          <a:prstGeom prst="rect">
            <a:avLst/>
          </a:prstGeom>
          <a:noFill/>
        </p:spPr>
      </p:pic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Mel scale:</a:t>
            </a:r>
          </a:p>
          <a:p>
            <a:pPr lvl="1"/>
            <a:r>
              <a:rPr lang="en-US" dirty="0" smtClean="0"/>
              <a:t>Reduce the importance of high frequencies</a:t>
            </a:r>
          </a:p>
          <a:p>
            <a:pPr lvl="1"/>
            <a:r>
              <a:rPr lang="en-US" dirty="0" smtClean="0"/>
              <a:t>From  Hz to Mel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4581128"/>
            <a:ext cx="2304256" cy="50204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2195736" y="3645024"/>
          <a:ext cx="4032448" cy="252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Filter bank:</a:t>
            </a:r>
          </a:p>
          <a:p>
            <a:pPr lvl="1"/>
            <a:r>
              <a:rPr lang="en-US" dirty="0" smtClean="0"/>
              <a:t>Reduce the number of frequencies considered</a:t>
            </a:r>
          </a:p>
          <a:p>
            <a:pPr lvl="1"/>
            <a:r>
              <a:rPr lang="en-US" dirty="0" smtClean="0"/>
              <a:t>Uniform on the Mel scale, non uniformly on the frequency scale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005064"/>
            <a:ext cx="5688632" cy="196616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060848"/>
            <a:ext cx="480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941168"/>
            <a:ext cx="4824536" cy="121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344</TotalTime>
  <Words>1006</Words>
  <Application>Microsoft Office PowerPoint</Application>
  <PresentationFormat>On-screen Show (4:3)</PresentationFormat>
  <Paragraphs>336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Word recognition</vt:lpstr>
      <vt:lpstr>Introduction</vt:lpstr>
      <vt:lpstr>Contents</vt:lpstr>
      <vt:lpstr>Sound treatment</vt:lpstr>
      <vt:lpstr>Hamming window</vt:lpstr>
      <vt:lpstr>Fourier transformation</vt:lpstr>
      <vt:lpstr>Mel scale and filter bank</vt:lpstr>
      <vt:lpstr>Mel scale and filter bank</vt:lpstr>
      <vt:lpstr>Mel scale and filter bank</vt:lpstr>
      <vt:lpstr>Comparison</vt:lpstr>
      <vt:lpstr>Existent methods</vt:lpstr>
      <vt:lpstr>Existent methods</vt:lpstr>
      <vt:lpstr>Dynamic Time Warping</vt:lpstr>
      <vt:lpstr>Dynamic Time Warping</vt:lpstr>
      <vt:lpstr>Dynamic Time Warping</vt:lpstr>
      <vt:lpstr>Dynamic Time Warping</vt:lpstr>
      <vt:lpstr>Method amelioration</vt:lpstr>
      <vt:lpstr>Results</vt:lpstr>
      <vt:lpstr>Human Machine Interface</vt:lpstr>
      <vt:lpstr>Menu</vt:lpstr>
      <vt:lpstr>Human Machine Interface</vt:lpstr>
      <vt:lpstr>Conclusion</vt:lpstr>
      <vt:lpstr>Sources</vt:lpstr>
      <vt:lpstr>Do you have any question?</vt:lpstr>
      <vt:lpstr>Practice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recognition</dc:title>
  <dc:creator>Guenon</dc:creator>
  <cp:lastModifiedBy>Guenon</cp:lastModifiedBy>
  <cp:revision>72</cp:revision>
  <dcterms:created xsi:type="dcterms:W3CDTF">2013-01-10T07:59:10Z</dcterms:created>
  <dcterms:modified xsi:type="dcterms:W3CDTF">2013-01-18T10:48:48Z</dcterms:modified>
</cp:coreProperties>
</file>