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4"/><Relationship Target="../media/image10.png" Type="http://schemas.openxmlformats.org/officeDocument/2006/relationships/image" Id="rId3"/><Relationship Target="../media/image07.pn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4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4700" lang="en"/>
              <a:t>A Pragmatic Interpretation of Hyperbole in Numbers</a:t>
            </a:r>
          </a:p>
          <a:p>
            <a:r>
              <a:t/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200" lang="en"/>
              <a:t>Jean Wu</a:t>
            </a:r>
          </a:p>
          <a:p>
            <a:pPr rtl="0" lvl="0">
              <a:buNone/>
            </a:pPr>
            <a:r>
              <a:rPr sz="2200" lang="en"/>
              <a:t>In collaboration with Justine Kao and Leon Bergen</a:t>
            </a:r>
          </a:p>
          <a:p>
            <a:pPr rtl="0" lvl="0">
              <a:buNone/>
            </a:pPr>
            <a:r>
              <a:rPr sz="2200" lang="en"/>
              <a:t>PI: Prof. Noah Goodman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/>
        </p:nvSpPr>
        <p:spPr>
          <a:xfrm>
            <a:off y="0" x="233850"/>
            <a:ext cy="6869993" cx="87104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>
            <a:off y="0" x="194525"/>
            <a:ext cy="6847417" cx="8681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/>
        </p:nvSpPr>
        <p:spPr>
          <a:xfrm>
            <a:off y="0" x="192050"/>
            <a:ext cy="6860542" cx="86984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Experiment: Price Prior</a:t>
            </a:r>
          </a:p>
        </p:txBody>
      </p:sp>
      <p:sp>
        <p:nvSpPr>
          <p:cNvPr id="95" name="Shape 95"/>
          <p:cNvSpPr/>
          <p:nvPr/>
        </p:nvSpPr>
        <p:spPr>
          <a:xfrm>
            <a:off y="1871132" x="685800"/>
            <a:ext cy="4928001" cx="77754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Experiment: Price Prior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Number of subjects = 126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Problem: homogenous demographic of subjects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- Problem: regression to mean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/>
        </p:nvSpPr>
        <p:spPr>
          <a:xfrm>
            <a:off y="-9525" x="28575"/>
            <a:ext cy="4286250" cx="5429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7" name="Shape 107"/>
          <p:cNvSpPr/>
          <p:nvPr/>
        </p:nvSpPr>
        <p:spPr>
          <a:xfrm>
            <a:off y="2581275" x="3686175"/>
            <a:ext cy="4286250" cx="54292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/>
        </p:nvSpPr>
        <p:spPr>
          <a:xfrm>
            <a:off y="-9525" x="28575"/>
            <a:ext cy="4286250" cx="5429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3" name="Shape 113"/>
          <p:cNvSpPr/>
          <p:nvPr/>
        </p:nvSpPr>
        <p:spPr>
          <a:xfrm>
            <a:off y="2581275" x="3686175"/>
            <a:ext cy="4286250" cx="54292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14" name="Shape 114"/>
          <p:cNvSpPr/>
          <p:nvPr/>
        </p:nvSpPr>
        <p:spPr>
          <a:xfrm>
            <a:off y="-9525" x="6062182"/>
            <a:ext cy="2415287" cx="30532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/>
        </p:nvSpPr>
        <p:spPr>
          <a:xfrm>
            <a:off y="0" x="0"/>
            <a:ext cy="4286250" cx="5429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0" name="Shape 120"/>
          <p:cNvSpPr/>
          <p:nvPr/>
        </p:nvSpPr>
        <p:spPr>
          <a:xfrm>
            <a:off y="2571750" x="3714750"/>
            <a:ext cy="4286250" cx="54292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Experiment: Opinion Prior</a:t>
            </a:r>
          </a:p>
        </p:txBody>
      </p:sp>
      <p:sp>
        <p:nvSpPr>
          <p:cNvPr id="126" name="Shape 126"/>
          <p:cNvSpPr/>
          <p:nvPr/>
        </p:nvSpPr>
        <p:spPr>
          <a:xfrm>
            <a:off y="2082371" x="0"/>
            <a:ext cy="452205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/>
        </p:nvSpPr>
        <p:spPr>
          <a:xfrm>
            <a:off y="1047750" x="762000"/>
            <a:ext cy="4762500" cx="76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Motivation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In mathematics, a number has a precise semantic meaning that clearly distinguishes it from other numbers.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In language, the meanings of numbers are much more flexible. People do not always mean what they say.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Example: the psych textbook costs a million!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/>
        </p:nvSpPr>
        <p:spPr>
          <a:xfrm>
            <a:off y="1047750" x="762000"/>
            <a:ext cy="4762500" cx="76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/>
        </p:nvSpPr>
        <p:spPr>
          <a:xfrm>
            <a:off y="1047750" x="762000"/>
            <a:ext cy="4762500" cx="76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/>
        </p:nvSpPr>
        <p:spPr>
          <a:xfrm>
            <a:off y="1047750" x="762000"/>
            <a:ext cy="4762500" cx="76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/>
        </p:nvSpPr>
        <p:spPr>
          <a:xfrm>
            <a:off y="1047750" x="762000"/>
            <a:ext cy="4762500" cx="76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/>
        </p:nvSpPr>
        <p:spPr>
          <a:xfrm>
            <a:off y="1047750" x="762000"/>
            <a:ext cy="4762500" cx="76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Model Prediction (Laptop)</a:t>
            </a:r>
          </a:p>
        </p:txBody>
      </p:sp>
      <p:sp>
        <p:nvSpPr>
          <p:cNvPr id="162" name="Shape 162"/>
          <p:cNvSpPr/>
          <p:nvPr/>
        </p:nvSpPr>
        <p:spPr>
          <a:xfrm>
            <a:off y="2884714" x="0"/>
            <a:ext cy="261257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/>
        </p:nvSpPr>
        <p:spPr>
          <a:xfrm>
            <a:off y="2752057" x="0"/>
            <a:ext cy="2725484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Model Prediction (Laptop)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Opinion values expressed in each utterance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Experiment: </a:t>
            </a:r>
            <a:r>
              <a:rPr sz="2400" lang="en"/>
              <a:t>Hyperbolic Interpretation</a:t>
            </a:r>
          </a:p>
        </p:txBody>
      </p:sp>
      <p:sp>
        <p:nvSpPr>
          <p:cNvPr id="175" name="Shape 175"/>
          <p:cNvSpPr/>
          <p:nvPr/>
        </p:nvSpPr>
        <p:spPr>
          <a:xfrm>
            <a:off y="1949237" x="228475"/>
            <a:ext cy="4886325" cx="8629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 be continued...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9600" lang="en"/>
              <a:t>
</a:t>
            </a:r>
            <a:r>
              <a:rPr sz="9600" lang="en"/>
              <a:t>     Thanks!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y="5846092" x="7431989"/>
            <a:ext cy="1016999" cx="1914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"/>
              <a:t>つづく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 Definition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What kind of inference mechanisms do people utilize to identify when a number is not intended to be interpreted literally?</a:t>
            </a:r>
          </a:p>
          <a:p>
            <a:r>
              <a:t/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Why might one exaggerate a statement? What additional information can we convey through hyperbolic statements?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Proposed Model	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 rtl="0" lvl="0">
              <a:buNone/>
            </a:pPr>
            <a:r>
              <a:rPr lang="en"/>
              <a:t>We want to use a Bayesian model to capture the pragmatic interpretation of the listener, i.e.,</a:t>
            </a:r>
          </a:p>
          <a:p>
            <a:pPr>
              <a:buNone/>
            </a:pPr>
            <a:r>
              <a:rPr lang="en"/>
              <a:t>Listener( message | utterance )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Methods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- 6 domains: coffee makers, electric kettles, headphones, laptops, sweaters, watches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Empirical data for price distribution from scraping Amazon and Neweggs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- Experiment data for price prior and opinion prior using Amazon Mechanical Turk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Empirical Data: Price Prior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We scraped 1000 price data points / item from Amazon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Data for 'Laptop' were scraped from NewEgg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/>
        </p:nvSpPr>
        <p:spPr>
          <a:xfrm>
            <a:off y="8404" x="228600"/>
            <a:ext cy="6849595" cx="86589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/>
        </p:nvSpPr>
        <p:spPr>
          <a:xfrm>
            <a:off y="0" x="228600"/>
            <a:ext cy="6838486" cx="86339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/>
        </p:nvSpPr>
        <p:spPr>
          <a:xfrm>
            <a:off y="0" x="205150"/>
            <a:ext cy="6860542" cx="86984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