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ppt/tags/tag1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81" r:id="rId2"/>
    <p:sldId id="257" r:id="rId3"/>
    <p:sldId id="329" r:id="rId4"/>
    <p:sldId id="303" r:id="rId5"/>
    <p:sldId id="304" r:id="rId6"/>
    <p:sldId id="306" r:id="rId7"/>
    <p:sldId id="287" r:id="rId8"/>
    <p:sldId id="284" r:id="rId9"/>
    <p:sldId id="283" r:id="rId10"/>
    <p:sldId id="333" r:id="rId11"/>
    <p:sldId id="293" r:id="rId12"/>
    <p:sldId id="316" r:id="rId13"/>
    <p:sldId id="300" r:id="rId14"/>
    <p:sldId id="317" r:id="rId15"/>
    <p:sldId id="301" r:id="rId16"/>
    <p:sldId id="318" r:id="rId17"/>
    <p:sldId id="294" r:id="rId18"/>
    <p:sldId id="332" r:id="rId19"/>
    <p:sldId id="302" r:id="rId20"/>
    <p:sldId id="259" r:id="rId21"/>
    <p:sldId id="260" r:id="rId22"/>
    <p:sldId id="261" r:id="rId23"/>
    <p:sldId id="262" r:id="rId24"/>
    <p:sldId id="263" r:id="rId25"/>
    <p:sldId id="334" r:id="rId26"/>
    <p:sldId id="264" r:id="rId27"/>
    <p:sldId id="265" r:id="rId28"/>
    <p:sldId id="266" r:id="rId29"/>
    <p:sldId id="267" r:id="rId30"/>
    <p:sldId id="268" r:id="rId31"/>
    <p:sldId id="269" r:id="rId32"/>
    <p:sldId id="270" r:id="rId33"/>
    <p:sldId id="271" r:id="rId34"/>
    <p:sldId id="330" r:id="rId35"/>
    <p:sldId id="272" r:id="rId36"/>
    <p:sldId id="308" r:id="rId37"/>
    <p:sldId id="273" r:id="rId38"/>
    <p:sldId id="309" r:id="rId39"/>
    <p:sldId id="274" r:id="rId40"/>
    <p:sldId id="311" r:id="rId41"/>
    <p:sldId id="275" r:id="rId42"/>
    <p:sldId id="312" r:id="rId43"/>
    <p:sldId id="313" r:id="rId44"/>
    <p:sldId id="314" r:id="rId45"/>
    <p:sldId id="315" r:id="rId46"/>
    <p:sldId id="310" r:id="rId47"/>
    <p:sldId id="295" r:id="rId48"/>
    <p:sldId id="296" r:id="rId49"/>
    <p:sldId id="277" r:id="rId50"/>
    <p:sldId id="297" r:id="rId51"/>
    <p:sldId id="278" r:id="rId52"/>
    <p:sldId id="279" r:id="rId53"/>
    <p:sldId id="321" r:id="rId54"/>
    <p:sldId id="325" r:id="rId55"/>
    <p:sldId id="322" r:id="rId56"/>
    <p:sldId id="323" r:id="rId57"/>
    <p:sldId id="331" r:id="rId58"/>
    <p:sldId id="328" r:id="rId59"/>
    <p:sldId id="327" r:id="rId60"/>
    <p:sldId id="320" r:id="rId61"/>
    <p:sldId id="30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2" autoAdjust="0"/>
  </p:normalViewPr>
  <p:slideViewPr>
    <p:cSldViewPr snapToGrid="0" snapToObjects="1">
      <p:cViewPr>
        <p:scale>
          <a:sx n="76" d="100"/>
          <a:sy n="76" d="100"/>
        </p:scale>
        <p:origin x="-251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CD563-4B57-0E42-9B87-4E50A1167FED}" type="datetimeFigureOut">
              <a:rPr lang="en-US" smtClean="0"/>
              <a:t>4/7/14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61698-6A64-7243-B1B4-65A0068048AF}" type="slidenum">
              <a:rPr lang="en-US" smtClean="0"/>
              <a:t>‹#›</a:t>
            </a:fld>
            <a:endParaRPr lang="en-US"/>
          </a:p>
        </p:txBody>
      </p:sp>
    </p:spTree>
    <p:extLst>
      <p:ext uri="{BB962C8B-B14F-4D97-AF65-F5344CB8AC3E}">
        <p14:creationId xmlns:p14="http://schemas.microsoft.com/office/powerpoint/2010/main" val="42761792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welcome to </a:t>
            </a:r>
            <a:r>
              <a:rPr lang="en-US" baseline="0" dirty="0" err="1" smtClean="0"/>
              <a:t>Frisem</a:t>
            </a:r>
            <a:r>
              <a:rPr lang="en-US" baseline="0" dirty="0" smtClean="0"/>
              <a:t>. My name is Justine Kao, and I am a 3</a:t>
            </a:r>
            <a:r>
              <a:rPr lang="en-US" baseline="30000" dirty="0" smtClean="0"/>
              <a:t>rd</a:t>
            </a:r>
            <a:r>
              <a:rPr lang="en-US" baseline="0" dirty="0" smtClean="0"/>
              <a:t> year PhD student in Professor Noah Goodman’s Computation and Cognition Lab. Today I’m going to talk to you about my work on modeling nonliteral language understanding for number words.</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1</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consider the following dialogue. Andy asks, what time is it? And Bob replies, twelve forty. Even if the time is actually 12:38 and Bob knows it, he would not be lying. He is just using the number term loosely to achieve the same goal while minimizing effort. Also, Andy will not have interpreted Bob to mean 12:40 exactly, anyway, and will instead interpret it loosely. So this mutual understanding between the speaker and listener allows successful and efficient communication to take place.</a:t>
            </a:r>
          </a:p>
        </p:txBody>
      </p:sp>
      <p:sp>
        <p:nvSpPr>
          <p:cNvPr id="4" name="Slide Number Placeholder 3"/>
          <p:cNvSpPr>
            <a:spLocks noGrp="1"/>
          </p:cNvSpPr>
          <p:nvPr>
            <p:ph type="sldNum" sz="quarter" idx="10"/>
          </p:nvPr>
        </p:nvSpPr>
        <p:spPr/>
        <p:txBody>
          <a:bodyPr/>
          <a:lstStyle/>
          <a:p>
            <a:fld id="{635D794B-D19E-324A-9F0C-8C04F752D34F}" type="slidenum">
              <a:rPr lang="en-US" smtClean="0"/>
              <a:t>10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few more examples</a:t>
            </a:r>
            <a:r>
              <a:rPr lang="en-US" baseline="0" dirty="0" smtClean="0"/>
              <a:t> of how different numeric expressions could be interpreted. Suppose Amy says to her friend Bill, “I waited 10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a:t>
            </a:r>
            <a:r>
              <a:rPr lang="en-US" baseline="0" dirty="0" smtClean="0"/>
              <a:t>thinks, she probably means roughly 10 minutes, perhaps 10+-3.</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now that </a:t>
            </a:r>
            <a:r>
              <a:rPr lang="en-US" baseline="0" dirty="0" smtClean="0"/>
              <a:t>Amy says “I waited eleven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Bill</a:t>
            </a:r>
            <a:r>
              <a:rPr lang="en-US" baseline="0" dirty="0" smtClean="0"/>
              <a:t> thinks, ok it’s probably exactly 11 minutes, and it’s important to Amy to tell me exactly how long she waited.</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now that Amy says, “I waited a million years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now thinks, well, it’s probably likely that she</a:t>
            </a:r>
            <a:r>
              <a:rPr lang="en-US" baseline="0" dirty="0" smtClean="0"/>
              <a:t> waited for longer than 10 minutes, but probably much shorter than a million years. Importantly, Amy is probably upset by how long she had to wait. These are all pretty sophisticated inferences that Bill has to make to successfully understand Amy’s utterance. How do we model that?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critical insight</a:t>
            </a:r>
            <a:r>
              <a:rPr lang="en-US" baseline="0" dirty="0" smtClean="0"/>
              <a:t> here is that communication requires reasoning about the other person. A lot of informal work has been done in linguistics and psychology suggesting that people communicate with the assumption that the other person is a rational and cooperative speaker. Professor Herb Clark is a great </a:t>
            </a:r>
            <a:r>
              <a:rPr lang="en-US" baseline="0" dirty="0" err="1" smtClean="0"/>
              <a:t>contributer</a:t>
            </a:r>
            <a:r>
              <a:rPr lang="en-US" baseline="0" dirty="0" smtClean="0"/>
              <a:t> to that body of work. More recently, researchers in our department such as professor </a:t>
            </a:r>
            <a:r>
              <a:rPr lang="en-US" baseline="0" dirty="0" err="1" smtClean="0"/>
              <a:t>noah</a:t>
            </a:r>
            <a:r>
              <a:rPr lang="en-US" baseline="0" dirty="0" smtClean="0"/>
              <a:t> </a:t>
            </a:r>
            <a:r>
              <a:rPr lang="en-US" baseline="0" dirty="0" err="1" smtClean="0"/>
              <a:t>goodman</a:t>
            </a:r>
            <a:r>
              <a:rPr lang="en-US" baseline="0" dirty="0" smtClean="0"/>
              <a:t> and mike frank have started to formalize these principles of communication using computational models. This type of model was first introduced as Rational Speech Act models in two important papers, one of which was published in science in 2012. The basic setup of the model assumes that given a message, a speaker chooses an utterance that will effectively communicate her message to a listener. This can be formalized with standard probabilistic tools and is captured in the following equation.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Given an utterance, a pragmatic listener will then reason about a speaker to infer its meaning. This is given by the following equation, which uses </a:t>
            </a:r>
            <a:r>
              <a:rPr lang="en-US" baseline="0" dirty="0" err="1" smtClean="0"/>
              <a:t>bayes</a:t>
            </a:r>
            <a:r>
              <a:rPr lang="en-US" baseline="0" dirty="0" smtClean="0"/>
              <a:t> rule to infer the meaning given an utterance. </a:t>
            </a:r>
            <a:r>
              <a:rPr lang="en-US" dirty="0" smtClean="0"/>
              <a:t>By</a:t>
            </a:r>
            <a:r>
              <a:rPr lang="en-US" baseline="0" dirty="0" smtClean="0"/>
              <a:t> modeling language understanding as recursive reasoning between speaker and listener, these models can explain a range of phenomena in pragmatics, such as scalar </a:t>
            </a:r>
            <a:r>
              <a:rPr lang="en-US" baseline="0" dirty="0" err="1" smtClean="0"/>
              <a:t>implicature</a:t>
            </a:r>
            <a:r>
              <a:rPr lang="en-US" baseline="0" dirty="0" smtClean="0"/>
              <a:t>, which is the tendency for listeners to infer that less specific utterances imply the negation of more specific utterances, and Horn’s </a:t>
            </a:r>
            <a:r>
              <a:rPr lang="en-US" baseline="0" dirty="0" err="1" smtClean="0"/>
              <a:t>implicatures</a:t>
            </a:r>
            <a:r>
              <a:rPr lang="en-US" baseline="0" dirty="0" smtClean="0"/>
              <a:t>, which is the tendency for listeners to assign more complex utterances to less likely meanings. However, this basic framework is not able to handle cases where the literal meaning of an utterance directly contradicts the intended meaning. As a result, the model cannot capture the effects of metaphor, hyperbole, and pragmatic halo that we described and know to be an important part of language use.</a:t>
            </a:r>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extend </a:t>
            </a:r>
            <a:r>
              <a:rPr lang="en-US" baseline="0" dirty="0" smtClean="0"/>
              <a:t>this model to explain nonliteral language, our insight was that a speaker may have multiple communicative goals for producing an utterance. Given a goal, the speaker may wish to maximize </a:t>
            </a:r>
            <a:r>
              <a:rPr lang="en-US" baseline="0" dirty="0" err="1" smtClean="0"/>
              <a:t>informativeness</a:t>
            </a:r>
            <a:r>
              <a:rPr lang="en-US" baseline="0" dirty="0" smtClean="0"/>
              <a:t> for one kind of information (such as how she feels about the wait time) but not others (e.g. her exact wait time). The listener reasons about multiple dimensions of information from a single utterance and jointly infers the speaker’s goal as well as the meaning of the utterance. Given this formulation, a statement that is literally false can be optimal as long as it conveys information along the target dimension. So a listener who reasons about the goals of the speaker can make sense of a statement that is false under its literal interpretation.</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Before we go into number</a:t>
            </a:r>
            <a:r>
              <a:rPr kumimoji="1" lang="en-US" altLang="zh-TW" baseline="0" dirty="0" smtClean="0"/>
              <a:t> words, I wanted to first show you a few examples of nonliteral language. </a:t>
            </a:r>
            <a:r>
              <a:rPr kumimoji="1" lang="en-US" altLang="zh-TW" dirty="0" smtClean="0"/>
              <a:t>Here is</a:t>
            </a:r>
            <a:r>
              <a:rPr kumimoji="1" lang="en-US" altLang="zh-TW" baseline="0" dirty="0" smtClean="0"/>
              <a:t> </a:t>
            </a:r>
            <a:r>
              <a:rPr kumimoji="1" lang="en-US" altLang="zh-TW" dirty="0" smtClean="0"/>
              <a:t>one that you probably had to analyze </a:t>
            </a:r>
            <a:r>
              <a:rPr kumimoji="1" lang="en-US" altLang="zh-TW" baseline="0" dirty="0" smtClean="0"/>
              <a:t>in high school, and so it should be familiar to most of you. In a classic scene in Romeo and Juliet, Romeo is about to find Juliet at her balcony. To profess his love for her, he utters these timeless words.</a:t>
            </a:r>
            <a:endParaRPr kumimoji="1" lang="zh-TW" altLang="en-US"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will model and examine the interpretation of number words in a domain of prices, where a person bought an item and tells his friend how much it cost.</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20</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 speaker who</a:t>
            </a:r>
            <a:r>
              <a:rPr lang="en-US" baseline="0" dirty="0" smtClean="0"/>
              <a:t> produces an utterance given her communicative goal and her understanding of the listener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 this can be written down as</a:t>
            </a:r>
            <a:r>
              <a:rPr lang="en-US" baseline="0" dirty="0" smtClean="0"/>
              <a:t> this equation, which I will go through in detail.</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speaker produces an utterance</a:t>
            </a:r>
            <a:r>
              <a:rPr lang="en-US" baseline="0" dirty="0" smtClean="0"/>
              <a:t> given her communicative goal. The goal can be one of three things: to communicate the exact price, approximate price, or affect about the price, namely if she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probability that a speaker chooses an utterance depends</a:t>
            </a:r>
            <a:r>
              <a:rPr lang="en-US" baseline="0" dirty="0" smtClean="0"/>
              <a:t> upon various considerations about that utterance.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aseline="0" smtClean="0"/>
              <a:t>each utterance, the </a:t>
            </a:r>
            <a:r>
              <a:rPr lang="en-US" baseline="0" dirty="0" smtClean="0"/>
              <a:t>speaker iterates through all possible interpretations that the listener may infer from the utterance. Here s is the price of the item, and a is the speaker’s feeling or affect about the price. A possible interpretation that the listener could have is that the kettle cost 50 dollars and the speaker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speaker considers</a:t>
            </a:r>
            <a:r>
              <a:rPr lang="en-US" dirty="0" smtClean="0"/>
              <a:t> whether the listener’s interpretation satisfies her goal. For example, if she thinks it’s expensive and</a:t>
            </a:r>
            <a:r>
              <a:rPr lang="en-US" baseline="0" dirty="0" smtClean="0"/>
              <a:t> wants to communicate that, will the listener interpret that she thinks it’s expensive? If so, this value is 1, meaning the goal is satisfied and the information the listener inferred was relevant and accurate. If not, this value is 0, meaning the information the listener inferred was irrelevant or incorrect.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because</a:t>
            </a:r>
            <a:r>
              <a:rPr lang="en-US" baseline="0" dirty="0" smtClean="0"/>
              <a:t> the speaker wants to communicate efficiently, she also considers her cost of producing an utterance. Some utterances like “10000” are easy to produce, while others like “9,999” are harder. All else being equal, if two utterances can equally likely allow the speaker to satisfy her goal, the speaker is more likely to choose the one that is shorter and easier to utter.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turn to the pragmatic listener,</a:t>
            </a:r>
            <a:r>
              <a:rPr lang="en-US" baseline="0" dirty="0" smtClean="0"/>
              <a:t> who needs to interpret an utterance. In our model, t</a:t>
            </a:r>
            <a:r>
              <a:rPr lang="en-US" dirty="0" smtClean="0"/>
              <a:t>he listener incorporates</a:t>
            </a:r>
            <a:r>
              <a:rPr lang="en-US" baseline="0" dirty="0" smtClean="0"/>
              <a:t> prior knowledge to infer the price and the speaker’s affect given an utterance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a:t>
            </a:r>
            <a:r>
              <a:rPr lang="en-US" baseline="0" dirty="0" smtClean="0"/>
              <a:t> this can be written down as this.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 won’t hazard</a:t>
            </a:r>
            <a:r>
              <a:rPr kumimoji="1" lang="en-US" altLang="zh-TW" baseline="0" dirty="0" smtClean="0"/>
              <a:t> a dramatic reading of this. I will instead focus on the last part of Romeo’s speech: Juliet is the sun. How does Juliet interpret this utterance?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considers </a:t>
            </a:r>
            <a:r>
              <a:rPr lang="en-US" baseline="0" dirty="0" smtClean="0"/>
              <a:t>the prior probability of a particular price. For example, how likely is it that a kettle costs $1000 </a:t>
            </a:r>
            <a:r>
              <a:rPr lang="en-US" baseline="0" dirty="0" err="1" smtClean="0"/>
              <a:t>vs</a:t>
            </a:r>
            <a:r>
              <a:rPr lang="en-US" baseline="0" dirty="0" smtClean="0"/>
              <a:t> $50 dollars? Note that this prior probability changes depending on the type of item. For example, a kettle is unlikely to cost $1000, but a laptop is likely to cost that amount. So this requires prior knowledge of the price distributions for different items.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also considers the </a:t>
            </a:r>
            <a:r>
              <a:rPr lang="en-US" baseline="0" dirty="0" smtClean="0"/>
              <a:t>prior probability of someone having an affect given a price. For example, how likely it is that someone would think that a $10000 dollar kettle is too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listener also considers</a:t>
            </a:r>
            <a:r>
              <a:rPr lang="en-US" dirty="0" smtClean="0"/>
              <a:t> the prior probability of the speaker having a particular goal. This distribution can be shifted around</a:t>
            </a:r>
            <a:r>
              <a:rPr lang="en-US" baseline="0" dirty="0" smtClean="0"/>
              <a:t> based on the context of the conversation, but here in this experiment we set it as uniform, meaning the listener thinks it’s equally likely that the speaker will want to communicate the exact price, the approximate price, or her affect.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pragmatic</a:t>
            </a:r>
            <a:r>
              <a:rPr lang="en-US" baseline="0" dirty="0" smtClean="0"/>
              <a:t> listener considers the speaker’s probability of producing an utterance given her goal. This part of the equation was defined in the speaker’s model described earlier.</a:t>
            </a:r>
          </a:p>
          <a:p>
            <a:endParaRPr lang="en-US" baseline="0"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33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a prediction of the model is that tendency to interpret things hyperbolically or literally interacts with prior knowledge about prices and affect. To examine this interaction, we need to consider different price and affect distributions.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focused on three item types: electric kettles, laptops, and watches. To get their price priors, we asked 30 subjects on </a:t>
            </a:r>
            <a:r>
              <a:rPr lang="en-US" baseline="0" dirty="0" err="1" smtClean="0"/>
              <a:t>mTurk</a:t>
            </a:r>
            <a:r>
              <a:rPr lang="en-US" baseline="0" dirty="0" smtClean="0"/>
              <a:t> to rate how likely it is that certain items cost certain amounts of money. Participants read that a person bought an item, and then rate how likely it is that the item cost different amounts of money using slider bars. We normalized their ratings across each trial to sum up to 1.</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35</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a:t>
            </a:r>
            <a:r>
              <a:rPr lang="en-US" baseline="0" dirty="0" smtClean="0"/>
              <a:t> price priors we got for the three types of items. You can see that electric kettles are very unlikely to cost more than 50 dollars, while laptops are most likely to cost 500 to 1000 dollars. Watches are likely to cost around 50 dollars, but there are also high-end watches that cost a lot more. So the three domains give us fairly different price priors.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36</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elicit</a:t>
            </a:r>
            <a:r>
              <a:rPr lang="en-US" baseline="0" dirty="0" smtClean="0"/>
              <a:t> the affect priors, we asked 30 subjects on mechanical </a:t>
            </a:r>
            <a:r>
              <a:rPr lang="en-US" baseline="0" dirty="0" err="1" smtClean="0"/>
              <a:t>turk</a:t>
            </a:r>
            <a:r>
              <a:rPr lang="en-US" baseline="0" dirty="0" smtClean="0"/>
              <a:t>: if someone bought an item that costs a certain amount of money, how likely is it that a buyer would think it’s expensive? We also did this for the three types of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37</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Generally, the higher the price, the more likely</a:t>
            </a:r>
            <a:r>
              <a:rPr lang="en-US" baseline="0" dirty="0" smtClean="0"/>
              <a:t> it is that the buyer would think it’s expensive, with slightly different slopes for the three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38</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conducted an experiment to elicit people’s interpretations of 30 numeric utterances—10 numeric utterances for each of the 3 item types. 120 participants read a dialogue between a speaker and his friend. Given the speaker’s utterance, the participant is asked to rate how likely it is that the item cost various amounts of money.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39</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She could think, “Romeo wants to tell me I am made of hot plasma.” Not the most romantic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a:t>
            </a:r>
            <a:r>
              <a:rPr lang="en-US" baseline="0" dirty="0" smtClean="0"/>
              <a:t> Each column is an utterance, and each row is the item type. For each utterance in each item type, we get people’s  interpretation distribution, where the x axis is the interpreted price, and the y axis the probability of that interpretation. We will focus on looking at this particular cell, which represents the interpretation distribution for the utterance: “The electric kettle cost 1000 dollars.”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40</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again participants’ interpretation distribution for this utterance. We will show that our model uses reasoning about the speaker’s communicative goals to successfully capture humans’ interpretation of this utterance. </a:t>
            </a:r>
          </a:p>
        </p:txBody>
      </p:sp>
      <p:sp>
        <p:nvSpPr>
          <p:cNvPr id="4" name="Slide Number Placeholder 3"/>
          <p:cNvSpPr>
            <a:spLocks noGrp="1"/>
          </p:cNvSpPr>
          <p:nvPr>
            <p:ph type="sldNum" sz="quarter" idx="10"/>
          </p:nvPr>
        </p:nvSpPr>
        <p:spPr/>
        <p:txBody>
          <a:bodyPr/>
          <a:lstStyle/>
          <a:p>
            <a:fld id="{CDFC20A4-C4FF-5343-8F77-1F5B09205176}" type="slidenum">
              <a:rPr lang="en-US" smtClean="0"/>
              <a:t>41</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a:t>
            </a:r>
            <a:r>
              <a:rPr lang="en-US" baseline="0" dirty="0" smtClean="0"/>
              <a:t> model does not consider the speaker’s communicative goals, it will interpret the utterance purely literally and think the kettle cost 1000 dollars with 100% certainty.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42</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model</a:t>
            </a:r>
            <a:r>
              <a:rPr lang="en-US" baseline="0" dirty="0" smtClean="0"/>
              <a:t> considers the possibility that the speaker wants to communicate the price approximately, it will now think that it’s fairly likely the actual price was 1001 dollars. The intuition here is that if the kettle cost 1001 dollars and speaker wants to just communicate approximately, 1000 is a more reasonable thing to say because it is less costly to utter.</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43</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If we let the model reason about a speaker who might have the goal of communicating the price exactly or communicating affect about the price, the model’s interpretation now places higher probability on “50” and “51”, which are more likely prices for kettles. The intuition here is that if the kettle cost 50 dollars and the speaker wants to say she thinks it’s expensive, “1000” dollars is a reasonable thing to say because it will satisfy her goal of communicating to the listener that she thinks it’s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44</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t>
            </a:r>
            <a:r>
              <a:rPr lang="en-US" baseline="0" dirty="0" smtClean="0"/>
              <a:t>with the full set of goals, we see that the model very closely matches humans’ interpretation of this utterance, with the full range of possibilities that humans consider: the utterance is meant to be hyperbolic, the utterance is meant to be exact, and the utterance is meant to be approximate.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45</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looking</a:t>
            </a:r>
            <a:r>
              <a:rPr lang="en-US" baseline="0" dirty="0" smtClean="0"/>
              <a:t> at the model’s predictions for all of the utterances that we considered, the correlation with human interpretations is 0.97. This correlation is consistent across item types and also across the different kinds of interpretation, such as exact, fuzzy, and hyperbolic. We now turn to examine how each part of the model is responsible for various patterns in the human data. </a:t>
            </a:r>
          </a:p>
        </p:txBody>
      </p:sp>
      <p:sp>
        <p:nvSpPr>
          <p:cNvPr id="4" name="Slide Number Placeholder 3"/>
          <p:cNvSpPr>
            <a:spLocks noGrp="1"/>
          </p:cNvSpPr>
          <p:nvPr>
            <p:ph type="sldNum" sz="quarter" idx="10"/>
          </p:nvPr>
        </p:nvSpPr>
        <p:spPr/>
        <p:txBody>
          <a:bodyPr/>
          <a:lstStyle/>
          <a:p>
            <a:fld id="{CDFC20A4-C4FF-5343-8F77-1F5B09205176}" type="slidenum">
              <a:rPr lang="en-US" smtClean="0"/>
              <a:t>46</a:t>
            </a:fld>
            <a:endParaRPr lang="en-US"/>
          </a:p>
        </p:txBody>
      </p:sp>
    </p:spTree>
    <p:extLst>
      <p:ext uri="{BB962C8B-B14F-4D97-AF65-F5344CB8AC3E}">
        <p14:creationId xmlns:p14="http://schemas.microsoft.com/office/powerpoint/2010/main" val="1388347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examines hyperbolic</a:t>
            </a:r>
            <a:r>
              <a:rPr lang="en-US" baseline="0" dirty="0" smtClean="0"/>
              <a:t> interpretations given different utterances. </a:t>
            </a:r>
            <a:r>
              <a:rPr lang="en-US" dirty="0" smtClean="0"/>
              <a:t>The</a:t>
            </a:r>
            <a:r>
              <a:rPr lang="en-US" baseline="0" dirty="0" smtClean="0"/>
              <a:t> x axis is the utterance, and the y axis is the probability that the utterance is interpreted hyperbolically, in other words interpreted as being much less expensive than the literal meaning. Humans are more likely to interpret larger utterances as hyperbolic, and this interacts with the item types. Our model captures this general pattern. However, a model that uses a uniform price prior instead of the empirically derived priors was not able to distinguish among the item types. </a:t>
            </a:r>
            <a:r>
              <a:rPr lang="en-US" sz="1200" kern="1200" dirty="0" smtClean="0">
                <a:solidFill>
                  <a:schemeClr val="tx1"/>
                </a:solidFill>
                <a:effectLst/>
                <a:latin typeface="+mn-lt"/>
                <a:ea typeface="+mn-ea"/>
                <a:cs typeface="+mn-cs"/>
              </a:rPr>
              <a:t>This confirms the hypothesis that people use their prior knowledge of an item’s</a:t>
            </a:r>
            <a:r>
              <a:rPr lang="en-US" sz="1200" kern="1200" baseline="0" dirty="0" smtClean="0">
                <a:solidFill>
                  <a:schemeClr val="tx1"/>
                </a:solidFill>
                <a:effectLst/>
                <a:latin typeface="+mn-lt"/>
                <a:ea typeface="+mn-ea"/>
                <a:cs typeface="+mn-cs"/>
              </a:rPr>
              <a:t> price distribution </a:t>
            </a:r>
            <a:r>
              <a:rPr lang="en-US" sz="1200" kern="1200" dirty="0" smtClean="0">
                <a:solidFill>
                  <a:schemeClr val="tx1"/>
                </a:solidFill>
                <a:effectLst/>
                <a:latin typeface="+mn-lt"/>
                <a:ea typeface="+mn-ea"/>
                <a:cs typeface="+mn-cs"/>
              </a:rPr>
              <a:t>to infer hyperbolic interpretations. </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47</a:t>
            </a:fld>
            <a:endParaRPr lang="en-US"/>
          </a:p>
        </p:txBody>
      </p:sp>
    </p:spTree>
    <p:extLst>
      <p:ext uri="{BB962C8B-B14F-4D97-AF65-F5344CB8AC3E}">
        <p14:creationId xmlns:p14="http://schemas.microsoft.com/office/powerpoint/2010/main" val="18364841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a</a:t>
            </a:r>
            <a:r>
              <a:rPr lang="en-US" baseline="0" dirty="0" smtClean="0"/>
              <a:t> part of the model that is responsible for the pragmatic halo effect. The x axis here is the utterance type, whether an utterance is a round number or a sharp number. The y axis is the bias for the utterance to be interpreted exactly rather than fuzzily. An example of a fuzzy interpretation is the utterance “1000” interpreted as “1001” or vice versa. We see that for humans, sharp utterances are significantly more likely to have a bias for exact interpretations, which is consistent with previous findings. Our full model also replicates this pattern. However, a model that uses a uniform utterance cost does not produce a distinction between round and sharp utterances. </a:t>
            </a:r>
            <a:r>
              <a:rPr lang="en-US" sz="1200" kern="1200" dirty="0" smtClean="0">
                <a:solidFill>
                  <a:schemeClr val="tx1"/>
                </a:solidFill>
                <a:effectLst/>
                <a:latin typeface="+mn-lt"/>
                <a:ea typeface="+mn-ea"/>
                <a:cs typeface="+mn-cs"/>
              </a:rPr>
              <a:t>This suggests that people consider utterance costs and communicative efficiency when inferring exact versus fuzzy interpretations.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461698-6A64-7243-B1B4-65A0068048AF}" type="slidenum">
              <a:rPr lang="en-US" smtClean="0"/>
              <a:t>48</a:t>
            </a:fld>
            <a:endParaRPr lang="en-US"/>
          </a:p>
        </p:txBody>
      </p:sp>
    </p:spTree>
    <p:extLst>
      <p:ext uri="{BB962C8B-B14F-4D97-AF65-F5344CB8AC3E}">
        <p14:creationId xmlns:p14="http://schemas.microsoft.com/office/powerpoint/2010/main" val="3570512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wanted</a:t>
            </a:r>
            <a:r>
              <a:rPr lang="en-US" baseline="0" dirty="0" smtClean="0"/>
              <a:t> to test the important intuition that hyperbole conveys additional affect. We conducted a separate experiment on 160 participants. In this experiment, participants are told the actual price of an item, and so they know when the speaker is being hyperbolic and when he is being literal. Participants are asked to rate how likely it is that the speaker thinks the item was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49</a:t>
            </a:fld>
            <a:endParaRPr lang="en-US"/>
          </a:p>
        </p:txBody>
      </p:sp>
    </p:spTree>
    <p:extLst>
      <p:ext uri="{BB962C8B-B14F-4D97-AF65-F5344CB8AC3E}">
        <p14:creationId xmlns:p14="http://schemas.microsoft.com/office/powerpoint/2010/main" val="155650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she could think, “Romeo wants to tell me I am beautiful.” This is much more likely and is in fact the textbook interpretation of the metaphor.</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figure shows the probability of interpreting affect given different price states and utterances. Here the x axis is the actual price of the item, and the y axis is the probability that the speaker has an affect that it’s too expensive. The solid points indicate literal utterances. For example, the left-most yellow point indicates when a watch actually cost 50 dollars, and the speaker said it cost 50 dollars. The star-shaped points are when the utterance is hyperbolic. For example, the left-most yellow star indicates when a watch actually cost 50 dollars, but the speaker said it cost 500, 1000, 5000, or 10000 dollars. </a:t>
            </a:r>
            <a:r>
              <a:rPr lang="en-US" sz="1200" kern="1200" dirty="0" smtClean="0">
                <a:solidFill>
                  <a:schemeClr val="tx1"/>
                </a:solidFill>
                <a:effectLst/>
                <a:latin typeface="+mn-lt"/>
                <a:ea typeface="+mn-ea"/>
                <a:cs typeface="+mn-cs"/>
              </a:rPr>
              <a:t>The human data shows two effects. First, higher actual price states are associated with higher probability of affect, which is not surprising. Second, and more interestingly,</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ithin the same actual price state, hyperbolic utterances are interpreted as conveying more affect than literal utterances.</a:t>
            </a:r>
            <a:r>
              <a:rPr lang="en-US" sz="1200" kern="1200" baseline="0" dirty="0" smtClean="0">
                <a:solidFill>
                  <a:schemeClr val="tx1"/>
                </a:solidFill>
                <a:effectLst/>
                <a:latin typeface="+mn-lt"/>
                <a:ea typeface="+mn-ea"/>
                <a:cs typeface="+mn-cs"/>
              </a:rPr>
              <a:t> If someone buys a watch that cost 5000 dollars but says it cost </a:t>
            </a:r>
            <a:r>
              <a:rPr lang="en-US" sz="1200" kern="1200" baseline="0" smtClean="0">
                <a:solidFill>
                  <a:schemeClr val="tx1"/>
                </a:solidFill>
                <a:effectLst/>
                <a:latin typeface="+mn-lt"/>
                <a:ea typeface="+mn-ea"/>
                <a:cs typeface="+mn-cs"/>
              </a:rPr>
              <a:t>10000 dollars…. </a:t>
            </a:r>
            <a:r>
              <a:rPr lang="en-US" sz="1200" kern="1200" dirty="0" smtClean="0">
                <a:solidFill>
                  <a:schemeClr val="tx1"/>
                </a:solidFill>
                <a:effectLst/>
                <a:latin typeface="+mn-lt"/>
                <a:ea typeface="+mn-ea"/>
                <a:cs typeface="+mn-cs"/>
              </a:rPr>
              <a:t>Both effects are replicated by the full model, but not by a model that uses</a:t>
            </a:r>
            <a:r>
              <a:rPr lang="en-US" sz="1200" kern="1200" baseline="0" dirty="0" smtClean="0">
                <a:solidFill>
                  <a:schemeClr val="tx1"/>
                </a:solidFill>
                <a:effectLst/>
                <a:latin typeface="+mn-lt"/>
                <a:ea typeface="+mn-ea"/>
                <a:cs typeface="+mn-cs"/>
              </a:rPr>
              <a:t> a uniform affect prior</a:t>
            </a:r>
            <a:r>
              <a:rPr lang="en-US" sz="1200" kern="1200" dirty="0" smtClean="0">
                <a:solidFill>
                  <a:schemeClr val="tx1"/>
                </a:solidFill>
                <a:effectLst/>
                <a:latin typeface="+mn-lt"/>
                <a:ea typeface="+mn-ea"/>
                <a:cs typeface="+mn-cs"/>
              </a:rPr>
              <a:t>. This shows that the rhetorical effect of hyperbole is driven in part by prior knowledge of affect associated with different prices. </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50</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scatter plot correlating the model predictions of speaker’s affect given different utterances and actual prices with human interpretations. The correlation is respectable, 0.77, suggesting that the model is able to successfully capture and predict the affective dimensions of hyperbole, although there are still systematic patterns in the residuals that we hope future work will help explain.</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51</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In conclusion, our model’s quantitative predictions closely match humans’ interpretations of hyperbole.</a:t>
            </a:r>
            <a:r>
              <a:rPr lang="en-US" sz="1200" baseline="0" dirty="0" smtClean="0"/>
              <a:t> Also, o</a:t>
            </a:r>
            <a:r>
              <a:rPr lang="en-US" sz="1200" dirty="0" smtClean="0"/>
              <a:t>ur model and behavioral results show that nonliteral number interpretation depends on reasoning about the speaker’s communicative goal, prior knowledge about item</a:t>
            </a:r>
            <a:r>
              <a:rPr lang="en-US" sz="1200" baseline="0" dirty="0" smtClean="0"/>
              <a:t> under discussion</a:t>
            </a:r>
            <a:r>
              <a:rPr lang="en-US" sz="1200" dirty="0" smtClean="0"/>
              <a:t>, and consideration of communicative efficiency.</a:t>
            </a:r>
            <a:r>
              <a:rPr lang="en-US" sz="1200" baseline="0" dirty="0" smtClean="0"/>
              <a:t> </a:t>
            </a:r>
            <a:r>
              <a:rPr lang="en-US" sz="1200" dirty="0" smtClean="0"/>
              <a:t>Other questions</a:t>
            </a:r>
            <a:r>
              <a:rPr lang="en-US" sz="1200" baseline="0" dirty="0" smtClean="0"/>
              <a:t> we aim to answer in the future include, what happens when the priors are not common knowledge, and the listener is uncertain about what the prior distribution looks like? Can we model sarcasm using similar principles? Finally, can we model other kinds of nonliteral language? Regarding the last point, we are currently working on a model for metaphor understanding. </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Returning</a:t>
            </a:r>
            <a:r>
              <a:rPr kumimoji="1" lang="en-US" altLang="zh-TW" baseline="0" dirty="0" smtClean="0"/>
              <a:t> to the Juliet example,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We</a:t>
            </a:r>
            <a:r>
              <a:rPr kumimoji="1" lang="en-US" altLang="zh-TW" baseline="0" dirty="0" smtClean="0"/>
              <a:t> can model metaphor interpretation in similar ways. Instead of the probability of affect given a price, the listener now considers the probability of a feature given a category. For example, what is the probability that the sun is made of hot plasma? What is the probability that the sun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Also, what is the probability of Juliet</a:t>
            </a:r>
            <a:r>
              <a:rPr kumimoji="1" lang="en-US" altLang="zh-TW" baseline="0" dirty="0" smtClean="0"/>
              <a:t> being made of hot plasma, and the probability that Juliet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What are</a:t>
            </a:r>
            <a:r>
              <a:rPr kumimoji="1" lang="en-US" altLang="zh-TW" baseline="0" dirty="0" smtClean="0"/>
              <a:t> Romeo’s possible communicative goals? Is he likely to want to talk about hot plasma? Or is he likely to want to talk about Juliet’s beauty?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Using</a:t>
            </a:r>
            <a:r>
              <a:rPr kumimoji="1" lang="en-US" altLang="zh-TW" baseline="0" dirty="0" smtClean="0"/>
              <a:t> this information, the listener can infer the features of a metaphorical target.</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of course, Juliet could simply infer that Romeo wants to tell her she is hot.</a:t>
            </a:r>
          </a:p>
          <a:p>
            <a:endParaRPr kumimoji="1" lang="en-US" altLang="zh-TW" baseline="0" dirty="0" smtClean="0"/>
          </a:p>
          <a:p>
            <a:r>
              <a:rPr kumimoji="1" lang="en-US" altLang="zh-TW" baseline="0" dirty="0" smtClean="0"/>
              <a:t>In both of the last two interpretations, Juliet needs to go beyond the literal meaning of the utterance to infer Romeo’s true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To</a:t>
            </a:r>
            <a:r>
              <a:rPr lang="en-US" sz="1200" baseline="0" dirty="0" smtClean="0"/>
              <a:t> conclude, I hope that the work I presented today suggests to you that our framework for computationally modeling nonliteral language advances the flexibility and richness of formal models of language understanding. I will end with the following statement, and leave it up to you to decide if it should be interpreted hyperbolically or not.</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60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Calibri" charset="0"/>
                <a:ea typeface="ＭＳ Ｐゴシック" charset="0"/>
                <a:cs typeface="ＭＳ Ｐゴシック" charset="0"/>
              </a:rPr>
              <a:t>Thank you very much for your attention, and I’d be happy to answer any questions.</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9544C4-B56A-064D-ADD4-981BE830F361}" type="slidenum">
              <a:rPr lang="en-US" sz="1200"/>
              <a:pPr eaLnBrk="1" hangingPunct="1"/>
              <a:t>61</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Nonliteral language isn’t something we encounter only in Shakespeare. We often hear a certain type of nonliteral language in everyday life without even thinking about it and interpret it effortlessly. Here is one example from a real-life rather scathing restaurant review on yelp. “Need I mention….” Here’s another one that you might have heard before from a parent or significant other. And a few others. While all of us have a clear mathematical understanding of the literal meanings of the numbers “a million”, “a hundred”, “a thousand””, and “10” </a:t>
            </a:r>
            <a:r>
              <a:rPr kumimoji="1" lang="en-US" altLang="zh-TW" baseline="0" dirty="0" err="1" smtClean="0"/>
              <a:t>etc</a:t>
            </a:r>
            <a:r>
              <a:rPr kumimoji="1" lang="en-US" altLang="zh-TW" baseline="0" dirty="0" smtClean="0"/>
              <a:t>, in all of these utterances, these literal meanings do not provide the correct interpretation. In fact, all of these sentences are false if taken literally. However, none of these sentences are considered lies. Instead, they are called hyperboles, a perfectly respectable subcategory of nonliteral language use. This will be the focus of my talk today.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term hyperbole dates all the way back to Aristotle. In studies of rhetoric, hyperbole is defined as “when the trope is “ More recently, a linguist named Neal </a:t>
            </a:r>
            <a:r>
              <a:rPr lang="en-US" baseline="0" dirty="0" err="1" smtClean="0"/>
              <a:t>Norrick</a:t>
            </a:r>
            <a:r>
              <a:rPr lang="en-US" baseline="0" dirty="0" smtClean="0"/>
              <a:t> characterized hyperbole as having an affective dimension, being pragmatic in the nature of how it’s interpreted, and that it is a vertical-scale metaphor, meaning it is saying ‘‘more than necessary or justiﬁed’’ but not comparing one thing to a completely different thing like horizontal metaphors. An empirical study by psychologists looked at people’s motivations and purposes for using figurative language and found that people often use hyperbole to create emphasis, evoke humor, or express negative emotion. In most informal analyses of hyperbole, researchers have argued that successful hyperbole interpretation requires strong common ground between speaker and listener. It involves the listener entering into a “pact” with the speaker to accept extreme formulations and create a new layer of joint activity</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8</a:t>
            </a:fld>
            <a:endParaRPr lang="en-US"/>
          </a:p>
        </p:txBody>
      </p:sp>
    </p:spTree>
    <p:extLst>
      <p:ext uri="{BB962C8B-B14F-4D97-AF65-F5344CB8AC3E}">
        <p14:creationId xmlns:p14="http://schemas.microsoft.com/office/powerpoint/2010/main" val="3027884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type of nonliteral use</a:t>
            </a:r>
            <a:r>
              <a:rPr lang="en-US" baseline="0" dirty="0" smtClean="0"/>
              <a:t> of numbers is a little less extreme, but still prevalent and important for our understanding of how number words are used in everyday language. This involves the different ways that people use and interpret round versus sharp numbers. Round numbers like 10 or 1000 tend to be numbers that are simpler, shorter to pronounce, and more frequent in the corpus. Sharp numbers like 11 or 1001 are longer and costlier to pronounce. </a:t>
            </a:r>
            <a:r>
              <a:rPr lang="en-US" dirty="0" smtClean="0"/>
              <a:t>Previous work</a:t>
            </a:r>
            <a:r>
              <a:rPr lang="en-US" baseline="0" dirty="0" smtClean="0"/>
              <a:t> has shown that speakers utter round numbers to optimize relevance and achieve the same goal while minimizing effort. </a:t>
            </a:r>
            <a:r>
              <a:rPr lang="en-US" dirty="0" smtClean="0"/>
              <a:t>Other work has shown that listeners interpret round numbers less precisely and sharp numbers </a:t>
            </a:r>
            <a:r>
              <a:rPr lang="en-US" baseline="0" dirty="0" smtClean="0"/>
              <a:t>more precisely. This phenomenon is called the “pragmatic halo.”</a:t>
            </a:r>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253109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24399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91398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62035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204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25E78-7C9B-A24B-885C-8F0C553D8219}" type="datetimeFigureOut">
              <a:rPr lang="en-US" smtClean="0"/>
              <a:t>4/7/14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89282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5E78-7C9B-A24B-885C-8F0C553D821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37489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25E78-7C9B-A24B-885C-8F0C553D8219}" type="datetimeFigureOut">
              <a:rPr lang="en-US" smtClean="0"/>
              <a:t>4/7/14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79765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25E78-7C9B-A24B-885C-8F0C553D8219}" type="datetimeFigureOut">
              <a:rPr lang="en-US" smtClean="0"/>
              <a:t>4/7/14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5183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25E78-7C9B-A24B-885C-8F0C553D8219}" type="datetimeFigureOut">
              <a:rPr lang="en-US" smtClean="0"/>
              <a:t>4/7/14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64523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01418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4/7/14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57131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25E78-7C9B-A24B-885C-8F0C553D8219}" type="datetimeFigureOut">
              <a:rPr lang="en-US" smtClean="0"/>
              <a:t>4/7/14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8E5A7-A25B-0542-80E7-0D50405386FC}" type="slidenum">
              <a:rPr lang="en-US" smtClean="0"/>
              <a:t>‹#›</a:t>
            </a:fld>
            <a:endParaRPr lang="en-US"/>
          </a:p>
        </p:txBody>
      </p:sp>
    </p:spTree>
    <p:extLst>
      <p:ext uri="{BB962C8B-B14F-4D97-AF65-F5344CB8AC3E}">
        <p14:creationId xmlns:p14="http://schemas.microsoft.com/office/powerpoint/2010/main" val="49430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7"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5" TargetMode="External"/><Relationship Id="rId8"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emf"/></Relationships>
</file>

<file path=ppt/slides/_rels/slide5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2.jp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2.jp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2.jp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2.jp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2.jpg"/><Relationship Id="rId5" Type="http://schemas.openxmlformats.org/officeDocument/2006/relationships/image" Target="../media/image32.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3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34.emf"/><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jpe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38635"/>
            <a:ext cx="7772400" cy="1470025"/>
          </a:xfrm>
        </p:spPr>
        <p:txBody>
          <a:bodyPr>
            <a:normAutofit fontScale="90000"/>
          </a:bodyPr>
          <a:lstStyle/>
          <a:p>
            <a:r>
              <a:rPr lang="en-US" smtClean="0">
                <a:latin typeface="Calibri" charset="0"/>
                <a:ea typeface="ＭＳ Ｐゴシック" charset="0"/>
                <a:cs typeface="ＭＳ Ｐゴシック" charset="0"/>
              </a:rPr>
              <a:t>Nonliteral </a:t>
            </a:r>
            <a:r>
              <a:rPr lang="en-US" dirty="0" smtClean="0">
                <a:latin typeface="Calibri" charset="0"/>
                <a:ea typeface="ＭＳ Ｐゴシック" charset="0"/>
                <a:cs typeface="ＭＳ Ｐゴシック" charset="0"/>
              </a:rPr>
              <a:t>language understanding</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for number words</a:t>
            </a:r>
            <a:endParaRPr lang="en-US" dirty="0"/>
          </a:p>
        </p:txBody>
      </p:sp>
      <p:sp>
        <p:nvSpPr>
          <p:cNvPr id="5" name="Subtitle 4"/>
          <p:cNvSpPr>
            <a:spLocks noGrp="1"/>
          </p:cNvSpPr>
          <p:nvPr>
            <p:ph type="subTitle" idx="1"/>
          </p:nvPr>
        </p:nvSpPr>
        <p:spPr/>
        <p:txBody>
          <a:bodyPr/>
          <a:lstStyle/>
          <a:p>
            <a:r>
              <a:rPr lang="en-US" dirty="0" smtClean="0">
                <a:solidFill>
                  <a:schemeClr val="tx1"/>
                </a:solidFill>
              </a:rPr>
              <a:t>Justine Kao</a:t>
            </a:r>
          </a:p>
          <a:p>
            <a:endParaRPr lang="en-US" dirty="0"/>
          </a:p>
        </p:txBody>
      </p:sp>
      <p:pic>
        <p:nvPicPr>
          <p:cNvPr id="6" name="Picture 5"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09596"/>
            <a:ext cx="1877585" cy="1024137"/>
          </a:xfrm>
          <a:prstGeom prst="rect">
            <a:avLst/>
          </a:prstGeom>
        </p:spPr>
      </p:pic>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spTree>
    <p:extLst>
      <p:ext uri="{BB962C8B-B14F-4D97-AF65-F5344CB8AC3E}">
        <p14:creationId xmlns:p14="http://schemas.microsoft.com/office/powerpoint/2010/main" val="4173180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pic>
        <p:nvPicPr>
          <p:cNvPr id="11" name="Picture 10" descr="wta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868" y="5379689"/>
            <a:ext cx="1336234" cy="1169205"/>
          </a:xfrm>
          <a:prstGeom prst="rect">
            <a:avLst/>
          </a:prstGeom>
        </p:spPr>
      </p:pic>
      <p:grpSp>
        <p:nvGrpSpPr>
          <p:cNvPr id="18" name="Group 17"/>
          <p:cNvGrpSpPr/>
          <p:nvPr/>
        </p:nvGrpSpPr>
        <p:grpSpPr>
          <a:xfrm>
            <a:off x="1744670" y="4163882"/>
            <a:ext cx="5066567" cy="2467487"/>
            <a:chOff x="1744670" y="3929914"/>
            <a:chExt cx="5066567" cy="2467487"/>
          </a:xfrm>
        </p:grpSpPr>
        <p:sp>
          <p:nvSpPr>
            <p:cNvPr id="12" name="Rounded Rectangular Callout 11"/>
            <p:cNvSpPr/>
            <p:nvPr/>
          </p:nvSpPr>
          <p:spPr>
            <a:xfrm>
              <a:off x="4752294" y="3929914"/>
              <a:ext cx="1739317" cy="561380"/>
            </a:xfrm>
            <a:prstGeom prst="wedgeRoundRectCallout">
              <a:avLst>
                <a:gd name="adj1" fmla="val 51332"/>
                <a:gd name="adj2" fmla="val 78177"/>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Twelve forty.</a:t>
              </a:r>
            </a:p>
          </p:txBody>
        </p:sp>
        <p:pic>
          <p:nvPicPr>
            <p:cNvPr id="13" name="Picture 12" descr="slippery_slope.png"/>
            <p:cNvPicPr>
              <a:picLocks noChangeAspect="1"/>
            </p:cNvPicPr>
            <p:nvPr/>
          </p:nvPicPr>
          <p:blipFill rotWithShape="1">
            <a:blip r:embed="rId4">
              <a:extLst>
                <a:ext uri="{28A0092B-C50C-407E-A947-70E740481C1C}">
                  <a14:useLocalDpi xmlns:a14="http://schemas.microsoft.com/office/drawing/2010/main" val="0"/>
                </a:ext>
              </a:extLst>
            </a:blip>
            <a:srcRect l="6773" t="51891" r="59887" b="3030"/>
            <a:stretch/>
          </p:blipFill>
          <p:spPr>
            <a:xfrm flipH="1">
              <a:off x="5941102" y="4774085"/>
              <a:ext cx="870135" cy="1623316"/>
            </a:xfrm>
            <a:prstGeom prst="rect">
              <a:avLst/>
            </a:prstGeom>
          </p:spPr>
        </p:pic>
        <p:pic>
          <p:nvPicPr>
            <p:cNvPr id="14" name="Picture 13"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flipH="1">
              <a:off x="1744670" y="4601441"/>
              <a:ext cx="893074" cy="1795960"/>
            </a:xfrm>
            <a:prstGeom prst="rect">
              <a:avLst/>
            </a:prstGeom>
          </p:spPr>
        </p:pic>
        <p:sp>
          <p:nvSpPr>
            <p:cNvPr id="15" name="Rounded Rectangular Callout 14"/>
            <p:cNvSpPr/>
            <p:nvPr/>
          </p:nvSpPr>
          <p:spPr>
            <a:xfrm>
              <a:off x="2621250" y="4126823"/>
              <a:ext cx="2114550" cy="635350"/>
            </a:xfrm>
            <a:prstGeom prst="wedgeRoundRectCallout">
              <a:avLst>
                <a:gd name="adj1" fmla="val -42167"/>
                <a:gd name="adj2" fmla="val 111246"/>
                <a:gd name="adj3" fmla="val 16667"/>
              </a:avLst>
            </a:prstGeom>
            <a:solidFill>
              <a:srgbClr val="FFFFFF"/>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What time is it?</a:t>
              </a:r>
            </a:p>
          </p:txBody>
        </p:sp>
        <p:pic>
          <p:nvPicPr>
            <p:cNvPr id="16" name="Picture 15"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18686834" flipV="1">
              <a:off x="5749062" y="4425192"/>
              <a:ext cx="101151" cy="420160"/>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2746015" y="4660484"/>
              <a:ext cx="97352" cy="404382"/>
            </a:xfrm>
            <a:prstGeom prst="rect">
              <a:avLst/>
            </a:prstGeom>
          </p:spPr>
        </p:pic>
      </p:grpSp>
    </p:spTree>
    <p:extLst>
      <p:ext uri="{BB962C8B-B14F-4D97-AF65-F5344CB8AC3E}">
        <p14:creationId xmlns:p14="http://schemas.microsoft.com/office/powerpoint/2010/main" val="426559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3346035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sp>
        <p:nvSpPr>
          <p:cNvPr id="12" name="Cloud Callout 11"/>
          <p:cNvSpPr/>
          <p:nvPr/>
        </p:nvSpPr>
        <p:spPr>
          <a:xfrm flipH="1">
            <a:off x="3667124" y="4518900"/>
            <a:ext cx="1857373" cy="1243725"/>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10 ± 3 minutes</a:t>
            </a:r>
            <a:endParaRPr lang="en-US" sz="2000" dirty="0">
              <a:solidFill>
                <a:srgbClr val="000000"/>
              </a:solidFill>
            </a:endParaRP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14796774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162530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pic>
        <p:nvPicPr>
          <p:cNvPr id="5" name="Picture 4" descr="stopwatch.jpeg"/>
          <p:cNvPicPr>
            <a:picLocks noChangeAspect="1"/>
          </p:cNvPicPr>
          <p:nvPr/>
        </p:nvPicPr>
        <p:blipFill>
          <a:blip r:embed="rId3">
            <a:extLst>
              <a:ext uri="{BEBA8EAE-BF5A-486C-A8C5-ECC9F3942E4B}">
                <a14:imgProps xmlns:a14="http://schemas.microsoft.com/office/drawing/2010/main">
                  <a14:imgLayer r:embed="rId4">
                    <a14:imgEffect>
                      <a14:backgroundRemoval t="1747" b="100000" l="0" r="90000">
                        <a14:foregroundMark x1="30000" y1="30568" x2="30000" y2="30568"/>
                        <a14:foregroundMark x1="34091" y1="36681" x2="34091" y2="36681"/>
                        <a14:foregroundMark x1="37273" y1="33188" x2="37273" y2="33188"/>
                        <a14:foregroundMark x1="26818" y1="28821" x2="26818" y2="28821"/>
                        <a14:foregroundMark x1="18182" y1="55895" x2="18182" y2="55895"/>
                        <a14:foregroundMark x1="26818" y1="37991" x2="26818" y2="37991"/>
                        <a14:foregroundMark x1="19091" y1="62009" x2="19091" y2="62009"/>
                        <a14:foregroundMark x1="69545" y1="36681" x2="69545" y2="36681"/>
                        <a14:foregroundMark x1="73182" y1="38865" x2="73182" y2="38865"/>
                        <a14:foregroundMark x1="57273" y1="29694" x2="57273" y2="29694"/>
                        <a14:foregroundMark x1="61364" y1="31878" x2="61364" y2="31878"/>
                        <a14:foregroundMark x1="75000" y1="44541" x2="75000" y2="44541"/>
                        <a14:foregroundMark x1="70000" y1="28384" x2="70000" y2="28384"/>
                        <a14:foregroundMark x1="72273" y1="29258" x2="72273" y2="29258"/>
                        <a14:foregroundMark x1="47273" y1="17031" x2="47273" y2="17031"/>
                        <a14:foregroundMark x1="52273" y1="17904" x2="52273" y2="17904"/>
                        <a14:foregroundMark x1="41364" y1="29258" x2="41364" y2="29258"/>
                        <a14:foregroundMark x1="48636" y1="29258" x2="48636" y2="29258"/>
                        <a14:foregroundMark x1="52727" y1="29258" x2="52727" y2="29258"/>
                        <a14:foregroundMark x1="24545" y1="41485" x2="24545" y2="41485"/>
                        <a14:foregroundMark x1="44545" y1="30568" x2="44545" y2="30568"/>
                        <a14:foregroundMark x1="44091" y1="23144" x2="44091" y2="23144"/>
                        <a14:foregroundMark x1="56364" y1="18777" x2="56364" y2="18777"/>
                        <a14:foregroundMark x1="52727" y1="12664" x2="52727" y2="12664"/>
                        <a14:foregroundMark x1="53182" y1="24891" x2="53182" y2="24891"/>
                        <a14:foregroundMark x1="43182" y1="17031" x2="43182" y2="17031"/>
                        <a14:foregroundMark x1="48182" y1="90830" x2="48182" y2="90830"/>
                        <a14:foregroundMark x1="47273" y1="12227" x2="47273" y2="12227"/>
                        <a14:foregroundMark x1="52727" y1="89956" x2="52727" y2="89956"/>
                      </a14:backgroundRemoval>
                    </a14:imgEffect>
                  </a14:imgLayer>
                </a14:imgProps>
              </a:ext>
              <a:ext uri="{28A0092B-C50C-407E-A947-70E740481C1C}">
                <a14:useLocalDpi xmlns:a14="http://schemas.microsoft.com/office/drawing/2010/main" val="0"/>
              </a:ext>
            </a:extLst>
          </a:blip>
          <a:stretch>
            <a:fillRect/>
          </a:stretch>
        </p:blipFill>
        <p:spPr>
          <a:xfrm>
            <a:off x="3950549" y="4942536"/>
            <a:ext cx="1123383" cy="1169339"/>
          </a:xfrm>
          <a:prstGeom prst="rect">
            <a:avLst/>
          </a:prstGeom>
        </p:spPr>
      </p:pic>
      <p:sp>
        <p:nvSpPr>
          <p:cNvPr id="6" name="TextBox 5"/>
          <p:cNvSpPr txBox="1"/>
          <p:nvPr/>
        </p:nvSpPr>
        <p:spPr>
          <a:xfrm>
            <a:off x="3651250" y="4662620"/>
            <a:ext cx="1236236" cy="369332"/>
          </a:xfrm>
          <a:prstGeom prst="rect">
            <a:avLst/>
          </a:prstGeom>
          <a:noFill/>
        </p:spPr>
        <p:txBody>
          <a:bodyPr wrap="none" rtlCol="0">
            <a:spAutoFit/>
          </a:bodyPr>
          <a:lstStyle/>
          <a:p>
            <a:r>
              <a:rPr lang="en-US" dirty="0" smtClean="0"/>
              <a:t>11 minutes</a:t>
            </a:r>
            <a:endParaRPr lang="en-US" dirty="0"/>
          </a:p>
        </p:txBody>
      </p:sp>
      <p:pic>
        <p:nvPicPr>
          <p:cNvPr id="15" name="Picture 14" descr="slippery_slope.png"/>
          <p:cNvPicPr>
            <a:picLocks noChangeAspect="1"/>
          </p:cNvPicPr>
          <p:nvPr/>
        </p:nvPicPr>
        <p:blipFill rotWithShape="1">
          <a:blip r:embed="rId5">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6">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7">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882755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7199133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6" name="TextBox 5"/>
          <p:cNvSpPr txBox="1"/>
          <p:nvPr/>
        </p:nvSpPr>
        <p:spPr>
          <a:xfrm>
            <a:off x="3733720" y="4662620"/>
            <a:ext cx="1544012" cy="584776"/>
          </a:xfrm>
          <a:prstGeom prst="rect">
            <a:avLst/>
          </a:prstGeom>
          <a:noFill/>
        </p:spPr>
        <p:txBody>
          <a:bodyPr wrap="none" rtlCol="0">
            <a:spAutoFit/>
          </a:bodyPr>
          <a:lstStyle/>
          <a:p>
            <a:r>
              <a:rPr lang="en-US" sz="1600" dirty="0" smtClean="0"/>
              <a:t>&gt; 10 minutes</a:t>
            </a:r>
          </a:p>
          <a:p>
            <a:r>
              <a:rPr lang="en-US" sz="1600" dirty="0" smtClean="0"/>
              <a:t>&lt; 1 million years</a:t>
            </a:r>
            <a:endParaRPr lang="en-US" sz="1600" dirty="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grpSp>
        <p:nvGrpSpPr>
          <p:cNvPr id="4" name="Group 3"/>
          <p:cNvGrpSpPr/>
          <p:nvPr/>
        </p:nvGrpSpPr>
        <p:grpSpPr>
          <a:xfrm>
            <a:off x="4278449" y="5264602"/>
            <a:ext cx="408316" cy="1097473"/>
            <a:chOff x="4278449" y="5264602"/>
            <a:chExt cx="408316" cy="1097473"/>
          </a:xfrm>
        </p:grpSpPr>
        <p:sp>
          <p:nvSpPr>
            <p:cNvPr id="7" name="Freeform 6"/>
            <p:cNvSpPr/>
            <p:nvPr/>
          </p:nvSpPr>
          <p:spPr>
            <a:xfrm flipV="1">
              <a:off x="4466732" y="5264602"/>
              <a:ext cx="216393" cy="265245"/>
            </a:xfrm>
            <a:custGeom>
              <a:avLst/>
              <a:gdLst>
                <a:gd name="connsiteX0" fmla="*/ 782036 w 1148912"/>
                <a:gd name="connsiteY0" fmla="*/ 936625 h 936625"/>
                <a:gd name="connsiteX1" fmla="*/ 4161 w 1148912"/>
                <a:gd name="connsiteY1" fmla="*/ 920750 h 936625"/>
                <a:gd name="connsiteX2" fmla="*/ 51786 w 1148912"/>
                <a:gd name="connsiteY2" fmla="*/ 889000 h 936625"/>
                <a:gd name="connsiteX3" fmla="*/ 147036 w 1148912"/>
                <a:gd name="connsiteY3" fmla="*/ 809625 h 936625"/>
                <a:gd name="connsiteX4" fmla="*/ 289911 w 1148912"/>
                <a:gd name="connsiteY4" fmla="*/ 762000 h 936625"/>
                <a:gd name="connsiteX5" fmla="*/ 559786 w 1148912"/>
                <a:gd name="connsiteY5" fmla="*/ 682625 h 936625"/>
                <a:gd name="connsiteX6" fmla="*/ 972536 w 1148912"/>
                <a:gd name="connsiteY6" fmla="*/ 698500 h 936625"/>
                <a:gd name="connsiteX7" fmla="*/ 1036036 w 1148912"/>
                <a:gd name="connsiteY7" fmla="*/ 730250 h 936625"/>
                <a:gd name="connsiteX8" fmla="*/ 988411 w 1148912"/>
                <a:gd name="connsiteY8" fmla="*/ 762000 h 936625"/>
                <a:gd name="connsiteX9" fmla="*/ 813786 w 1148912"/>
                <a:gd name="connsiteY9" fmla="*/ 793750 h 936625"/>
                <a:gd name="connsiteX10" fmla="*/ 559786 w 1148912"/>
                <a:gd name="connsiteY10" fmla="*/ 777875 h 936625"/>
                <a:gd name="connsiteX11" fmla="*/ 432786 w 1148912"/>
                <a:gd name="connsiteY11" fmla="*/ 714375 h 936625"/>
                <a:gd name="connsiteX12" fmla="*/ 369286 w 1148912"/>
                <a:gd name="connsiteY12" fmla="*/ 650875 h 936625"/>
                <a:gd name="connsiteX13" fmla="*/ 353411 w 1148912"/>
                <a:gd name="connsiteY13" fmla="*/ 603250 h 936625"/>
                <a:gd name="connsiteX14" fmla="*/ 575661 w 1148912"/>
                <a:gd name="connsiteY14" fmla="*/ 571500 h 936625"/>
                <a:gd name="connsiteX15" fmla="*/ 1099536 w 1148912"/>
                <a:gd name="connsiteY15" fmla="*/ 603250 h 936625"/>
                <a:gd name="connsiteX16" fmla="*/ 1147161 w 1148912"/>
                <a:gd name="connsiteY16" fmla="*/ 650875 h 936625"/>
                <a:gd name="connsiteX17" fmla="*/ 1051911 w 1148912"/>
                <a:gd name="connsiteY17" fmla="*/ 698500 h 936625"/>
                <a:gd name="connsiteX18" fmla="*/ 480411 w 1148912"/>
                <a:gd name="connsiteY18" fmla="*/ 635000 h 936625"/>
                <a:gd name="connsiteX19" fmla="*/ 432786 w 1148912"/>
                <a:gd name="connsiteY19" fmla="*/ 603250 h 936625"/>
                <a:gd name="connsiteX20" fmla="*/ 369286 w 1148912"/>
                <a:gd name="connsiteY20" fmla="*/ 539750 h 936625"/>
                <a:gd name="connsiteX21" fmla="*/ 353411 w 1148912"/>
                <a:gd name="connsiteY21" fmla="*/ 492125 h 936625"/>
                <a:gd name="connsiteX22" fmla="*/ 369286 w 1148912"/>
                <a:gd name="connsiteY22" fmla="*/ 444500 h 936625"/>
                <a:gd name="connsiteX23" fmla="*/ 416911 w 1148912"/>
                <a:gd name="connsiteY23" fmla="*/ 428625 h 936625"/>
                <a:gd name="connsiteX24" fmla="*/ 496286 w 1148912"/>
                <a:gd name="connsiteY24" fmla="*/ 412750 h 936625"/>
                <a:gd name="connsiteX25" fmla="*/ 639161 w 1148912"/>
                <a:gd name="connsiteY25" fmla="*/ 428625 h 936625"/>
                <a:gd name="connsiteX26" fmla="*/ 369286 w 1148912"/>
                <a:gd name="connsiteY26" fmla="*/ 396875 h 936625"/>
                <a:gd name="connsiteX27" fmla="*/ 337536 w 1148912"/>
                <a:gd name="connsiteY27" fmla="*/ 285750 h 936625"/>
                <a:gd name="connsiteX28" fmla="*/ 416911 w 1148912"/>
                <a:gd name="connsiteY28" fmla="*/ 269875 h 936625"/>
                <a:gd name="connsiteX29" fmla="*/ 670911 w 1148912"/>
                <a:gd name="connsiteY29" fmla="*/ 285750 h 936625"/>
                <a:gd name="connsiteX30" fmla="*/ 686786 w 1148912"/>
                <a:gd name="connsiteY30" fmla="*/ 333375 h 936625"/>
                <a:gd name="connsiteX31" fmla="*/ 639161 w 1148912"/>
                <a:gd name="connsiteY31" fmla="*/ 412750 h 936625"/>
                <a:gd name="connsiteX32" fmla="*/ 543911 w 1148912"/>
                <a:gd name="connsiteY32" fmla="*/ 428625 h 936625"/>
                <a:gd name="connsiteX33" fmla="*/ 448661 w 1148912"/>
                <a:gd name="connsiteY33" fmla="*/ 396875 h 936625"/>
                <a:gd name="connsiteX34" fmla="*/ 432786 w 1148912"/>
                <a:gd name="connsiteY34" fmla="*/ 349250 h 936625"/>
                <a:gd name="connsiteX35" fmla="*/ 512161 w 1148912"/>
                <a:gd name="connsiteY35" fmla="*/ 238125 h 936625"/>
                <a:gd name="connsiteX36" fmla="*/ 575661 w 1148912"/>
                <a:gd name="connsiteY36" fmla="*/ 222250 h 936625"/>
                <a:gd name="connsiteX37" fmla="*/ 559786 w 1148912"/>
                <a:gd name="connsiteY37" fmla="*/ 158750 h 936625"/>
                <a:gd name="connsiteX38" fmla="*/ 559786 w 1148912"/>
                <a:gd name="connsiteY38" fmla="*/ 95250 h 936625"/>
                <a:gd name="connsiteX39" fmla="*/ 464536 w 1148912"/>
                <a:gd name="connsiteY39" fmla="*/ 63500 h 936625"/>
                <a:gd name="connsiteX40" fmla="*/ 480411 w 1148912"/>
                <a:gd name="connsiteY40" fmla="*/ 15875 h 936625"/>
                <a:gd name="connsiteX41" fmla="*/ 448661 w 1148912"/>
                <a:gd name="connsiteY41" fmla="*/ 0 h 93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48912" h="936625">
                  <a:moveTo>
                    <a:pt x="782036" y="936625"/>
                  </a:moveTo>
                  <a:cubicBezTo>
                    <a:pt x="522744" y="931333"/>
                    <a:pt x="262957" y="937628"/>
                    <a:pt x="4161" y="920750"/>
                  </a:cubicBezTo>
                  <a:cubicBezTo>
                    <a:pt x="-14878" y="919508"/>
                    <a:pt x="36726" y="900714"/>
                    <a:pt x="51786" y="889000"/>
                  </a:cubicBezTo>
                  <a:cubicBezTo>
                    <a:pt x="84409" y="863626"/>
                    <a:pt x="110569" y="829074"/>
                    <a:pt x="147036" y="809625"/>
                  </a:cubicBezTo>
                  <a:cubicBezTo>
                    <a:pt x="191331" y="786001"/>
                    <a:pt x="242572" y="778708"/>
                    <a:pt x="289911" y="762000"/>
                  </a:cubicBezTo>
                  <a:cubicBezTo>
                    <a:pt x="491731" y="690769"/>
                    <a:pt x="341332" y="731170"/>
                    <a:pt x="559786" y="682625"/>
                  </a:cubicBezTo>
                  <a:cubicBezTo>
                    <a:pt x="697369" y="687917"/>
                    <a:pt x="835534" y="684800"/>
                    <a:pt x="972536" y="698500"/>
                  </a:cubicBezTo>
                  <a:cubicBezTo>
                    <a:pt x="996084" y="700855"/>
                    <a:pt x="1030296" y="707292"/>
                    <a:pt x="1036036" y="730250"/>
                  </a:cubicBezTo>
                  <a:cubicBezTo>
                    <a:pt x="1040663" y="748760"/>
                    <a:pt x="1005948" y="754484"/>
                    <a:pt x="988411" y="762000"/>
                  </a:cubicBezTo>
                  <a:cubicBezTo>
                    <a:pt x="950986" y="778039"/>
                    <a:pt x="839537" y="790071"/>
                    <a:pt x="813786" y="793750"/>
                  </a:cubicBezTo>
                  <a:cubicBezTo>
                    <a:pt x="729119" y="788458"/>
                    <a:pt x="643765" y="789872"/>
                    <a:pt x="559786" y="777875"/>
                  </a:cubicBezTo>
                  <a:cubicBezTo>
                    <a:pt x="526061" y="773057"/>
                    <a:pt x="461697" y="739156"/>
                    <a:pt x="432786" y="714375"/>
                  </a:cubicBezTo>
                  <a:cubicBezTo>
                    <a:pt x="410058" y="694894"/>
                    <a:pt x="390453" y="672042"/>
                    <a:pt x="369286" y="650875"/>
                  </a:cubicBezTo>
                  <a:cubicBezTo>
                    <a:pt x="363994" y="635000"/>
                    <a:pt x="337793" y="609257"/>
                    <a:pt x="353411" y="603250"/>
                  </a:cubicBezTo>
                  <a:cubicBezTo>
                    <a:pt x="423258" y="576386"/>
                    <a:pt x="575661" y="571500"/>
                    <a:pt x="575661" y="571500"/>
                  </a:cubicBezTo>
                  <a:cubicBezTo>
                    <a:pt x="750286" y="582083"/>
                    <a:pt x="926254" y="579183"/>
                    <a:pt x="1099536" y="603250"/>
                  </a:cubicBezTo>
                  <a:cubicBezTo>
                    <a:pt x="1121773" y="606338"/>
                    <a:pt x="1157201" y="630795"/>
                    <a:pt x="1147161" y="650875"/>
                  </a:cubicBezTo>
                  <a:cubicBezTo>
                    <a:pt x="1131286" y="682625"/>
                    <a:pt x="1083661" y="682625"/>
                    <a:pt x="1051911" y="698500"/>
                  </a:cubicBezTo>
                  <a:cubicBezTo>
                    <a:pt x="838662" y="684742"/>
                    <a:pt x="659137" y="724363"/>
                    <a:pt x="480411" y="635000"/>
                  </a:cubicBezTo>
                  <a:cubicBezTo>
                    <a:pt x="463346" y="626467"/>
                    <a:pt x="447272" y="615667"/>
                    <a:pt x="432786" y="603250"/>
                  </a:cubicBezTo>
                  <a:cubicBezTo>
                    <a:pt x="410058" y="583769"/>
                    <a:pt x="390453" y="560917"/>
                    <a:pt x="369286" y="539750"/>
                  </a:cubicBezTo>
                  <a:cubicBezTo>
                    <a:pt x="363994" y="523875"/>
                    <a:pt x="353411" y="508859"/>
                    <a:pt x="353411" y="492125"/>
                  </a:cubicBezTo>
                  <a:cubicBezTo>
                    <a:pt x="353411" y="475391"/>
                    <a:pt x="357453" y="456333"/>
                    <a:pt x="369286" y="444500"/>
                  </a:cubicBezTo>
                  <a:cubicBezTo>
                    <a:pt x="381119" y="432667"/>
                    <a:pt x="400677" y="432684"/>
                    <a:pt x="416911" y="428625"/>
                  </a:cubicBezTo>
                  <a:cubicBezTo>
                    <a:pt x="443088" y="422081"/>
                    <a:pt x="469828" y="418042"/>
                    <a:pt x="496286" y="412750"/>
                  </a:cubicBezTo>
                  <a:cubicBezTo>
                    <a:pt x="543911" y="418042"/>
                    <a:pt x="687079" y="428625"/>
                    <a:pt x="639161" y="428625"/>
                  </a:cubicBezTo>
                  <a:cubicBezTo>
                    <a:pt x="451421" y="428625"/>
                    <a:pt x="475836" y="432392"/>
                    <a:pt x="369286" y="396875"/>
                  </a:cubicBezTo>
                  <a:cubicBezTo>
                    <a:pt x="356339" y="379612"/>
                    <a:pt x="285012" y="320766"/>
                    <a:pt x="337536" y="285750"/>
                  </a:cubicBezTo>
                  <a:cubicBezTo>
                    <a:pt x="359987" y="270783"/>
                    <a:pt x="390453" y="275167"/>
                    <a:pt x="416911" y="269875"/>
                  </a:cubicBezTo>
                  <a:cubicBezTo>
                    <a:pt x="501578" y="275167"/>
                    <a:pt x="588334" y="266320"/>
                    <a:pt x="670911" y="285750"/>
                  </a:cubicBezTo>
                  <a:cubicBezTo>
                    <a:pt x="687200" y="289583"/>
                    <a:pt x="690845" y="317141"/>
                    <a:pt x="686786" y="333375"/>
                  </a:cubicBezTo>
                  <a:cubicBezTo>
                    <a:pt x="679302" y="363309"/>
                    <a:pt x="664834" y="395634"/>
                    <a:pt x="639161" y="412750"/>
                  </a:cubicBezTo>
                  <a:cubicBezTo>
                    <a:pt x="612379" y="430605"/>
                    <a:pt x="575661" y="423333"/>
                    <a:pt x="543911" y="428625"/>
                  </a:cubicBezTo>
                  <a:cubicBezTo>
                    <a:pt x="512161" y="418042"/>
                    <a:pt x="475895" y="416328"/>
                    <a:pt x="448661" y="396875"/>
                  </a:cubicBezTo>
                  <a:cubicBezTo>
                    <a:pt x="435044" y="387149"/>
                    <a:pt x="432786" y="365984"/>
                    <a:pt x="432786" y="349250"/>
                  </a:cubicBezTo>
                  <a:cubicBezTo>
                    <a:pt x="432786" y="287917"/>
                    <a:pt x="458240" y="265086"/>
                    <a:pt x="512161" y="238125"/>
                  </a:cubicBezTo>
                  <a:cubicBezTo>
                    <a:pt x="531676" y="228368"/>
                    <a:pt x="554494" y="227542"/>
                    <a:pt x="575661" y="222250"/>
                  </a:cubicBezTo>
                  <a:cubicBezTo>
                    <a:pt x="570369" y="201083"/>
                    <a:pt x="571889" y="176904"/>
                    <a:pt x="559786" y="158750"/>
                  </a:cubicBezTo>
                  <a:cubicBezTo>
                    <a:pt x="520709" y="100135"/>
                    <a:pt x="471863" y="153865"/>
                    <a:pt x="559786" y="95250"/>
                  </a:cubicBezTo>
                  <a:cubicBezTo>
                    <a:pt x="528036" y="84667"/>
                    <a:pt x="488201" y="87165"/>
                    <a:pt x="464536" y="63500"/>
                  </a:cubicBezTo>
                  <a:cubicBezTo>
                    <a:pt x="452703" y="51667"/>
                    <a:pt x="483404" y="-589"/>
                    <a:pt x="480411" y="15875"/>
                  </a:cubicBezTo>
                  <a:cubicBezTo>
                    <a:pt x="410478" y="400507"/>
                    <a:pt x="433668" y="224899"/>
                    <a:pt x="448661" y="0"/>
                  </a:cubicBezTo>
                </a:path>
              </a:pathLst>
            </a:cu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 name="Picture 24"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4278449" y="5513972"/>
              <a:ext cx="408316" cy="848103"/>
            </a:xfrm>
            <a:prstGeom prst="rect">
              <a:avLst/>
            </a:prstGeom>
          </p:spPr>
        </p:pic>
      </p:grpSp>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555863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084729320"/>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34205"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73129896"/>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a:p>
            <a:pPr lvl="1"/>
            <a:r>
              <a:rPr lang="en-US" sz="2000" dirty="0" smtClean="0"/>
              <a:t>A pragmatic listener reasons about a speaker in order to infer the meaning of the utterance</a:t>
            </a:r>
          </a:p>
          <a:p>
            <a:pPr lvl="1"/>
            <a:endParaRPr lang="en-US" sz="2400" dirty="0" smtClean="0"/>
          </a:p>
          <a:p>
            <a:pPr marL="457200" lvl="1" indent="0">
              <a:buNone/>
            </a:pPr>
            <a:endParaRPr lang="en-US" sz="2400" dirty="0" smtClean="0"/>
          </a:p>
          <a:p>
            <a:pPr lvl="1"/>
            <a:r>
              <a:rPr lang="en-US" sz="2000" dirty="0" smtClean="0"/>
              <a:t>Explains scalar </a:t>
            </a:r>
            <a:r>
              <a:rPr lang="en-US" sz="2000" dirty="0" err="1" smtClean="0"/>
              <a:t>implicature</a:t>
            </a:r>
            <a:r>
              <a:rPr lang="en-US" sz="2000" dirty="0" smtClean="0"/>
              <a:t>, Horn’s </a:t>
            </a:r>
            <a:r>
              <a:rPr lang="en-US" sz="2000" dirty="0" err="1" smtClean="0"/>
              <a:t>implicature</a:t>
            </a:r>
            <a:r>
              <a:rPr lang="en-US" sz="2000" dirty="0" smtClean="0"/>
              <a:t>, </a:t>
            </a:r>
            <a:r>
              <a:rPr lang="en-US" sz="2000" dirty="0" err="1" smtClean="0"/>
              <a:t>etc</a:t>
            </a:r>
            <a:endParaRPr lang="en-US" sz="2000" dirty="0" smtClean="0"/>
          </a:p>
          <a:p>
            <a:pPr lvl="1"/>
            <a:r>
              <a:rPr lang="en-US" sz="2000" dirty="0" smtClean="0"/>
              <a:t>Does not handle cases where the literal </a:t>
            </a:r>
            <a:r>
              <a:rPr lang="en-US" sz="2000" dirty="0"/>
              <a:t>meaning </a:t>
            </a:r>
            <a:r>
              <a:rPr lang="en-US" sz="2000" dirty="0" smtClean="0"/>
              <a:t>of an utterance directly </a:t>
            </a:r>
            <a:r>
              <a:rPr lang="en-US" sz="2000" dirty="0"/>
              <a:t>contradicts </a:t>
            </a:r>
            <a:r>
              <a:rPr lang="en-US" sz="2000" dirty="0" smtClean="0"/>
              <a:t>the </a:t>
            </a:r>
            <a:r>
              <a:rPr lang="en-US" sz="2000" dirty="0"/>
              <a:t>intended meaning</a:t>
            </a:r>
            <a:r>
              <a:rPr lang="en-US" sz="2000" dirty="0" smtClean="0">
                <a:effectLst/>
              </a:rPr>
              <a:t> </a:t>
            </a: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663358932"/>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56482"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41871345"/>
              </p:ext>
            </p:extLst>
          </p:nvPr>
        </p:nvGraphicFramePr>
        <p:xfrm>
          <a:off x="-1412876" y="4483100"/>
          <a:ext cx="11953876" cy="332051"/>
        </p:xfrm>
        <a:graphic>
          <a:graphicData uri="http://schemas.openxmlformats.org/presentationml/2006/ole">
            <mc:AlternateContent xmlns:mc="http://schemas.openxmlformats.org/markup-compatibility/2006">
              <mc:Choice xmlns:v="urn:schemas-microsoft-com:vml" Requires="v">
                <p:oleObj spid="_x0000_s56483" name="Document" r:id="rId7" imgW="5486400" imgH="152400" progId="Word.Document.12">
                  <p:link updateAutomatic="1"/>
                </p:oleObj>
              </mc:Choice>
              <mc:Fallback>
                <p:oleObj name="Document" r:id="rId7" imgW="5486400" imgH="152400" progId="Word.Document.12">
                  <p:link updateAutomatic="1"/>
                  <p:pic>
                    <p:nvPicPr>
                      <p:cNvPr id="0" name=""/>
                      <p:cNvPicPr/>
                      <p:nvPr/>
                    </p:nvPicPr>
                    <p:blipFill>
                      <a:blip r:embed="rId8"/>
                      <a:stretch>
                        <a:fillRect/>
                      </a:stretch>
                    </p:blipFill>
                    <p:spPr>
                      <a:xfrm>
                        <a:off x="-1412876" y="4483100"/>
                        <a:ext cx="11953876" cy="3320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67581297"/>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to nonliteral language</a:t>
            </a:r>
            <a:endParaRPr lang="en-US" dirty="0"/>
          </a:p>
        </p:txBody>
      </p:sp>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Multiple communicative goals</a:t>
            </a:r>
          </a:p>
          <a:p>
            <a:pPr lvl="1"/>
            <a:r>
              <a:rPr lang="en-US" sz="2000" dirty="0" smtClean="0"/>
              <a:t>Given a communicative goal, the speaker may wish to maximize </a:t>
            </a:r>
            <a:r>
              <a:rPr lang="en-US" sz="2000" dirty="0" err="1" smtClean="0"/>
              <a:t>informativeness</a:t>
            </a:r>
            <a:r>
              <a:rPr lang="en-US" sz="2000" dirty="0" smtClean="0"/>
              <a:t> for one kind of information (e.g. how she feels about the wait time) but not others (e.g. her exact wait time)</a:t>
            </a:r>
          </a:p>
          <a:p>
            <a:pPr lvl="1"/>
            <a:r>
              <a:rPr lang="en-US" sz="2000" dirty="0" smtClean="0"/>
              <a:t>The listener reasons about multiple dimensions of information from a single utterance and jointly infers the speaker’s goal as well as the meaning</a:t>
            </a:r>
          </a:p>
          <a:p>
            <a:pPr lvl="1"/>
            <a:r>
              <a:rPr lang="en-US" sz="2000" dirty="0" smtClean="0"/>
              <a:t>A  statement that is literally false can be optimal as long as it conveys information along the target dimension</a:t>
            </a:r>
          </a:p>
        </p:txBody>
      </p:sp>
    </p:spTree>
    <p:custDataLst>
      <p:tags r:id="rId1"/>
    </p:custDataLst>
    <p:extLst>
      <p:ext uri="{BB962C8B-B14F-4D97-AF65-F5344CB8AC3E}">
        <p14:creationId xmlns:p14="http://schemas.microsoft.com/office/powerpoint/2010/main" val="3076855110"/>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49680826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hyperbole</a:t>
            </a:r>
            <a:endParaRPr lang="en-US" dirty="0"/>
          </a:p>
        </p:txBody>
      </p:sp>
      <p:pic>
        <p:nvPicPr>
          <p:cNvPr id="6" name="Content Placeholder 3" descr="Screen Shot 2013-11-05 at 11.33.58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244" t="2811" r="27679" b="72971"/>
          <a:stretch/>
        </p:blipFill>
        <p:spPr>
          <a:xfrm>
            <a:off x="2173110" y="1910048"/>
            <a:ext cx="4731841" cy="1666241"/>
          </a:xfrm>
        </p:spPr>
      </p:pic>
      <p:pic>
        <p:nvPicPr>
          <p:cNvPr id="3" name="Picture 2" descr="kettl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31491">
            <a:off x="4248230" y="3736906"/>
            <a:ext cx="886151" cy="947406"/>
          </a:xfrm>
          <a:prstGeom prst="rect">
            <a:avLst/>
          </a:prstGeom>
        </p:spPr>
      </p:pic>
      <p:pic>
        <p:nvPicPr>
          <p:cNvPr id="10" name="Picture 9" descr="correlation.png"/>
          <p:cNvPicPr>
            <a:picLocks noChangeAspect="1"/>
          </p:cNvPicPr>
          <p:nvPr/>
        </p:nvPicPr>
        <p:blipFill rotWithShape="1">
          <a:blip r:embed="rId5">
            <a:extLst>
              <a:ext uri="{28A0092B-C50C-407E-A947-70E740481C1C}">
                <a14:useLocalDpi xmlns:a14="http://schemas.microsoft.com/office/drawing/2010/main" val="0"/>
              </a:ext>
            </a:extLst>
          </a:blip>
          <a:srcRect l="39438" t="40490" r="35068" b="7169"/>
          <a:stretch/>
        </p:blipFill>
        <p:spPr>
          <a:xfrm>
            <a:off x="3546264" y="4688853"/>
            <a:ext cx="1988757" cy="1645680"/>
          </a:xfrm>
          <a:prstGeom prst="rect">
            <a:avLst/>
          </a:prstGeom>
        </p:spPr>
      </p:pic>
      <p:pic>
        <p:nvPicPr>
          <p:cNvPr id="11" name="Picture 10" descr="bag-of-money.jp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52271" y="3957573"/>
            <a:ext cx="809625" cy="809625"/>
          </a:xfrm>
          <a:prstGeom prst="rect">
            <a:avLst/>
          </a:prstGeom>
        </p:spPr>
      </p:pic>
    </p:spTree>
    <p:extLst>
      <p:ext uri="{BB962C8B-B14F-4D97-AF65-F5344CB8AC3E}">
        <p14:creationId xmlns:p14="http://schemas.microsoft.com/office/powerpoint/2010/main" val="2173024041"/>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Tree>
    <p:extLst>
      <p:ext uri="{BB962C8B-B14F-4D97-AF65-F5344CB8AC3E}">
        <p14:creationId xmlns:p14="http://schemas.microsoft.com/office/powerpoint/2010/main" val="3551967292"/>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3324"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Tree>
    <p:extLst>
      <p:ext uri="{BB962C8B-B14F-4D97-AF65-F5344CB8AC3E}">
        <p14:creationId xmlns:p14="http://schemas.microsoft.com/office/powerpoint/2010/main" val="3095756228"/>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295811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1868299" y="4071745"/>
            <a:ext cx="2412840"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Communicative goal</a:t>
            </a:r>
            <a:endParaRPr kumimoji="1" lang="zh-TW" altLang="en-US" sz="2000" dirty="0">
              <a:solidFill>
                <a:srgbClr val="000000"/>
              </a:solidFill>
              <a:latin typeface="Cambria Math"/>
              <a:cs typeface="Cambria Math"/>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4348"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grpSp>
        <p:nvGrpSpPr>
          <p:cNvPr id="14" name="Group 13"/>
          <p:cNvGrpSpPr/>
          <p:nvPr/>
        </p:nvGrpSpPr>
        <p:grpSpPr>
          <a:xfrm>
            <a:off x="1746250" y="4579461"/>
            <a:ext cx="2239788" cy="923330"/>
            <a:chOff x="1746250" y="4579461"/>
            <a:chExt cx="2239788" cy="923330"/>
          </a:xfrm>
        </p:grpSpPr>
        <p:sp>
          <p:nvSpPr>
            <p:cNvPr id="13" name="TextBox 12"/>
            <p:cNvSpPr txBox="1"/>
            <p:nvPr/>
          </p:nvSpPr>
          <p:spPr>
            <a:xfrm>
              <a:off x="2048939" y="4579461"/>
              <a:ext cx="1937099" cy="923330"/>
            </a:xfrm>
            <a:prstGeom prst="rect">
              <a:avLst/>
            </a:prstGeom>
            <a:noFill/>
          </p:spPr>
          <p:txBody>
            <a:bodyPr wrap="none" rtlCol="0">
              <a:spAutoFit/>
            </a:bodyPr>
            <a:lstStyle/>
            <a:p>
              <a:r>
                <a:rPr lang="en-US" dirty="0" smtClean="0"/>
                <a:t>Exact price</a:t>
              </a:r>
            </a:p>
            <a:p>
              <a:r>
                <a:rPr lang="en-US" dirty="0" smtClean="0"/>
                <a:t>Approximate price</a:t>
              </a:r>
            </a:p>
            <a:p>
              <a:r>
                <a:rPr lang="en-US" dirty="0" smtClean="0"/>
                <a:t>Affect</a:t>
              </a:r>
            </a:p>
          </p:txBody>
        </p:sp>
        <p:sp>
          <p:nvSpPr>
            <p:cNvPr id="6" name="Left Brace 5"/>
            <p:cNvSpPr/>
            <p:nvPr/>
          </p:nvSpPr>
          <p:spPr>
            <a:xfrm>
              <a:off x="1746250" y="4683125"/>
              <a:ext cx="285750" cy="787915"/>
            </a:xfrm>
            <a:prstGeom prst="leftBrac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5295523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5372"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cxnSp>
        <p:nvCxnSpPr>
          <p:cNvPr id="11" name="Straight Arrow Connector 10"/>
          <p:cNvCxnSpPr/>
          <p:nvPr/>
        </p:nvCxnSpPr>
        <p:spPr>
          <a:xfrm>
            <a:off x="262393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3" name="文字方塊 4"/>
          <p:cNvSpPr txBox="1"/>
          <p:nvPr/>
        </p:nvSpPr>
        <p:spPr>
          <a:xfrm>
            <a:off x="1534119" y="4071745"/>
            <a:ext cx="2412339"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Choose an utterance</a:t>
            </a:r>
            <a:endParaRPr kumimoji="1" lang="zh-TW" altLang="en-US" sz="2000" dirty="0">
              <a:solidFill>
                <a:srgbClr val="000000"/>
              </a:solidFill>
              <a:latin typeface="Cambria Math"/>
              <a:cs typeface="Cambria Math"/>
            </a:endParaRPr>
          </a:p>
        </p:txBody>
      </p:sp>
      <p:grpSp>
        <p:nvGrpSpPr>
          <p:cNvPr id="14" name="Group 13"/>
          <p:cNvGrpSpPr/>
          <p:nvPr/>
        </p:nvGrpSpPr>
        <p:grpSpPr>
          <a:xfrm>
            <a:off x="1512323" y="4612887"/>
            <a:ext cx="2134405" cy="1477328"/>
            <a:chOff x="1746250" y="4602733"/>
            <a:chExt cx="1893286" cy="1028574"/>
          </a:xfrm>
        </p:grpSpPr>
        <p:sp>
          <p:nvSpPr>
            <p:cNvPr id="15" name="TextBox 14"/>
            <p:cNvSpPr txBox="1"/>
            <p:nvPr/>
          </p:nvSpPr>
          <p:spPr>
            <a:xfrm>
              <a:off x="2048939" y="4602733"/>
              <a:ext cx="1590597" cy="1028574"/>
            </a:xfrm>
            <a:prstGeom prst="rect">
              <a:avLst/>
            </a:prstGeom>
            <a:noFill/>
          </p:spPr>
          <p:txBody>
            <a:bodyPr wrap="none" rtlCol="0">
              <a:spAutoFit/>
            </a:bodyPr>
            <a:lstStyle/>
            <a:p>
              <a:r>
                <a:rPr lang="en-US" dirty="0" smtClean="0"/>
                <a:t>“50”</a:t>
              </a:r>
              <a:r>
                <a:rPr lang="en-US" dirty="0"/>
                <a:t> </a:t>
              </a:r>
              <a:r>
                <a:rPr lang="en-US" dirty="0" smtClean="0"/>
                <a:t>“51”</a:t>
              </a:r>
            </a:p>
            <a:p>
              <a:r>
                <a:rPr lang="en-US" dirty="0" smtClean="0"/>
                <a:t>“500” “501”</a:t>
              </a:r>
            </a:p>
            <a:p>
              <a:r>
                <a:rPr lang="en-US" dirty="0" smtClean="0"/>
                <a:t>“1000” “1001”</a:t>
              </a:r>
            </a:p>
            <a:p>
              <a:r>
                <a:rPr lang="en-US" dirty="0" smtClean="0"/>
                <a:t>“5000” “5001”</a:t>
              </a:r>
            </a:p>
            <a:p>
              <a:r>
                <a:rPr lang="en-US" dirty="0" smtClean="0"/>
                <a:t>“10001” “10001”</a:t>
              </a:r>
            </a:p>
          </p:txBody>
        </p:sp>
        <p:sp>
          <p:nvSpPr>
            <p:cNvPr id="16" name="Left Brace 15"/>
            <p:cNvSpPr/>
            <p:nvPr/>
          </p:nvSpPr>
          <p:spPr>
            <a:xfrm>
              <a:off x="1746250" y="4683125"/>
              <a:ext cx="285750" cy="895740"/>
            </a:xfrm>
            <a:prstGeom prst="leftBrac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8452032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479454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761234" y="4071746"/>
            <a:ext cx="2424326"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Listener’s interpretation given utterance</a:t>
            </a:r>
          </a:p>
        </p:txBody>
      </p:sp>
      <p:graphicFrame>
        <p:nvGraphicFramePr>
          <p:cNvPr id="12" name="Object 11"/>
          <p:cNvGraphicFramePr>
            <a:graphicFrameLocks noChangeAspect="1"/>
          </p:cNvGraphicFramePr>
          <p:nvPr>
            <p:extLst>
              <p:ext uri="{D42A27DB-BD31-4B8C-83A1-F6EECF244321}">
                <p14:modId xmlns:p14="http://schemas.microsoft.com/office/powerpoint/2010/main" val="1054651364"/>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1045"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6" name="Cloud Callout 5"/>
          <p:cNvSpPr/>
          <p:nvPr/>
        </p:nvSpPr>
        <p:spPr>
          <a:xfrm>
            <a:off x="3254374" y="5250418"/>
            <a:ext cx="4064001" cy="988457"/>
          </a:xfrm>
          <a:prstGeom prst="cloudCallout">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It cost 50 </a:t>
            </a:r>
            <a:r>
              <a:rPr lang="en-US" sz="1600" dirty="0" smtClean="0">
                <a:solidFill>
                  <a:schemeClr val="tx1"/>
                </a:solidFill>
              </a:rPr>
              <a:t>dollars and the</a:t>
            </a:r>
          </a:p>
          <a:p>
            <a:r>
              <a:rPr lang="en-US" sz="1600" dirty="0" smtClean="0">
                <a:solidFill>
                  <a:schemeClr val="tx1"/>
                </a:solidFill>
              </a:rPr>
              <a:t>speaker thinks it’s expensive.</a:t>
            </a:r>
          </a:p>
        </p:txBody>
      </p:sp>
      <p:sp>
        <p:nvSpPr>
          <p:cNvPr id="8" name="Rounded Rectangular Callout 7"/>
          <p:cNvSpPr/>
          <p:nvPr/>
        </p:nvSpPr>
        <p:spPr>
          <a:xfrm>
            <a:off x="1158563" y="3766850"/>
            <a:ext cx="2095811" cy="687290"/>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I’m thinking about the listener.</a:t>
            </a:r>
          </a:p>
        </p:txBody>
      </p:sp>
    </p:spTree>
    <p:extLst>
      <p:ext uri="{BB962C8B-B14F-4D97-AF65-F5344CB8AC3E}">
        <p14:creationId xmlns:p14="http://schemas.microsoft.com/office/powerpoint/2010/main" val="2524049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pPr marL="0" indent="0">
              <a:buNone/>
            </a:pPr>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5510386" y="348380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4395144" y="4103496"/>
            <a:ext cx="2642842"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Whether goal is satisfied by listener’s interpretation</a:t>
            </a:r>
          </a:p>
        </p:txBody>
      </p:sp>
      <p:graphicFrame>
        <p:nvGraphicFramePr>
          <p:cNvPr id="13" name="Object 12"/>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6396"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5" name="Rounded Rectangular Callout 14"/>
          <p:cNvSpPr/>
          <p:nvPr/>
        </p:nvSpPr>
        <p:spPr>
          <a:xfrm>
            <a:off x="761428" y="4142346"/>
            <a:ext cx="3165187" cy="1263655"/>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 want to communicate that I think it’s expensive. Did the listener correctly infer my affect?</a:t>
            </a:r>
          </a:p>
        </p:txBody>
      </p:sp>
    </p:spTree>
    <p:extLst>
      <p:ext uri="{BB962C8B-B14F-4D97-AF65-F5344CB8AC3E}">
        <p14:creationId xmlns:p14="http://schemas.microsoft.com/office/powerpoint/2010/main" val="17469067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696602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5905404" y="3992371"/>
            <a:ext cx="2178594"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Cost of producing utterance</a:t>
            </a:r>
          </a:p>
        </p:txBody>
      </p:sp>
      <p:graphicFrame>
        <p:nvGraphicFramePr>
          <p:cNvPr id="6" name="Object 5"/>
          <p:cNvGraphicFramePr>
            <a:graphicFrameLocks noChangeAspect="1"/>
          </p:cNvGraphicFramePr>
          <p:nvPr>
            <p:extLst>
              <p:ext uri="{D42A27DB-BD31-4B8C-83A1-F6EECF244321}">
                <p14:modId xmlns:p14="http://schemas.microsoft.com/office/powerpoint/2010/main" val="3764792442"/>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7420"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3" name="Rounded Rectangular Callout 12"/>
          <p:cNvSpPr/>
          <p:nvPr/>
        </p:nvSpPr>
        <p:spPr>
          <a:xfrm>
            <a:off x="325814" y="4003489"/>
            <a:ext cx="5263141" cy="696768"/>
          </a:xfrm>
          <a:prstGeom prst="wedgeRoundRectCallout">
            <a:avLst>
              <a:gd name="adj1" fmla="val -11920"/>
              <a:gd name="adj2" fmla="val -129677"/>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“Ten thousand” is easy to say.</a:t>
            </a:r>
          </a:p>
          <a:p>
            <a:r>
              <a:rPr lang="en-US" dirty="0" smtClean="0">
                <a:solidFill>
                  <a:schemeClr val="tx1"/>
                </a:solidFill>
              </a:rPr>
              <a:t>“Nine thousand nine hundred and ninety nine” is not.</a:t>
            </a:r>
          </a:p>
        </p:txBody>
      </p:sp>
    </p:spTree>
    <p:extLst>
      <p:ext uri="{BB962C8B-B14F-4D97-AF65-F5344CB8AC3E}">
        <p14:creationId xmlns:p14="http://schemas.microsoft.com/office/powerpoint/2010/main" val="46987961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6"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spTree>
    <p:extLst>
      <p:ext uri="{BB962C8B-B14F-4D97-AF65-F5344CB8AC3E}">
        <p14:creationId xmlns:p14="http://schemas.microsoft.com/office/powerpoint/2010/main" val="219964724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9469"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Tree>
    <p:extLst>
      <p:ext uri="{BB962C8B-B14F-4D97-AF65-F5344CB8AC3E}">
        <p14:creationId xmlns:p14="http://schemas.microsoft.com/office/powerpoint/2010/main" val="94754786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1" name="Rounded Rectangular Callout 10"/>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95048065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037854" y="3992371"/>
            <a:ext cx="2888592"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graphicFrame>
        <p:nvGraphicFramePr>
          <p:cNvPr id="11" name="Object 10"/>
          <p:cNvGraphicFramePr>
            <a:graphicFrameLocks noChangeAspect="1"/>
          </p:cNvGraphicFramePr>
          <p:nvPr>
            <p:extLst>
              <p:ext uri="{D42A27DB-BD31-4B8C-83A1-F6EECF244321}">
                <p14:modId xmlns:p14="http://schemas.microsoft.com/office/powerpoint/2010/main" val="3154111783"/>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0492"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4" name="Cloud Callout 13"/>
          <p:cNvSpPr/>
          <p:nvPr/>
        </p:nvSpPr>
        <p:spPr>
          <a:xfrm>
            <a:off x="132235" y="4524645"/>
            <a:ext cx="4635501" cy="736189"/>
          </a:xfrm>
          <a:prstGeom prst="cloudCallout">
            <a:avLst>
              <a:gd name="adj1" fmla="val -8663"/>
              <a:gd name="adj2" fmla="val -198927"/>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kettle is unlikely to cost $10000</a:t>
            </a:r>
          </a:p>
          <a:p>
            <a:r>
              <a:rPr lang="en-US" sz="1600" dirty="0" smtClean="0">
                <a:solidFill>
                  <a:srgbClr val="000000"/>
                </a:solidFill>
              </a:rPr>
              <a:t>A kettle is more likely to cost $50</a:t>
            </a:r>
          </a:p>
        </p:txBody>
      </p:sp>
    </p:spTree>
    <p:extLst>
      <p:ext uri="{BB962C8B-B14F-4D97-AF65-F5344CB8AC3E}">
        <p14:creationId xmlns:p14="http://schemas.microsoft.com/office/powerpoint/2010/main" val="23029872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94508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802534" y="3992371"/>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graphicFrame>
        <p:nvGraphicFramePr>
          <p:cNvPr id="13" name="Object 12"/>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1516"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5" name="Cloud Callout 14"/>
          <p:cNvSpPr/>
          <p:nvPr/>
        </p:nvSpPr>
        <p:spPr>
          <a:xfrm>
            <a:off x="325814" y="4206028"/>
            <a:ext cx="3436335" cy="988457"/>
          </a:xfrm>
          <a:prstGeom prst="cloudCallout">
            <a:avLst>
              <a:gd name="adj1" fmla="val 398"/>
              <a:gd name="adj2" fmla="val -11898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speaker is very likely to feel that a $10000 kettle is too </a:t>
            </a:r>
            <a:r>
              <a:rPr lang="en-US" sz="1600" dirty="0" smtClean="0">
                <a:solidFill>
                  <a:schemeClr val="tx1"/>
                </a:solidFill>
              </a:rPr>
              <a:t>expensive</a:t>
            </a:r>
          </a:p>
        </p:txBody>
      </p:sp>
    </p:spTree>
    <p:extLst>
      <p:ext uri="{BB962C8B-B14F-4D97-AF65-F5344CB8AC3E}">
        <p14:creationId xmlns:p14="http://schemas.microsoft.com/office/powerpoint/2010/main" val="16158099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577804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4417008" y="3992371"/>
            <a:ext cx="2820363"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goal</a:t>
            </a:r>
          </a:p>
        </p:txBody>
      </p:sp>
      <p:graphicFrame>
        <p:nvGraphicFramePr>
          <p:cNvPr id="11" name="Object 10"/>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2540"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3" name="Cloud Callout 12"/>
          <p:cNvSpPr/>
          <p:nvPr/>
        </p:nvSpPr>
        <p:spPr>
          <a:xfrm>
            <a:off x="273399" y="4109355"/>
            <a:ext cx="3786887" cy="1355323"/>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The speaker is equally likely to want to communicate exact price, approximate price, and affect.</a:t>
            </a:r>
            <a:endParaRPr lang="en-US" sz="1600" dirty="0" smtClean="0">
              <a:solidFill>
                <a:schemeClr val="tx1"/>
              </a:solidFill>
            </a:endParaRPr>
          </a:p>
        </p:txBody>
      </p:sp>
    </p:spTree>
    <p:extLst>
      <p:ext uri="{BB962C8B-B14F-4D97-AF65-F5344CB8AC3E}">
        <p14:creationId xmlns:p14="http://schemas.microsoft.com/office/powerpoint/2010/main" val="21837082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689775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5686923" y="3992371"/>
            <a:ext cx="2820363"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Speaker’s probability of producing utterance given goal</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3564"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9" name="Cloud Callout 8"/>
          <p:cNvSpPr/>
          <p:nvPr/>
        </p:nvSpPr>
        <p:spPr>
          <a:xfrm>
            <a:off x="757960" y="3973475"/>
            <a:ext cx="2633967" cy="898679"/>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I’m thinking about the speaker.</a:t>
            </a:r>
            <a:endParaRPr lang="en-US" sz="1600" dirty="0" smtClean="0">
              <a:solidFill>
                <a:schemeClr val="tx1"/>
              </a:solidFill>
            </a:endParaRPr>
          </a:p>
        </p:txBody>
      </p:sp>
    </p:spTree>
    <p:extLst>
      <p:ext uri="{BB962C8B-B14F-4D97-AF65-F5344CB8AC3E}">
        <p14:creationId xmlns:p14="http://schemas.microsoft.com/office/powerpoint/2010/main" val="186300375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594652662"/>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54419"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cxnSp>
        <p:nvCxnSpPr>
          <p:cNvPr id="9" name="Straight Arrow Connector 8"/>
          <p:cNvCxnSpPr>
            <a:endCxn id="10" idx="0"/>
          </p:cNvCxnSpPr>
          <p:nvPr/>
        </p:nvCxnSpPr>
        <p:spPr>
          <a:xfrm>
            <a:off x="4945086" y="3372675"/>
            <a:ext cx="1333" cy="1327582"/>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802534" y="4700257"/>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sp>
        <p:nvSpPr>
          <p:cNvPr id="8" name="文字方塊 4"/>
          <p:cNvSpPr txBox="1"/>
          <p:nvPr/>
        </p:nvSpPr>
        <p:spPr>
          <a:xfrm>
            <a:off x="3037854" y="3992371"/>
            <a:ext cx="2888592" cy="400110"/>
          </a:xfrm>
          <a:prstGeom prst="rect">
            <a:avLst/>
          </a:prstGeom>
          <a:solidFill>
            <a:schemeClr val="bg1"/>
          </a:solid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spTree>
    <p:extLst>
      <p:ext uri="{BB962C8B-B14F-4D97-AF65-F5344CB8AC3E}">
        <p14:creationId xmlns:p14="http://schemas.microsoft.com/office/powerpoint/2010/main" val="33628593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pic>
        <p:nvPicPr>
          <p:cNvPr id="4" name="Content Placeholder 3" descr="Screen Shot 2014-02-09 at 10.46.37 AM.png"/>
          <p:cNvPicPr>
            <a:picLocks noGrp="1" noChangeAspect="1"/>
          </p:cNvPicPr>
          <p:nvPr>
            <p:ph idx="1"/>
          </p:nvPr>
        </p:nvPicPr>
        <p:blipFill>
          <a:blip r:embed="rId3">
            <a:extLst>
              <a:ext uri="{28A0092B-C50C-407E-A947-70E740481C1C}">
                <a14:useLocalDpi xmlns:a14="http://schemas.microsoft.com/office/drawing/2010/main" val="0"/>
              </a:ext>
            </a:extLst>
          </a:blip>
          <a:srcRect l="2267" r="2267"/>
          <a:stretch>
            <a:fillRect/>
          </a:stretch>
        </p:blipFill>
        <p:spPr/>
      </p:pic>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609915262"/>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pic>
        <p:nvPicPr>
          <p:cNvPr id="11" name="Picture 10" descr="price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20" y="1241586"/>
            <a:ext cx="7807966" cy="5252043"/>
          </a:xfrm>
          <a:prstGeom prst="rect">
            <a:avLst/>
          </a:prstGeom>
        </p:spPr>
      </p:pic>
    </p:spTree>
    <p:extLst>
      <p:ext uri="{BB962C8B-B14F-4D97-AF65-F5344CB8AC3E}">
        <p14:creationId xmlns:p14="http://schemas.microsoft.com/office/powerpoint/2010/main" val="3889463876"/>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priors</a:t>
            </a:r>
            <a:endParaRPr lang="en-US" dirty="0"/>
          </a:p>
        </p:txBody>
      </p:sp>
      <p:pic>
        <p:nvPicPr>
          <p:cNvPr id="5" name="Content Placeholder 4" descr="Screen Shot 2014-02-09 at 10.48.28 AM.png"/>
          <p:cNvPicPr>
            <a:picLocks noGrp="1" noChangeAspect="1"/>
          </p:cNvPicPr>
          <p:nvPr>
            <p:ph idx="1"/>
          </p:nvPr>
        </p:nvPicPr>
        <p:blipFill>
          <a:blip r:embed="rId3">
            <a:extLst>
              <a:ext uri="{28A0092B-C50C-407E-A947-70E740481C1C}">
                <a14:useLocalDpi xmlns:a14="http://schemas.microsoft.com/office/drawing/2010/main" val="0"/>
              </a:ext>
            </a:extLst>
          </a:blip>
          <a:srcRect l="1485" r="1485"/>
          <a:stretch>
            <a:fillRect/>
          </a:stretch>
        </p:blipFill>
        <p:spPr>
          <a:xfrm>
            <a:off x="457200" y="1791370"/>
            <a:ext cx="8229600" cy="4525963"/>
          </a:xfrm>
        </p:spPr>
      </p:pic>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3367506474"/>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fect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84648"/>
            <a:ext cx="8220322" cy="5269716"/>
          </a:xfrm>
          <a:prstGeom prst="rect">
            <a:avLst/>
          </a:prstGeom>
        </p:spPr>
      </p:pic>
      <p:sp>
        <p:nvSpPr>
          <p:cNvPr id="2" name="Title 1"/>
          <p:cNvSpPr>
            <a:spLocks noGrp="1"/>
          </p:cNvSpPr>
          <p:nvPr>
            <p:ph type="title"/>
          </p:nvPr>
        </p:nvSpPr>
        <p:spPr/>
        <p:txBody>
          <a:bodyPr/>
          <a:lstStyle/>
          <a:p>
            <a:r>
              <a:rPr lang="en-US" dirty="0" smtClean="0"/>
              <a:t>Affect priors</a:t>
            </a:r>
            <a:endParaRPr lang="en-US" dirty="0"/>
          </a:p>
        </p:txBody>
      </p:sp>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825571228"/>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 experiment</a:t>
            </a:r>
            <a:endParaRPr lang="en-US" dirty="0"/>
          </a:p>
        </p:txBody>
      </p:sp>
      <p:pic>
        <p:nvPicPr>
          <p:cNvPr id="6" name="Content Placeholder 3" descr="Screen Shot 2013-11-05 at 11.33.58 AM.png"/>
          <p:cNvPicPr>
            <a:picLocks noGrp="1" noChangeAspect="1"/>
          </p:cNvPicPr>
          <p:nvPr>
            <p:ph idx="1"/>
          </p:nvPr>
        </p:nvPicPr>
        <p:blipFill>
          <a:blip r:embed="rId3">
            <a:extLst>
              <a:ext uri="{28A0092B-C50C-407E-A947-70E740481C1C}">
                <a14:useLocalDpi xmlns:a14="http://schemas.microsoft.com/office/drawing/2010/main" val="0"/>
              </a:ext>
            </a:extLst>
          </a:blip>
          <a:srcRect t="2811" b="2811"/>
          <a:stretch>
            <a:fillRect/>
          </a:stretch>
        </p:blipFill>
        <p:spPr>
          <a:xfrm>
            <a:off x="320540" y="1620520"/>
            <a:ext cx="8415064" cy="4627961"/>
          </a:xfrm>
        </p:spPr>
      </p:pic>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Tree>
    <p:extLst>
      <p:ext uri="{BB962C8B-B14F-4D97-AF65-F5344CB8AC3E}">
        <p14:creationId xmlns:p14="http://schemas.microsoft.com/office/powerpoint/2010/main" val="168055132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pic>
        <p:nvPicPr>
          <p:cNvPr id="4" name="Picture 3" descr="sun.png"/>
          <p:cNvPicPr>
            <a:picLocks noChangeAspect="1"/>
          </p:cNvPicPr>
          <p:nvPr/>
        </p:nvPicPr>
        <p:blipFill>
          <a:blip r:embed="rId5">
            <a:alphaModFix amt="65000"/>
            <a:extLst>
              <a:ext uri="{28A0092B-C50C-407E-A947-70E740481C1C}">
                <a14:useLocalDpi xmlns:a14="http://schemas.microsoft.com/office/drawing/2010/main" val="0"/>
              </a:ext>
            </a:extLst>
          </a:blip>
          <a:stretch>
            <a:fillRect/>
          </a:stretch>
        </p:blipFill>
        <p:spPr>
          <a:xfrm>
            <a:off x="82471" y="2285110"/>
            <a:ext cx="3111840" cy="1996928"/>
          </a:xfrm>
          <a:prstGeom prst="rect">
            <a:avLst/>
          </a:prstGeom>
        </p:spPr>
      </p:pic>
      <p:sp>
        <p:nvSpPr>
          <p:cNvPr id="12"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
        <p:nvSpPr>
          <p:cNvPr id="13" name="Rounded Rectangular Callout 12"/>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Cloud Callout 15"/>
          <p:cNvSpPr/>
          <p:nvPr/>
        </p:nvSpPr>
        <p:spPr>
          <a:xfrm>
            <a:off x="142875" y="2318100"/>
            <a:ext cx="2315305" cy="1822268"/>
          </a:xfrm>
          <a:prstGeom prst="cloudCallout">
            <a:avLst>
              <a:gd name="adj1" fmla="val 77182"/>
              <a:gd name="adj2" fmla="val -31674"/>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made of hot plasma.</a:t>
            </a:r>
            <a:endParaRPr lang="en-US" sz="2000" dirty="0">
              <a:solidFill>
                <a:srgbClr val="000000"/>
              </a:solidFill>
            </a:endParaRPr>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uman_bar_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90" y="1277357"/>
            <a:ext cx="8878930" cy="5337334"/>
          </a:xfrm>
          <a:prstGeom prst="rect">
            <a:avLst/>
          </a:prstGeom>
        </p:spPr>
      </p:pic>
      <p:sp>
        <p:nvSpPr>
          <p:cNvPr id="2" name="Title 1"/>
          <p:cNvSpPr>
            <a:spLocks noGrp="1"/>
          </p:cNvSpPr>
          <p:nvPr>
            <p:ph type="title"/>
          </p:nvPr>
        </p:nvSpPr>
        <p:spPr/>
        <p:txBody>
          <a:bodyPr/>
          <a:lstStyle/>
          <a:p>
            <a:r>
              <a:rPr lang="en-US" dirty="0" smtClean="0"/>
              <a:t>Results</a:t>
            </a:r>
            <a:endParaRPr lang="en-US" dirty="0"/>
          </a:p>
        </p:txBody>
      </p:sp>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
        <p:nvSpPr>
          <p:cNvPr id="8" name="Rectangle 7"/>
          <p:cNvSpPr/>
          <p:nvPr/>
        </p:nvSpPr>
        <p:spPr>
          <a:xfrm>
            <a:off x="3810172" y="1417638"/>
            <a:ext cx="857701" cy="1667019"/>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1991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0706" y="1251527"/>
            <a:ext cx="8246094" cy="5395470"/>
          </a:xfrm>
          <a:prstGeom prst="rect">
            <a:avLst/>
          </a:prstGeom>
        </p:spPr>
      </p:pic>
      <p:sp>
        <p:nvSpPr>
          <p:cNvPr id="6" name="Rectangle 5"/>
          <p:cNvSpPr/>
          <p:nvPr/>
        </p:nvSpPr>
        <p:spPr>
          <a:xfrm>
            <a:off x="1072126" y="1682543"/>
            <a:ext cx="5970919"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88543"/>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2556609" y="1682543"/>
            <a:ext cx="4486436"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39571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4041091" y="1682543"/>
            <a:ext cx="3001953"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96323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5509080" y="1682543"/>
            <a:ext cx="1533964"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04921"/>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Tree>
    <p:extLst>
      <p:ext uri="{BB962C8B-B14F-4D97-AF65-F5344CB8AC3E}">
        <p14:creationId xmlns:p14="http://schemas.microsoft.com/office/powerpoint/2010/main" val="729622582"/>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7" name="Picture 6" descr="human_model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0038"/>
            <a:ext cx="8079691" cy="4847815"/>
          </a:xfrm>
          <a:prstGeom prst="rect">
            <a:avLst/>
          </a:prstGeom>
        </p:spPr>
      </p:pic>
      <p:sp>
        <p:nvSpPr>
          <p:cNvPr id="5" name="TextBox 4"/>
          <p:cNvSpPr txBox="1"/>
          <p:nvPr/>
        </p:nvSpPr>
        <p:spPr>
          <a:xfrm>
            <a:off x="1180233" y="1827252"/>
            <a:ext cx="893732" cy="369332"/>
          </a:xfrm>
          <a:prstGeom prst="rect">
            <a:avLst/>
          </a:prstGeom>
          <a:noFill/>
        </p:spPr>
        <p:txBody>
          <a:bodyPr wrap="none" rtlCol="0">
            <a:spAutoFit/>
          </a:bodyPr>
          <a:lstStyle/>
          <a:p>
            <a:r>
              <a:rPr lang="en-US" dirty="0" smtClean="0"/>
              <a:t>r = 0.97</a:t>
            </a:r>
            <a:endParaRPr lang="en-US" dirty="0"/>
          </a:p>
        </p:txBody>
      </p:sp>
    </p:spTree>
    <p:extLst>
      <p:ext uri="{BB962C8B-B14F-4D97-AF65-F5344CB8AC3E}">
        <p14:creationId xmlns:p14="http://schemas.microsoft.com/office/powerpoint/2010/main" val="3507142283"/>
      </p:ext>
    </p:extLst>
  </p:cSld>
  <p:clrMapOvr>
    <a:masterClrMapping/>
  </p:clrMapOvr>
  <mc:AlternateContent xmlns:mc="http://schemas.openxmlformats.org/markup-compatibility/2006" xmlns:p14="http://schemas.microsoft.com/office/powerpoint/2010/main">
    <mc:Choice Requires="p14">
      <p:transition spd="slow" p14:dur="2000" advTm="2904"/>
    </mc:Choice>
    <mc:Fallback xmlns="">
      <p:transition xmlns:p14="http://schemas.microsoft.com/office/powerpoint/2010/main" spd="slow" advTm="2904"/>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l_comp_hyperbole.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111125" y="1600200"/>
            <a:ext cx="9281443" cy="5104436"/>
          </a:xfrm>
        </p:spPr>
      </p:pic>
      <p:sp>
        <p:nvSpPr>
          <p:cNvPr id="5" name="Title 1"/>
          <p:cNvSpPr>
            <a:spLocks noGrp="1"/>
          </p:cNvSpPr>
          <p:nvPr>
            <p:ph type="title"/>
          </p:nvPr>
        </p:nvSpPr>
        <p:spPr>
          <a:xfrm>
            <a:off x="457200" y="274638"/>
            <a:ext cx="8229600" cy="1143000"/>
          </a:xfrm>
        </p:spPr>
        <p:txBody>
          <a:bodyPr/>
          <a:lstStyle/>
          <a:p>
            <a:r>
              <a:rPr lang="en-US" dirty="0" smtClean="0"/>
              <a:t>Results – hyperbole</a:t>
            </a:r>
            <a:endParaRPr lang="en-US" dirty="0"/>
          </a:p>
        </p:txBody>
      </p:sp>
    </p:spTree>
    <p:extLst>
      <p:ext uri="{BB962C8B-B14F-4D97-AF65-F5344CB8AC3E}">
        <p14:creationId xmlns:p14="http://schemas.microsoft.com/office/powerpoint/2010/main" val="28612507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Results – pragmatic halo</a:t>
            </a:r>
            <a:endParaRPr lang="en-US" dirty="0"/>
          </a:p>
        </p:txBody>
      </p:sp>
      <p:pic>
        <p:nvPicPr>
          <p:cNvPr id="3" name="Content Placeholder 2" descr="model_comp_halo.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222250" y="1562463"/>
            <a:ext cx="9398000" cy="5168538"/>
          </a:xfrm>
        </p:spPr>
      </p:pic>
    </p:spTree>
    <p:extLst>
      <p:ext uri="{BB962C8B-B14F-4D97-AF65-F5344CB8AC3E}">
        <p14:creationId xmlns:p14="http://schemas.microsoft.com/office/powerpoint/2010/main" val="315701316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experiment</a:t>
            </a:r>
            <a:endParaRPr lang="en-US" dirty="0"/>
          </a:p>
        </p:txBody>
      </p:sp>
      <p:pic>
        <p:nvPicPr>
          <p:cNvPr id="4" name="Content Placeholder 4" descr="Screen Shot 2013-11-18 at 1.49.31 PM.png"/>
          <p:cNvPicPr>
            <a:picLocks noGrp="1" noChangeAspect="1"/>
          </p:cNvPicPr>
          <p:nvPr>
            <p:ph idx="1"/>
          </p:nvPr>
        </p:nvPicPr>
        <p:blipFill>
          <a:blip r:embed="rId3">
            <a:extLst>
              <a:ext uri="{28A0092B-C50C-407E-A947-70E740481C1C}">
                <a14:useLocalDpi xmlns:a14="http://schemas.microsoft.com/office/drawing/2010/main" val="0"/>
              </a:ext>
            </a:extLst>
          </a:blip>
          <a:srcRect l="-9803" r="-9803"/>
          <a:stretch>
            <a:fillRect/>
          </a:stretch>
        </p:blipFill>
        <p:spPr>
          <a:xfrm>
            <a:off x="457200" y="1736733"/>
            <a:ext cx="8229600" cy="4525963"/>
          </a:xfrm>
        </p:spPr>
      </p:pic>
      <p:sp>
        <p:nvSpPr>
          <p:cNvPr id="6" name="TextBox 5"/>
          <p:cNvSpPr txBox="1"/>
          <p:nvPr/>
        </p:nvSpPr>
        <p:spPr>
          <a:xfrm>
            <a:off x="123825" y="6371709"/>
            <a:ext cx="1700067" cy="369332"/>
          </a:xfrm>
          <a:prstGeom prst="rect">
            <a:avLst/>
          </a:prstGeom>
          <a:noFill/>
        </p:spPr>
        <p:txBody>
          <a:bodyPr wrap="none" rtlCol="0">
            <a:spAutoFit/>
          </a:bodyPr>
          <a:lstStyle/>
          <a:p>
            <a:r>
              <a:rPr lang="en-US" dirty="0" smtClean="0"/>
              <a:t>160 participants</a:t>
            </a:r>
            <a:endParaRPr lang="en-US" dirty="0"/>
          </a:p>
        </p:txBody>
      </p:sp>
    </p:spTree>
    <p:extLst>
      <p:ext uri="{BB962C8B-B14F-4D97-AF65-F5344CB8AC3E}">
        <p14:creationId xmlns:p14="http://schemas.microsoft.com/office/powerpoint/2010/main" val="13127810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beautiful.</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model_comp_affec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5" y="1354138"/>
            <a:ext cx="8229600" cy="5486400"/>
          </a:xfrm>
          <a:prstGeom prst="rect">
            <a:avLst/>
          </a:prstGeom>
        </p:spPr>
      </p:pic>
    </p:spTree>
    <p:extLst>
      <p:ext uri="{BB962C8B-B14F-4D97-AF65-F5344CB8AC3E}">
        <p14:creationId xmlns:p14="http://schemas.microsoft.com/office/powerpoint/2010/main" val="730140226"/>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affect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354138"/>
            <a:ext cx="8160544" cy="5440362"/>
          </a:xfrm>
          <a:prstGeom prst="rect">
            <a:avLst/>
          </a:prstGeom>
        </p:spPr>
      </p:pic>
      <p:sp>
        <p:nvSpPr>
          <p:cNvPr id="10" name="TextBox 9"/>
          <p:cNvSpPr txBox="1"/>
          <p:nvPr/>
        </p:nvSpPr>
        <p:spPr>
          <a:xfrm>
            <a:off x="1180233" y="1827252"/>
            <a:ext cx="893732" cy="369332"/>
          </a:xfrm>
          <a:prstGeom prst="rect">
            <a:avLst/>
          </a:prstGeom>
          <a:noFill/>
        </p:spPr>
        <p:txBody>
          <a:bodyPr wrap="none" rtlCol="0">
            <a:spAutoFit/>
          </a:bodyPr>
          <a:lstStyle/>
          <a:p>
            <a:r>
              <a:rPr lang="en-US" dirty="0" smtClean="0"/>
              <a:t>r = 0.77</a:t>
            </a:r>
            <a:endParaRPr lang="en-US" dirty="0"/>
          </a:p>
        </p:txBody>
      </p:sp>
    </p:spTree>
    <p:extLst>
      <p:ext uri="{BB962C8B-B14F-4D97-AF65-F5344CB8AC3E}">
        <p14:creationId xmlns:p14="http://schemas.microsoft.com/office/powerpoint/2010/main" val="2243102362"/>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11904"/>
            <a:ext cx="8229601" cy="4161722"/>
          </a:xfrm>
        </p:spPr>
        <p:txBody>
          <a:bodyPr>
            <a:noAutofit/>
          </a:bodyPr>
          <a:lstStyle/>
          <a:p>
            <a:r>
              <a:rPr lang="en-US" sz="2400" dirty="0" smtClean="0"/>
              <a:t>Our model’s quantitative predictions closely match humans’ interpretations of hyperbole</a:t>
            </a:r>
          </a:p>
          <a:p>
            <a:r>
              <a:rPr lang="en-US" sz="2400" dirty="0" smtClean="0"/>
              <a:t>Nonliteral </a:t>
            </a:r>
            <a:r>
              <a:rPr lang="en-US" sz="2400" dirty="0"/>
              <a:t>number interpretation </a:t>
            </a:r>
            <a:r>
              <a:rPr lang="en-US" sz="2400" dirty="0" smtClean="0"/>
              <a:t>depends </a:t>
            </a:r>
            <a:r>
              <a:rPr lang="en-US" sz="2400" dirty="0"/>
              <a:t>on reasoning about the speaker’s communicative </a:t>
            </a:r>
            <a:r>
              <a:rPr lang="en-US" sz="2400" dirty="0" smtClean="0"/>
              <a:t>goal, prior knowledge of the domain, and consideration </a:t>
            </a:r>
            <a:r>
              <a:rPr lang="en-US" sz="2400" dirty="0"/>
              <a:t>of communicative </a:t>
            </a:r>
            <a:r>
              <a:rPr lang="en-US" sz="2400" dirty="0" smtClean="0"/>
              <a:t>efficiency</a:t>
            </a:r>
          </a:p>
          <a:p>
            <a:r>
              <a:rPr lang="en-US" sz="2400" dirty="0" smtClean="0"/>
              <a:t>Future directions</a:t>
            </a:r>
          </a:p>
          <a:p>
            <a:pPr lvl="1"/>
            <a:r>
              <a:rPr lang="en-US" sz="2000" dirty="0" smtClean="0"/>
              <a:t>What happens when the priors are not common knowledge?</a:t>
            </a:r>
          </a:p>
          <a:p>
            <a:pPr lvl="1"/>
            <a:r>
              <a:rPr lang="en-US" sz="2000" dirty="0" smtClean="0"/>
              <a:t>Can we model sarcasm using similar principles?</a:t>
            </a:r>
          </a:p>
          <a:p>
            <a:pPr lvl="1"/>
            <a:r>
              <a:rPr lang="en-US" sz="2000" dirty="0" smtClean="0"/>
              <a:t>Can we model other kinds of nonliteral language?</a:t>
            </a:r>
          </a:p>
          <a:p>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Discussion</a:t>
            </a:r>
            <a:endParaRPr lang="en-US" dirty="0"/>
          </a:p>
        </p:txBody>
      </p:sp>
    </p:spTree>
    <p:custDataLst>
      <p:tags r:id="rId1"/>
    </p:custDataLst>
    <p:extLst>
      <p:ext uri="{BB962C8B-B14F-4D97-AF65-F5344CB8AC3E}">
        <p14:creationId xmlns:p14="http://schemas.microsoft.com/office/powerpoint/2010/main" val="162260900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Tree>
    <p:custDataLst>
      <p:tags r:id="rId1"/>
    </p:custDataLst>
    <p:extLst>
      <p:ext uri="{BB962C8B-B14F-4D97-AF65-F5344CB8AC3E}">
        <p14:creationId xmlns:p14="http://schemas.microsoft.com/office/powerpoint/2010/main" val="2396266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the sun?</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1908595"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sun)</a:t>
            </a:r>
          </a:p>
          <a:p>
            <a:r>
              <a:rPr lang="en-US" sz="1600" dirty="0" smtClean="0">
                <a:solidFill>
                  <a:schemeClr val="tx1">
                    <a:lumMod val="50000"/>
                    <a:lumOff val="50000"/>
                  </a:schemeClr>
                </a:solidFill>
                <a:latin typeface="Cambria Math"/>
                <a:ea typeface="ＭＳ Ｐゴシック" charset="0"/>
                <a:cs typeface="Cambria Math"/>
              </a:rPr>
              <a:t>P(beautiful | sun)</a:t>
            </a:r>
          </a:p>
        </p:txBody>
      </p:sp>
    </p:spTree>
    <p:custDataLst>
      <p:tags r:id="rId1"/>
    </p:custDataLst>
    <p:extLst>
      <p:ext uri="{BB962C8B-B14F-4D97-AF65-F5344CB8AC3E}">
        <p14:creationId xmlns:p14="http://schemas.microsoft.com/office/powerpoint/2010/main" val="8466328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2051062"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Juliet)</a:t>
            </a:r>
          </a:p>
          <a:p>
            <a:r>
              <a:rPr lang="en-US" sz="1600" dirty="0" smtClean="0">
                <a:solidFill>
                  <a:schemeClr val="tx1">
                    <a:lumMod val="50000"/>
                    <a:lumOff val="50000"/>
                  </a:schemeClr>
                </a:solidFill>
                <a:latin typeface="Cambria Math"/>
                <a:ea typeface="ＭＳ Ｐゴシック" charset="0"/>
                <a:cs typeface="Cambria Math"/>
              </a:rPr>
              <a:t>P(beautiful | Juliet)</a:t>
            </a:r>
          </a:p>
        </p:txBody>
      </p:sp>
    </p:spTree>
    <p:custDataLst>
      <p:tags r:id="rId1"/>
    </p:custDataLst>
    <p:extLst>
      <p:ext uri="{BB962C8B-B14F-4D97-AF65-F5344CB8AC3E}">
        <p14:creationId xmlns:p14="http://schemas.microsoft.com/office/powerpoint/2010/main" val="274749999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might Romeo want to say about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95249" y="4248658"/>
            <a:ext cx="2587625" cy="584776"/>
          </a:xfrm>
          <a:prstGeom prst="rect">
            <a:avLst/>
          </a:prstGeom>
        </p:spPr>
        <p:txBody>
          <a:bodyPr wrap="square">
            <a:spAutoFit/>
          </a:bodyPr>
          <a:lstStyle/>
          <a:p>
            <a:r>
              <a:rPr lang="en-US" sz="1600" dirty="0" smtClean="0">
                <a:solidFill>
                  <a:schemeClr val="tx1">
                    <a:lumMod val="50000"/>
                    <a:lumOff val="50000"/>
                  </a:schemeClr>
                </a:solidFill>
                <a:latin typeface="Cambria Math"/>
                <a:ea typeface="ＭＳ Ｐゴシック" charset="0"/>
                <a:cs typeface="Cambria Math"/>
              </a:rPr>
              <a:t>P(topic = hot plasma)</a:t>
            </a:r>
          </a:p>
          <a:p>
            <a:r>
              <a:rPr lang="en-US" sz="1600" dirty="0" smtClean="0">
                <a:solidFill>
                  <a:schemeClr val="tx1">
                    <a:lumMod val="50000"/>
                    <a:lumOff val="50000"/>
                  </a:schemeClr>
                </a:solidFill>
                <a:latin typeface="Cambria Math"/>
                <a:ea typeface="ＭＳ Ｐゴシック" charset="0"/>
                <a:cs typeface="Cambria Math"/>
              </a:rPr>
              <a:t>P(topic = beautiful)</a:t>
            </a:r>
          </a:p>
        </p:txBody>
      </p:sp>
    </p:spTree>
    <p:custDataLst>
      <p:tags r:id="rId1"/>
    </p:custDataLst>
    <p:extLst>
      <p:ext uri="{BB962C8B-B14F-4D97-AF65-F5344CB8AC3E}">
        <p14:creationId xmlns:p14="http://schemas.microsoft.com/office/powerpoint/2010/main" val="1848208625"/>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r="67585" b="35000"/>
          <a:stretch/>
        </p:blipFill>
        <p:spPr>
          <a:xfrm>
            <a:off x="733978" y="2548508"/>
            <a:ext cx="1053885" cy="330200"/>
          </a:xfrm>
          <a:prstGeom prst="rect">
            <a:avLst/>
          </a:prstGeom>
          <a:ln w="28575" cmpd="sng">
            <a:noFill/>
            <a:prstDash val="sysDash"/>
          </a:ln>
        </p:spPr>
      </p:pic>
      <p:pic>
        <p:nvPicPr>
          <p:cNvPr id="11" name="Picture 10"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l="31839" r="3657" b="30000"/>
          <a:stretch/>
        </p:blipFill>
        <p:spPr>
          <a:xfrm>
            <a:off x="242137" y="2971620"/>
            <a:ext cx="2097123" cy="355600"/>
          </a:xfrm>
          <a:prstGeom prst="rect">
            <a:avLst/>
          </a:prstGeom>
          <a:ln w="28575" cmpd="sng">
            <a:noFill/>
            <a:prstDash val="sysDash"/>
          </a:ln>
        </p:spPr>
      </p:pic>
    </p:spTree>
    <p:custDataLst>
      <p:tags r:id="rId1"/>
    </p:custDataLst>
    <p:extLst>
      <p:ext uri="{BB962C8B-B14F-4D97-AF65-F5344CB8AC3E}">
        <p14:creationId xmlns:p14="http://schemas.microsoft.com/office/powerpoint/2010/main" val="1152028609"/>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6" name="Picture 5" descr="Screen Shot 2014-02-20 at 10.42.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794" y="2085245"/>
            <a:ext cx="7044164" cy="3995601"/>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atter_fu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99" y="1585082"/>
            <a:ext cx="7861431" cy="4900632"/>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9" name="Rounded Rectangular Callout 8"/>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2" name="Cloud Callout 11"/>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hot.</a:t>
            </a:r>
            <a:endParaRPr lang="en-US" sz="2000" dirty="0">
              <a:solidFill>
                <a:srgbClr val="000000"/>
              </a:solidFill>
            </a:endParaRPr>
          </a:p>
        </p:txBody>
      </p:sp>
      <p:sp>
        <p:nvSpPr>
          <p:cNvPr id="13"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372996643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813529"/>
            <a:ext cx="8229601" cy="4161722"/>
          </a:xfrm>
        </p:spPr>
        <p:txBody>
          <a:bodyPr>
            <a:noAutofit/>
          </a:bodyPr>
          <a:lstStyle/>
          <a:p>
            <a:r>
              <a:rPr lang="en-US" sz="2400" dirty="0" smtClean="0"/>
              <a:t>Our framework advances the flexibility and richness of formal models of language understanding</a:t>
            </a:r>
          </a:p>
          <a:p>
            <a:pPr marL="0" indent="0">
              <a:buNone/>
            </a:pPr>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Conclusion</a:t>
            </a:r>
            <a:endParaRPr lang="en-US" dirty="0"/>
          </a:p>
        </p:txBody>
      </p:sp>
      <p:grpSp>
        <p:nvGrpSpPr>
          <p:cNvPr id="10" name="Group 9"/>
          <p:cNvGrpSpPr/>
          <p:nvPr/>
        </p:nvGrpSpPr>
        <p:grpSpPr>
          <a:xfrm>
            <a:off x="1808718" y="3016250"/>
            <a:ext cx="5809328" cy="3646670"/>
            <a:chOff x="1808718" y="3016250"/>
            <a:chExt cx="5809328" cy="3646670"/>
          </a:xfrm>
        </p:grpSpPr>
        <p:pic>
          <p:nvPicPr>
            <p:cNvPr id="7" name="Picture 6"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a:off x="4676135" y="4050390"/>
              <a:ext cx="1340489" cy="2609675"/>
            </a:xfrm>
            <a:prstGeom prst="rect">
              <a:avLst/>
            </a:prstGeom>
          </p:spPr>
        </p:pic>
        <p:pic>
          <p:nvPicPr>
            <p:cNvPr id="8" name="Picture 7" descr="investing (1).png"/>
            <p:cNvPicPr>
              <a:picLocks noChangeAspect="1"/>
            </p:cNvPicPr>
            <p:nvPr/>
          </p:nvPicPr>
          <p:blipFill rotWithShape="1">
            <a:blip r:embed="rId5">
              <a:extLst>
                <a:ext uri="{28A0092B-C50C-407E-A947-70E740481C1C}">
                  <a14:useLocalDpi xmlns:a14="http://schemas.microsoft.com/office/drawing/2010/main" val="0"/>
                </a:ext>
              </a:extLst>
            </a:blip>
            <a:srcRect l="1347" t="47647" r="88280" b="3430"/>
            <a:stretch/>
          </p:blipFill>
          <p:spPr>
            <a:xfrm>
              <a:off x="3224540" y="4383765"/>
              <a:ext cx="1097290" cy="2279155"/>
            </a:xfrm>
            <a:prstGeom prst="rect">
              <a:avLst/>
            </a:prstGeom>
          </p:spPr>
        </p:pic>
        <p:sp>
          <p:nvSpPr>
            <p:cNvPr id="2" name="TextBox 1"/>
            <p:cNvSpPr txBox="1"/>
            <p:nvPr/>
          </p:nvSpPr>
          <p:spPr>
            <a:xfrm>
              <a:off x="1808718" y="3016250"/>
              <a:ext cx="5809328" cy="1015663"/>
            </a:xfrm>
            <a:prstGeom prst="rect">
              <a:avLst/>
            </a:prstGeom>
            <a:noFill/>
          </p:spPr>
          <p:txBody>
            <a:bodyPr wrap="none" rtlCol="0">
              <a:spAutoFit/>
            </a:bodyPr>
            <a:lstStyle/>
            <a:p>
              <a:endParaRPr lang="en-US" sz="2000" dirty="0" smtClean="0"/>
            </a:p>
            <a:p>
              <a:r>
                <a:rPr lang="en-US" sz="2000" dirty="0" smtClean="0"/>
                <a:t>Some day probabilistic models will explain </a:t>
              </a:r>
              <a:r>
                <a:rPr lang="en-US" sz="2000" i="1" dirty="0" smtClean="0"/>
                <a:t>everything</a:t>
              </a:r>
              <a:r>
                <a:rPr lang="en-US" sz="2000" dirty="0"/>
                <a:t>.</a:t>
              </a:r>
              <a:endParaRPr lang="en-US" sz="2000" dirty="0" smtClean="0"/>
            </a:p>
            <a:p>
              <a:endParaRPr lang="en-US" sz="2000" dirty="0"/>
            </a:p>
          </p:txBody>
        </p:sp>
        <p:pic>
          <p:nvPicPr>
            <p:cNvPr id="9" name="Picture 8" descr="xkcd.jpeg"/>
            <p:cNvPicPr>
              <a:picLocks noChangeAspect="1"/>
            </p:cNvPicPr>
            <p:nvPr/>
          </p:nvPicPr>
          <p:blipFill rotWithShape="1">
            <a:blip r:embed="rId6">
              <a:extLst>
                <a:ext uri="{28A0092B-C50C-407E-A947-70E740481C1C}">
                  <a14:useLocalDpi xmlns:a14="http://schemas.microsoft.com/office/drawing/2010/main" val="0"/>
                </a:ext>
              </a:extLst>
            </a:blip>
            <a:srcRect l="5743" t="11253" r="90598" b="57277"/>
            <a:stretch/>
          </p:blipFill>
          <p:spPr>
            <a:xfrm rot="2420961">
              <a:off x="3910767" y="3800845"/>
              <a:ext cx="129148" cy="536456"/>
            </a:xfrm>
            <a:prstGeom prst="rect">
              <a:avLst/>
            </a:prstGeom>
          </p:spPr>
        </p:pic>
      </p:grpSp>
    </p:spTree>
    <p:custDataLst>
      <p:tags r:id="rId1"/>
    </p:custDataLst>
    <p:extLst>
      <p:ext uri="{BB962C8B-B14F-4D97-AF65-F5344CB8AC3E}">
        <p14:creationId xmlns:p14="http://schemas.microsoft.com/office/powerpoint/2010/main" val="101082867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874544"/>
            <a:ext cx="7772400" cy="1470025"/>
          </a:xfrm>
        </p:spPr>
        <p:txBody>
          <a:bodyPr>
            <a:noAutofit/>
          </a:bodyPr>
          <a:lstStyle/>
          <a:p>
            <a:pPr eaLnBrk="1" hangingPunct="1"/>
            <a:r>
              <a:rPr lang="en-US" sz="4000" dirty="0" smtClean="0">
                <a:latin typeface="Calibri" charset="0"/>
                <a:ea typeface="ＭＳ Ｐゴシック" charset="0"/>
                <a:cs typeface="ＭＳ Ｐゴシック" charset="0"/>
              </a:rPr>
              <a:t>Thank you!</a:t>
            </a:r>
            <a:endParaRPr lang="en-US" sz="4000"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082675" y="2866826"/>
            <a:ext cx="7094766" cy="1925937"/>
          </a:xfrm>
        </p:spPr>
        <p:txBody>
          <a:bodyPr rtlCol="0">
            <a:noAutofit/>
          </a:bodyPr>
          <a:lstStyle/>
          <a:p>
            <a:pPr eaLnBrk="1" fontAlgn="auto" hangingPunct="1">
              <a:spcAft>
                <a:spcPts val="0"/>
              </a:spcAft>
              <a:buFont typeface="Arial"/>
              <a:buNone/>
              <a:defRPr/>
            </a:pPr>
            <a:r>
              <a:rPr lang="en-US" sz="2200" b="1" dirty="0" smtClean="0">
                <a:solidFill>
                  <a:schemeClr val="tx1"/>
                </a:solidFill>
              </a:rPr>
              <a:t>Collaborators: </a:t>
            </a:r>
          </a:p>
          <a:p>
            <a:pPr eaLnBrk="1" fontAlgn="auto" hangingPunct="1">
              <a:spcAft>
                <a:spcPts val="0"/>
              </a:spcAft>
              <a:buFont typeface="Arial"/>
              <a:buNone/>
              <a:defRPr/>
            </a:pPr>
            <a:r>
              <a:rPr lang="en-US" sz="2200" dirty="0" smtClean="0">
                <a:solidFill>
                  <a:schemeClr val="tx1"/>
                </a:solidFill>
              </a:rPr>
              <a:t>Noah Goodman, Jean Wu, Leon Bergen</a:t>
            </a:r>
          </a:p>
          <a:p>
            <a:pPr eaLnBrk="1" fontAlgn="auto" hangingPunct="1">
              <a:spcAft>
                <a:spcPts val="0"/>
              </a:spcAft>
              <a:buFont typeface="Arial"/>
              <a:buNone/>
              <a:defRPr/>
            </a:pPr>
            <a:endParaRPr lang="en-US" sz="2200" dirty="0" smtClean="0">
              <a:solidFill>
                <a:schemeClr val="tx1"/>
              </a:solidFill>
            </a:endParaRPr>
          </a:p>
          <a:p>
            <a:pPr eaLnBrk="1" fontAlgn="auto" hangingPunct="1">
              <a:spcAft>
                <a:spcPts val="0"/>
              </a:spcAft>
              <a:buFont typeface="Arial"/>
              <a:buNone/>
              <a:defRPr/>
            </a:pPr>
            <a:r>
              <a:rPr lang="en-US" sz="2200" b="1" dirty="0" smtClean="0">
                <a:solidFill>
                  <a:schemeClr val="tx1"/>
                </a:solidFill>
              </a:rPr>
              <a:t>Funders:</a:t>
            </a:r>
          </a:p>
          <a:p>
            <a:pPr eaLnBrk="1" fontAlgn="auto" hangingPunct="1">
              <a:spcAft>
                <a:spcPts val="0"/>
              </a:spcAft>
              <a:buFont typeface="Arial"/>
              <a:buNone/>
              <a:defRPr/>
            </a:pPr>
            <a:r>
              <a:rPr lang="en-US" sz="2200" dirty="0" smtClean="0">
                <a:solidFill>
                  <a:schemeClr val="tx1"/>
                </a:solidFill>
              </a:rPr>
              <a:t>National Science Foundation</a:t>
            </a:r>
          </a:p>
        </p:txBody>
      </p:sp>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pic>
        <p:nvPicPr>
          <p:cNvPr id="8" name="Picture 7"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88971"/>
            <a:ext cx="1877585" cy="1024137"/>
          </a:xfrm>
          <a:prstGeom prst="rect">
            <a:avLst/>
          </a:prstGeom>
        </p:spPr>
      </p:pic>
    </p:spTree>
    <p:extLst>
      <p:ext uri="{BB962C8B-B14F-4D97-AF65-F5344CB8AC3E}">
        <p14:creationId xmlns:p14="http://schemas.microsoft.com/office/powerpoint/2010/main" val="3398808833"/>
      </p:ext>
    </p:extLst>
  </p:cSld>
  <p:clrMapOvr>
    <a:masterClrMapping/>
  </p:clrMapOvr>
  <mc:AlternateContent xmlns:mc="http://schemas.openxmlformats.org/markup-compatibility/2006" xmlns:p14="http://schemas.microsoft.com/office/powerpoint/2010/main">
    <mc:Choice Requires="p14">
      <p:transition spd="slow" p14:dur="2000" advTm="2632"/>
    </mc:Choice>
    <mc:Fallback xmlns="">
      <p:transition xmlns:p14="http://schemas.microsoft.com/office/powerpoint/2010/main" spd="slow" advTm="2632"/>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dirty="0" smtClean="0"/>
              <a:t>Nonliteral language in the wild</a:t>
            </a:r>
            <a:endParaRPr lang="en-US" dirty="0"/>
          </a:p>
        </p:txBody>
      </p:sp>
      <p:grpSp>
        <p:nvGrpSpPr>
          <p:cNvPr id="22" name="Group 21"/>
          <p:cNvGrpSpPr/>
          <p:nvPr/>
        </p:nvGrpSpPr>
        <p:grpSpPr>
          <a:xfrm>
            <a:off x="362873" y="3818781"/>
            <a:ext cx="4255517" cy="2170832"/>
            <a:chOff x="362873" y="4015315"/>
            <a:chExt cx="4255517" cy="2170832"/>
          </a:xfrm>
        </p:grpSpPr>
        <p:sp>
          <p:nvSpPr>
            <p:cNvPr id="11" name="Rounded Rectangular Callout 10"/>
            <p:cNvSpPr/>
            <p:nvPr/>
          </p:nvSpPr>
          <p:spPr>
            <a:xfrm>
              <a:off x="660562" y="4015315"/>
              <a:ext cx="3957828"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told you a thousand times already.</a:t>
              </a:r>
            </a:p>
          </p:txBody>
        </p:sp>
        <p:pic>
          <p:nvPicPr>
            <p:cNvPr id="15" name="Picture 14" descr="xkcd.jpeg"/>
            <p:cNvPicPr>
              <a:picLocks noChangeAspect="1"/>
            </p:cNvPicPr>
            <p:nvPr/>
          </p:nvPicPr>
          <p:blipFill rotWithShape="1">
            <a:blip r:embed="rId4">
              <a:extLst>
                <a:ext uri="{28A0092B-C50C-407E-A947-70E740481C1C}">
                  <a14:useLocalDpi xmlns:a14="http://schemas.microsoft.com/office/drawing/2010/main" val="0"/>
                </a:ext>
              </a:extLst>
            </a:blip>
            <a:srcRect l="42849" t="42030" r="46092" b="6100"/>
            <a:stretch/>
          </p:blipFill>
          <p:spPr>
            <a:xfrm>
              <a:off x="362873" y="4718048"/>
              <a:ext cx="648093" cy="1468099"/>
            </a:xfrm>
            <a:prstGeom prst="rect">
              <a:avLst/>
            </a:prstGeom>
          </p:spPr>
        </p:pic>
        <p:pic>
          <p:nvPicPr>
            <p:cNvPr id="18" name="Picture 17"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3456815">
              <a:off x="1242993" y="4493151"/>
              <a:ext cx="140053" cy="581754"/>
            </a:xfrm>
            <a:prstGeom prst="rect">
              <a:avLst/>
            </a:prstGeom>
          </p:spPr>
        </p:pic>
      </p:grpSp>
      <p:grpSp>
        <p:nvGrpSpPr>
          <p:cNvPr id="24" name="Group 23"/>
          <p:cNvGrpSpPr/>
          <p:nvPr/>
        </p:nvGrpSpPr>
        <p:grpSpPr>
          <a:xfrm>
            <a:off x="2283019" y="4816748"/>
            <a:ext cx="5169629" cy="1968298"/>
            <a:chOff x="2615659" y="4816748"/>
            <a:chExt cx="5169629" cy="1968298"/>
          </a:xfrm>
        </p:grpSpPr>
        <p:sp>
          <p:nvSpPr>
            <p:cNvPr id="12" name="Rounded Rectangular Callout 11"/>
            <p:cNvSpPr/>
            <p:nvPr/>
          </p:nvSpPr>
          <p:spPr>
            <a:xfrm>
              <a:off x="2615659" y="4816748"/>
              <a:ext cx="4938708"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A latte at that hipster place costs ten dollars.</a:t>
              </a:r>
            </a:p>
          </p:txBody>
        </p:sp>
        <p:pic>
          <p:nvPicPr>
            <p:cNvPr id="17" name="Picture 16" descr="coffee.jpeg"/>
            <p:cNvPicPr>
              <a:picLocks noChangeAspect="1"/>
            </p:cNvPicPr>
            <p:nvPr/>
          </p:nvPicPr>
          <p:blipFill rotWithShape="1">
            <a:blip r:embed="rId5">
              <a:extLst>
                <a:ext uri="{28A0092B-C50C-407E-A947-70E740481C1C}">
                  <a14:useLocalDpi xmlns:a14="http://schemas.microsoft.com/office/drawing/2010/main" val="0"/>
                </a:ext>
              </a:extLst>
            </a:blip>
            <a:srcRect t="18660"/>
            <a:stretch/>
          </p:blipFill>
          <p:spPr>
            <a:xfrm>
              <a:off x="6904169" y="5521267"/>
              <a:ext cx="881119" cy="1263779"/>
            </a:xfrm>
            <a:prstGeom prst="rect">
              <a:avLst/>
            </a:prstGeom>
          </p:spPr>
        </p:pic>
        <p:pic>
          <p:nvPicPr>
            <p:cNvPr id="19" name="Picture 18"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6205227" y="5395951"/>
              <a:ext cx="171519" cy="712457"/>
            </a:xfrm>
            <a:prstGeom prst="rect">
              <a:avLst/>
            </a:prstGeom>
          </p:spPr>
        </p:pic>
      </p:grpSp>
      <p:grpSp>
        <p:nvGrpSpPr>
          <p:cNvPr id="23" name="Group 22"/>
          <p:cNvGrpSpPr/>
          <p:nvPr/>
        </p:nvGrpSpPr>
        <p:grpSpPr>
          <a:xfrm>
            <a:off x="4631704" y="3188629"/>
            <a:ext cx="4080442" cy="2483431"/>
            <a:chOff x="4873624" y="3370045"/>
            <a:chExt cx="4080442" cy="2483431"/>
          </a:xfrm>
        </p:grpSpPr>
        <p:sp>
          <p:nvSpPr>
            <p:cNvPr id="13" name="Rounded Rectangular Callout 12"/>
            <p:cNvSpPr/>
            <p:nvPr/>
          </p:nvSpPr>
          <p:spPr>
            <a:xfrm>
              <a:off x="4873624" y="3370045"/>
              <a:ext cx="3928636" cy="635350"/>
            </a:xfrm>
            <a:prstGeom prst="wedgeRoundRectCallout">
              <a:avLst>
                <a:gd name="adj1" fmla="val 34084"/>
                <a:gd name="adj2" fmla="val 113744"/>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My phone is a hundred years old.</a:t>
              </a:r>
            </a:p>
          </p:txBody>
        </p:sp>
        <p:pic>
          <p:nvPicPr>
            <p:cNvPr id="16" name="Picture 15" descr="phone.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4252" y="4475685"/>
              <a:ext cx="1069814" cy="1377791"/>
            </a:xfrm>
            <a:prstGeom prst="rect">
              <a:avLst/>
            </a:prstGeom>
          </p:spPr>
        </p:pic>
        <p:pic>
          <p:nvPicPr>
            <p:cNvPr id="21" name="Picture 20"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7375745" y="3834289"/>
              <a:ext cx="171519" cy="712457"/>
            </a:xfrm>
            <a:prstGeom prst="rect">
              <a:avLst/>
            </a:prstGeom>
          </p:spPr>
        </p:pic>
      </p:grpSp>
      <p:grpSp>
        <p:nvGrpSpPr>
          <p:cNvPr id="28" name="Group 27"/>
          <p:cNvGrpSpPr/>
          <p:nvPr/>
        </p:nvGrpSpPr>
        <p:grpSpPr>
          <a:xfrm>
            <a:off x="1206498" y="1823400"/>
            <a:ext cx="6677754" cy="912997"/>
            <a:chOff x="1206498" y="1823400"/>
            <a:chExt cx="6677754" cy="912997"/>
          </a:xfrm>
        </p:grpSpPr>
        <p:sp>
          <p:nvSpPr>
            <p:cNvPr id="14" name="Rounded Rectangular Callout 13"/>
            <p:cNvSpPr/>
            <p:nvPr/>
          </p:nvSpPr>
          <p:spPr>
            <a:xfrm>
              <a:off x="1206498" y="1823400"/>
              <a:ext cx="6677754" cy="912997"/>
            </a:xfrm>
            <a:prstGeom prst="wedgeRoundRectCallout">
              <a:avLst>
                <a:gd name="adj1" fmla="val -38719"/>
                <a:gd name="adj2" fmla="val 87869"/>
                <a:gd name="adj3" fmla="val 16667"/>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000" dirty="0" smtClean="0">
                <a:solidFill>
                  <a:schemeClr val="tx1"/>
                </a:solidFill>
              </a:endParaRPr>
            </a:p>
          </p:txBody>
        </p:sp>
        <p:pic>
          <p:nvPicPr>
            <p:cNvPr id="27" name="Picture 26" descr="Screen Shot 2014-02-20 at 2.30.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7633" y="1964325"/>
              <a:ext cx="6507656" cy="657963"/>
            </a:xfrm>
            <a:prstGeom prst="rect">
              <a:avLst/>
            </a:prstGeom>
          </p:spPr>
        </p:pic>
      </p:grpSp>
    </p:spTree>
    <p:custDataLst>
      <p:tags r:id="rId1"/>
    </p:custDataLst>
    <p:extLst>
      <p:ext uri="{BB962C8B-B14F-4D97-AF65-F5344CB8AC3E}">
        <p14:creationId xmlns:p14="http://schemas.microsoft.com/office/powerpoint/2010/main" val="30556460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sz="2400" dirty="0" smtClean="0"/>
              <a:t>Rhetoric studies: “When the trope is exceedingly enlarged, or when the change of signiﬁcation is very high and lofty, or when in advancing or repressing one speaks much more than is precisely true, yea above all belief.” (Smith, 1657)</a:t>
            </a:r>
          </a:p>
          <a:p>
            <a:r>
              <a:rPr lang="en-US" sz="2400" dirty="0" smtClean="0"/>
              <a:t>Has an affective dimension, is pragmatic in nature, and functions as a vertical-scale metaphor (</a:t>
            </a:r>
            <a:r>
              <a:rPr lang="en-US" sz="2400" dirty="0" err="1" smtClean="0"/>
              <a:t>Norrick</a:t>
            </a:r>
            <a:r>
              <a:rPr lang="en-US" sz="2400" dirty="0" smtClean="0"/>
              <a:t>, 1982)</a:t>
            </a:r>
          </a:p>
          <a:p>
            <a:r>
              <a:rPr lang="en-US" sz="2400" dirty="0" smtClean="0"/>
              <a:t>Speakers often use hyperbole for emphasis, to evoke humor, or to express negative emotion (Roberts &amp; </a:t>
            </a:r>
            <a:r>
              <a:rPr lang="en-US" sz="2400" dirty="0" err="1" smtClean="0"/>
              <a:t>Kreuz</a:t>
            </a:r>
            <a:r>
              <a:rPr lang="en-US" sz="2400" dirty="0" smtClean="0"/>
              <a:t>, 1994)</a:t>
            </a:r>
          </a:p>
          <a:p>
            <a:r>
              <a:rPr lang="en-US" sz="2400" dirty="0" smtClean="0"/>
              <a:t>Successful </a:t>
            </a:r>
            <a:r>
              <a:rPr lang="en-US" sz="2400" dirty="0"/>
              <a:t>interpretation </a:t>
            </a:r>
            <a:r>
              <a:rPr lang="en-US" sz="2400" dirty="0" smtClean="0"/>
              <a:t>hinges on common ground between speaker and listener and engagement in joint pretense (Clark, 1996; McCarthy &amp; Carter, 2004; Gibb, 2000)</a:t>
            </a:r>
            <a:endParaRPr lang="en-US" sz="2400" dirty="0"/>
          </a:p>
        </p:txBody>
      </p:sp>
    </p:spTree>
    <p:extLst>
      <p:ext uri="{BB962C8B-B14F-4D97-AF65-F5344CB8AC3E}">
        <p14:creationId xmlns:p14="http://schemas.microsoft.com/office/powerpoint/2010/main" val="2660222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spTree>
    <p:extLst>
      <p:ext uri="{BB962C8B-B14F-4D97-AF65-F5344CB8AC3E}">
        <p14:creationId xmlns:p14="http://schemas.microsoft.com/office/powerpoint/2010/main" val="2448522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3|0.2"/>
</p:tagLst>
</file>

<file path=ppt/tags/tag10.xml><?xml version="1.0" encoding="utf-8"?>
<p:tagLst xmlns:a="http://schemas.openxmlformats.org/drawingml/2006/main" xmlns:r="http://schemas.openxmlformats.org/officeDocument/2006/relationships" xmlns:p="http://schemas.openxmlformats.org/presentationml/2006/main">
  <p:tag name="TIMING" val="|1|7.7"/>
</p:tagLst>
</file>

<file path=ppt/tags/tag11.xml><?xml version="1.0" encoding="utf-8"?>
<p:tagLst xmlns:a="http://schemas.openxmlformats.org/drawingml/2006/main" xmlns:r="http://schemas.openxmlformats.org/officeDocument/2006/relationships" xmlns:p="http://schemas.openxmlformats.org/presentationml/2006/main">
  <p:tag name="TIMING" val="|0.6|0.3|0.2"/>
</p:tagLst>
</file>

<file path=ppt/tags/tag12.xml><?xml version="1.0" encoding="utf-8"?>
<p:tagLst xmlns:a="http://schemas.openxmlformats.org/drawingml/2006/main" xmlns:r="http://schemas.openxmlformats.org/officeDocument/2006/relationships" xmlns:p="http://schemas.openxmlformats.org/presentationml/2006/main">
  <p:tag name="TIMING" val="|0.6|0.3|0.2"/>
</p:tagLst>
</file>

<file path=ppt/tags/tag13.xml><?xml version="1.0" encoding="utf-8"?>
<p:tagLst xmlns:a="http://schemas.openxmlformats.org/drawingml/2006/main" xmlns:r="http://schemas.openxmlformats.org/officeDocument/2006/relationships" xmlns:p="http://schemas.openxmlformats.org/presentationml/2006/main">
  <p:tag name="TIMING" val="|0.6|0.3|0.2"/>
</p:tagLst>
</file>

<file path=ppt/tags/tag14.xml><?xml version="1.0" encoding="utf-8"?>
<p:tagLst xmlns:a="http://schemas.openxmlformats.org/drawingml/2006/main" xmlns:r="http://schemas.openxmlformats.org/officeDocument/2006/relationships" xmlns:p="http://schemas.openxmlformats.org/presentationml/2006/main">
  <p:tag name="TIMING" val="|0.6|0.3|0.2"/>
</p:tagLst>
</file>

<file path=ppt/tags/tag15.xml><?xml version="1.0" encoding="utf-8"?>
<p:tagLst xmlns:a="http://schemas.openxmlformats.org/drawingml/2006/main" xmlns:r="http://schemas.openxmlformats.org/officeDocument/2006/relationships" xmlns:p="http://schemas.openxmlformats.org/presentationml/2006/main">
  <p:tag name="TIMING" val="|0.6|0.3|0.2"/>
</p:tagLst>
</file>

<file path=ppt/tags/tag16.xml><?xml version="1.0" encoding="utf-8"?>
<p:tagLst xmlns:a="http://schemas.openxmlformats.org/drawingml/2006/main" xmlns:r="http://schemas.openxmlformats.org/officeDocument/2006/relationships" xmlns:p="http://schemas.openxmlformats.org/presentationml/2006/main">
  <p:tag name="TIMING" val="|1|7.7"/>
</p:tagLst>
</file>

<file path=ppt/tags/tag17.xml><?xml version="1.0" encoding="utf-8"?>
<p:tagLst xmlns:a="http://schemas.openxmlformats.org/drawingml/2006/main" xmlns:r="http://schemas.openxmlformats.org/officeDocument/2006/relationships" xmlns:p="http://schemas.openxmlformats.org/presentationml/2006/main">
  <p:tag name="TIMING" val="|1|7.7"/>
</p:tagLst>
</file>

<file path=ppt/tags/tag18.xml><?xml version="1.0" encoding="utf-8"?>
<p:tagLst xmlns:a="http://schemas.openxmlformats.org/drawingml/2006/main" xmlns:r="http://schemas.openxmlformats.org/officeDocument/2006/relationships" xmlns:p="http://schemas.openxmlformats.org/presentationml/2006/main">
  <p:tag name="TIMING" val="|1|7.7"/>
</p:tagLst>
</file>

<file path=ppt/tags/tag2.xml><?xml version="1.0" encoding="utf-8"?>
<p:tagLst xmlns:a="http://schemas.openxmlformats.org/drawingml/2006/main" xmlns:r="http://schemas.openxmlformats.org/officeDocument/2006/relationships" xmlns:p="http://schemas.openxmlformats.org/presentationml/2006/main">
  <p:tag name="TIMING" val="|0.6|0.3|0.2"/>
</p:tagLst>
</file>

<file path=ppt/tags/tag3.xml><?xml version="1.0" encoding="utf-8"?>
<p:tagLst xmlns:a="http://schemas.openxmlformats.org/drawingml/2006/main" xmlns:r="http://schemas.openxmlformats.org/officeDocument/2006/relationships" xmlns:p="http://schemas.openxmlformats.org/presentationml/2006/main">
  <p:tag name="TIMING" val="|0.6|0.3|0.2"/>
</p:tagLst>
</file>

<file path=ppt/tags/tag4.xml><?xml version="1.0" encoding="utf-8"?>
<p:tagLst xmlns:a="http://schemas.openxmlformats.org/drawingml/2006/main" xmlns:r="http://schemas.openxmlformats.org/officeDocument/2006/relationships" xmlns:p="http://schemas.openxmlformats.org/presentationml/2006/main">
  <p:tag name="TIMING" val="|0.6|0.3|0.2"/>
</p:tagLst>
</file>

<file path=ppt/tags/tag5.xml><?xml version="1.0" encoding="utf-8"?>
<p:tagLst xmlns:a="http://schemas.openxmlformats.org/drawingml/2006/main" xmlns:r="http://schemas.openxmlformats.org/officeDocument/2006/relationships" xmlns:p="http://schemas.openxmlformats.org/presentationml/2006/main">
  <p:tag name="TIMING" val="|0.6|0.3|0.2"/>
</p:tagLst>
</file>

<file path=ppt/tags/tag6.xml><?xml version="1.0" encoding="utf-8"?>
<p:tagLst xmlns:a="http://schemas.openxmlformats.org/drawingml/2006/main" xmlns:r="http://schemas.openxmlformats.org/officeDocument/2006/relationships" xmlns:p="http://schemas.openxmlformats.org/presentationml/2006/main">
  <p:tag name="TIMING" val="|0.6|0.3|0.2"/>
</p:tagLst>
</file>

<file path=ppt/tags/tag7.xml><?xml version="1.0" encoding="utf-8"?>
<p:tagLst xmlns:a="http://schemas.openxmlformats.org/drawingml/2006/main" xmlns:r="http://schemas.openxmlformats.org/officeDocument/2006/relationships" xmlns:p="http://schemas.openxmlformats.org/presentationml/2006/main">
  <p:tag name="TIMING" val="|1|0.2|0.1|0.1|0.2"/>
</p:tagLst>
</file>

<file path=ppt/tags/tag8.xml><?xml version="1.0" encoding="utf-8"?>
<p:tagLst xmlns:a="http://schemas.openxmlformats.org/drawingml/2006/main" xmlns:r="http://schemas.openxmlformats.org/officeDocument/2006/relationships" xmlns:p="http://schemas.openxmlformats.org/presentationml/2006/main">
  <p:tag name="TIMING" val="|1|0.2|0.1|0.1|0.2"/>
</p:tagLst>
</file>

<file path=ppt/tags/tag9.xml><?xml version="1.0" encoding="utf-8"?>
<p:tagLst xmlns:a="http://schemas.openxmlformats.org/drawingml/2006/main" xmlns:r="http://schemas.openxmlformats.org/officeDocument/2006/relationships" xmlns:p="http://schemas.openxmlformats.org/presentationml/2006/main">
  <p:tag name="TIMING" val="|1|0.2|0.1|0.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2809</TotalTime>
  <Words>5395</Words>
  <Application>Microsoft Macintosh PowerPoint</Application>
  <PresentationFormat>On-screen Show (4:3)</PresentationFormat>
  <Paragraphs>336</Paragraphs>
  <Slides>61</Slides>
  <Notes>61</Notes>
  <HiddenSlides>0</HiddenSlides>
  <MMClips>0</MMClips>
  <ScaleCrop>false</ScaleCrop>
  <HeadingPairs>
    <vt:vector size="6" baseType="variant">
      <vt:variant>
        <vt:lpstr>Theme</vt:lpstr>
      </vt:variant>
      <vt:variant>
        <vt:i4>1</vt:i4>
      </vt:variant>
      <vt:variant>
        <vt:lpstr>Links</vt:lpstr>
      </vt:variant>
      <vt:variant>
        <vt:i4>15</vt:i4>
      </vt:variant>
      <vt:variant>
        <vt:lpstr>Slide Titles</vt:lpstr>
      </vt:variant>
      <vt:variant>
        <vt:i4>61</vt:i4>
      </vt:variant>
    </vt:vector>
  </HeadingPairs>
  <TitlesOfParts>
    <vt:vector size="77" baseType="lpstr">
      <vt:lpstr>Office Theme</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HD:Users:justinek:Documents:Grad_school:Research:Hyperbole:hyperbole_github:paper:science2013:kaotext-submitted20130108.docx!OLE_LINK5</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Nonliteral language understanding for number words</vt:lpstr>
      <vt:lpstr>Nonliteral language</vt:lpstr>
      <vt:lpstr>Nonliteral language</vt:lpstr>
      <vt:lpstr>Nonliteral language</vt:lpstr>
      <vt:lpstr>Nonliteral language</vt:lpstr>
      <vt:lpstr>Nonliteral language</vt:lpstr>
      <vt:lpstr>Nonliteral language in the wild</vt:lpstr>
      <vt:lpstr>Hyperbole</vt:lpstr>
      <vt:lpstr>Pragmatic halo</vt:lpstr>
      <vt:lpstr>Pragmatic halo</vt:lpstr>
      <vt:lpstr>Interpreting utterances</vt:lpstr>
      <vt:lpstr>Interpreting utterances</vt:lpstr>
      <vt:lpstr>Interpreting utterances</vt:lpstr>
      <vt:lpstr>Interpreting utterances</vt:lpstr>
      <vt:lpstr>Interpreting utterances</vt:lpstr>
      <vt:lpstr>Interpreting utterances</vt:lpstr>
      <vt:lpstr>Communication as social reasoning</vt:lpstr>
      <vt:lpstr>Communication as social reasoning</vt:lpstr>
      <vt:lpstr>Extending to nonliteral language</vt:lpstr>
      <vt:lpstr>Understanding hyperbole</vt:lpstr>
      <vt:lpstr>Model</vt:lpstr>
      <vt:lpstr>Model</vt:lpstr>
      <vt:lpstr>Model</vt:lpstr>
      <vt:lpstr>Model</vt:lpstr>
      <vt:lpstr>Model</vt:lpstr>
      <vt:lpstr>Model</vt:lpstr>
      <vt:lpstr>Model</vt:lpstr>
      <vt:lpstr>Model</vt:lpstr>
      <vt:lpstr>Model</vt:lpstr>
      <vt:lpstr>Model</vt:lpstr>
      <vt:lpstr>Model</vt:lpstr>
      <vt:lpstr>Model</vt:lpstr>
      <vt:lpstr>Model</vt:lpstr>
      <vt:lpstr>Model</vt:lpstr>
      <vt:lpstr>Price priors</vt:lpstr>
      <vt:lpstr>Price priors</vt:lpstr>
      <vt:lpstr>Affect priors</vt:lpstr>
      <vt:lpstr>Affect priors</vt:lpstr>
      <vt:lpstr>Hyperbole experiment</vt:lpstr>
      <vt:lpstr>Results</vt:lpstr>
      <vt:lpstr>Results</vt:lpstr>
      <vt:lpstr>Results</vt:lpstr>
      <vt:lpstr>Results</vt:lpstr>
      <vt:lpstr>Results</vt:lpstr>
      <vt:lpstr>Results</vt:lpstr>
      <vt:lpstr>Results</vt:lpstr>
      <vt:lpstr>Results – hyperbole</vt:lpstr>
      <vt:lpstr>Results – pragmatic halo</vt:lpstr>
      <vt:lpstr>Affect experiment</vt:lpstr>
      <vt:lpstr>Results – affect</vt:lpstr>
      <vt:lpstr>Results – affect</vt:lpstr>
      <vt:lpstr>Discussion</vt:lpstr>
      <vt:lpstr>Ongoing work</vt:lpstr>
      <vt:lpstr>Ongoing work</vt:lpstr>
      <vt:lpstr>Ongoing work</vt:lpstr>
      <vt:lpstr>Ongoing work</vt:lpstr>
      <vt:lpstr>Ongoing work</vt:lpstr>
      <vt:lpstr>Ongoing work</vt:lpstr>
      <vt:lpstr>Ongoing work</vt:lpstr>
      <vt:lpstr>Conclusion</vt:lpstr>
      <vt:lpstr>Thank you!</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Nonliteral language understanding for number words</dc:title>
  <dc:creator>Justine Kao</dc:creator>
  <cp:lastModifiedBy>Justine Kao</cp:lastModifiedBy>
  <cp:revision>454</cp:revision>
  <dcterms:created xsi:type="dcterms:W3CDTF">2014-02-20T00:28:30Z</dcterms:created>
  <dcterms:modified xsi:type="dcterms:W3CDTF">2014-04-07T20:53:27Z</dcterms:modified>
</cp:coreProperties>
</file>