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04" r:id="rId4"/>
    <p:sldId id="277" r:id="rId5"/>
    <p:sldId id="303" r:id="rId6"/>
    <p:sldId id="281" r:id="rId7"/>
    <p:sldId id="282" r:id="rId8"/>
    <p:sldId id="283" r:id="rId9"/>
    <p:sldId id="280" r:id="rId10"/>
    <p:sldId id="278" r:id="rId11"/>
    <p:sldId id="279" r:id="rId12"/>
    <p:sldId id="257" r:id="rId13"/>
    <p:sldId id="270" r:id="rId14"/>
    <p:sldId id="268" r:id="rId15"/>
    <p:sldId id="272" r:id="rId16"/>
    <p:sldId id="273" r:id="rId17"/>
    <p:sldId id="275" r:id="rId18"/>
    <p:sldId id="284" r:id="rId19"/>
    <p:sldId id="274" r:id="rId20"/>
    <p:sldId id="302" r:id="rId21"/>
    <p:sldId id="285" r:id="rId22"/>
    <p:sldId id="286" r:id="rId23"/>
    <p:sldId id="287" r:id="rId24"/>
    <p:sldId id="290" r:id="rId25"/>
    <p:sldId id="291" r:id="rId26"/>
    <p:sldId id="292" r:id="rId27"/>
    <p:sldId id="294" r:id="rId28"/>
    <p:sldId id="297" r:id="rId29"/>
    <p:sldId id="296" r:id="rId30"/>
    <p:sldId id="300" r:id="rId31"/>
    <p:sldId id="299" r:id="rId32"/>
    <p:sldId id="301" r:id="rId33"/>
    <p:sldId id="295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620A-53D7-5A44-BA73-D914B185660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7530B-B8B7-9D40-BA2D-1387D787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94B-D19E-324A-9F0C-8C04F752D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94B-D19E-324A-9F0C-8C04F752D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D76E-32C4-934A-BBD7-733166B277EE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microsoft.com/office/2007/relationships/hdphoto" Target="../media/hdphoto2.wdp"/><Relationship Id="rId8" Type="http://schemas.openxmlformats.org/officeDocument/2006/relationships/image" Target="../media/image18.jpe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300" y="4229100"/>
            <a:ext cx="7188200" cy="154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Justine Kao</a:t>
            </a:r>
          </a:p>
          <a:p>
            <a:r>
              <a:rPr lang="en-US" sz="2800" dirty="0" smtClean="0"/>
              <a:t>Jean Wu, Leon Bergen, Noah Goodman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200" y="1728412"/>
            <a:ext cx="8102600" cy="195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Hyperbolically speaking: </a:t>
            </a:r>
          </a:p>
          <a:p>
            <a:r>
              <a:rPr lang="en-US" sz="4000" dirty="0"/>
              <a:t>A</a:t>
            </a:r>
            <a:r>
              <a:rPr lang="en-US" sz="4000" dirty="0" smtClean="0"/>
              <a:t> computational model of non-literal language understanding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25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effects</a:t>
            </a:r>
            <a:endParaRPr lang="en-US" dirty="0"/>
          </a:p>
        </p:txBody>
      </p:sp>
      <p:pic>
        <p:nvPicPr>
          <p:cNvPr id="5" name="Content Placeholder 4" descr="model_full_b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>
          <a:xfrm>
            <a:off x="-50837" y="1320800"/>
            <a:ext cx="9398659" cy="5168900"/>
          </a:xfrm>
        </p:spPr>
      </p:pic>
    </p:spTree>
    <p:extLst>
      <p:ext uri="{BB962C8B-B14F-4D97-AF65-F5344CB8AC3E}">
        <p14:creationId xmlns:p14="http://schemas.microsoft.com/office/powerpoint/2010/main" val="28308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effects</a:t>
            </a:r>
            <a:endParaRPr lang="en-US" dirty="0"/>
          </a:p>
        </p:txBody>
      </p:sp>
      <p:pic>
        <p:nvPicPr>
          <p:cNvPr id="4" name="Content Placeholder 3" descr="modeL_effects_b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>
          <a:xfrm>
            <a:off x="190500" y="1613430"/>
            <a:ext cx="8590420" cy="4724400"/>
          </a:xfrm>
        </p:spPr>
      </p:pic>
    </p:spTree>
    <p:extLst>
      <p:ext uri="{BB962C8B-B14F-4D97-AF65-F5344CB8AC3E}">
        <p14:creationId xmlns:p14="http://schemas.microsoft.com/office/powerpoint/2010/main" val="40737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" name="Content Placeholder 3" descr="Screen Shot 2013-11-05 at 11.33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1" b="10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9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" name="Content Placeholder 3" descr="Screen Shot 2013-11-05 at 11.33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2811"/>
          <a:stretch>
            <a:fillRect/>
          </a:stretch>
        </p:blipFill>
        <p:spPr>
          <a:xfrm>
            <a:off x="225164" y="1600200"/>
            <a:ext cx="8547277" cy="4700673"/>
          </a:xfrm>
        </p:spPr>
      </p:pic>
    </p:spTree>
    <p:extLst>
      <p:ext uri="{BB962C8B-B14F-4D97-AF65-F5344CB8AC3E}">
        <p14:creationId xmlns:p14="http://schemas.microsoft.com/office/powerpoint/2010/main" val="39785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uman_model_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038"/>
            <a:ext cx="9144000" cy="5486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Comparison with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6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halo_comp_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4" name="Picture 3" descr="hyperbole_comp_round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goals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pic>
        <p:nvPicPr>
          <p:cNvPr id="5" name="Content Placeholder 4" descr="Screen Shot 2013-11-18 at 1.4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6" b="8196"/>
          <a:stretch>
            <a:fillRect/>
          </a:stretch>
        </p:blipFill>
        <p:spPr>
          <a:xfrm>
            <a:off x="927100" y="2076426"/>
            <a:ext cx="7594600" cy="4176737"/>
          </a:xfrm>
        </p:spPr>
      </p:pic>
    </p:spTree>
    <p:extLst>
      <p:ext uri="{BB962C8B-B14F-4D97-AF65-F5344CB8AC3E}">
        <p14:creationId xmlns:p14="http://schemas.microsoft.com/office/powerpoint/2010/main" val="401256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affect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Non-literal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12" y="2015374"/>
            <a:ext cx="7155212" cy="398022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Romeo: “Juliet is the sun.”</a:t>
            </a:r>
          </a:p>
          <a:p>
            <a:r>
              <a:rPr lang="en-US" sz="2600" smtClean="0"/>
              <a:t>Disgruntled restaurant </a:t>
            </a:r>
            <a:r>
              <a:rPr lang="en-US" sz="2600" dirty="0" smtClean="0"/>
              <a:t>reviewer</a:t>
            </a:r>
            <a:r>
              <a:rPr lang="en-US" sz="2600" dirty="0"/>
              <a:t>: “It took a million hours </a:t>
            </a:r>
            <a:r>
              <a:rPr lang="en-US" sz="2600" dirty="0" smtClean="0"/>
              <a:t>to </a:t>
            </a:r>
            <a:r>
              <a:rPr lang="en-US" sz="2600" dirty="0"/>
              <a:t>get seated.</a:t>
            </a:r>
            <a:r>
              <a:rPr lang="en-US" sz="2600" dirty="0" smtClean="0"/>
              <a:t>”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How do people figure out what these sentences mean?</a:t>
            </a:r>
            <a:endParaRPr lang="en-US" sz="2600" dirty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034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4200" y="1728412"/>
            <a:ext cx="8102600" cy="195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Since probabilistic models can explain </a:t>
            </a:r>
            <a:r>
              <a:rPr lang="en-US" sz="4000" i="1" dirty="0" smtClean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7176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651000"/>
            <a:ext cx="7493000" cy="4406900"/>
          </a:xfrm>
        </p:spPr>
        <p:txBody>
          <a:bodyPr/>
          <a:lstStyle/>
          <a:p>
            <a:r>
              <a:rPr lang="en-US" dirty="0" smtClean="0"/>
              <a:t>“X is a Y” metaphors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Juliet </a:t>
            </a:r>
            <a:r>
              <a:rPr lang="en-US" dirty="0" smtClean="0"/>
              <a:t>is the sun.”</a:t>
            </a:r>
          </a:p>
          <a:p>
            <a:pPr lvl="1"/>
            <a:r>
              <a:rPr lang="en-US" dirty="0" smtClean="0"/>
              <a:t>“My lawyer is a shark.”</a:t>
            </a:r>
          </a:p>
          <a:p>
            <a:pPr lvl="1"/>
            <a:r>
              <a:rPr lang="en-US" dirty="0" smtClean="0"/>
              <a:t>“John is a lion.”</a:t>
            </a:r>
          </a:p>
        </p:txBody>
      </p:sp>
    </p:spTree>
    <p:extLst>
      <p:ext uri="{BB962C8B-B14F-4D97-AF65-F5344CB8AC3E}">
        <p14:creationId xmlns:p14="http://schemas.microsoft.com/office/powerpoint/2010/main" val="389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700" y="985838"/>
            <a:ext cx="8788400" cy="549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Prior knowledge about John</a:t>
            </a:r>
          </a:p>
          <a:p>
            <a:pPr lvl="1"/>
            <a:r>
              <a:rPr lang="en-US" sz="2000" dirty="0" smtClean="0"/>
              <a:t>P(John is a human) = 0.9999999</a:t>
            </a:r>
          </a:p>
          <a:p>
            <a:pPr lvl="1"/>
            <a:r>
              <a:rPr lang="en-US" sz="2000" dirty="0" smtClean="0"/>
              <a:t>P(John is a lion) = 0.0000001</a:t>
            </a:r>
          </a:p>
          <a:p>
            <a:r>
              <a:rPr lang="en-US" sz="2400" dirty="0" smtClean="0"/>
              <a:t>Potential features of John</a:t>
            </a:r>
          </a:p>
          <a:p>
            <a:pPr lvl="1"/>
            <a:r>
              <a:rPr lang="en-US" sz="2000" dirty="0" smtClean="0"/>
              <a:t>John is male, John is skinny, John is fierce, John is brave….</a:t>
            </a:r>
          </a:p>
          <a:p>
            <a:r>
              <a:rPr lang="en-US" sz="2400" dirty="0" smtClean="0"/>
              <a:t>Prior </a:t>
            </a:r>
            <a:r>
              <a:rPr lang="en-US" sz="2400" dirty="0"/>
              <a:t>knowledge about features </a:t>
            </a:r>
            <a:r>
              <a:rPr lang="en-US" sz="2400" dirty="0" smtClean="0"/>
              <a:t>given </a:t>
            </a:r>
            <a:r>
              <a:rPr lang="en-US" sz="2400" dirty="0"/>
              <a:t>categories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(male| </a:t>
            </a:r>
            <a:r>
              <a:rPr lang="en-US" sz="2000" dirty="0"/>
              <a:t>human) = 0.5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(male </a:t>
            </a:r>
            <a:r>
              <a:rPr lang="en-US" sz="2000" dirty="0"/>
              <a:t>| </a:t>
            </a:r>
            <a:r>
              <a:rPr lang="en-US" sz="2000" dirty="0" smtClean="0"/>
              <a:t>lion) </a:t>
            </a:r>
            <a:r>
              <a:rPr lang="en-US" sz="2000" dirty="0"/>
              <a:t>= </a:t>
            </a:r>
            <a:r>
              <a:rPr lang="en-US" sz="2000" dirty="0" smtClean="0"/>
              <a:t>0.5</a:t>
            </a:r>
          </a:p>
          <a:p>
            <a:pPr lvl="1"/>
            <a:r>
              <a:rPr lang="en-US" sz="2000" dirty="0" smtClean="0"/>
              <a:t>P</a:t>
            </a:r>
            <a:r>
              <a:rPr lang="en-US" sz="2000" dirty="0"/>
              <a:t>(skinny | human) = 0.5</a:t>
            </a:r>
          </a:p>
          <a:p>
            <a:pPr lvl="1"/>
            <a:r>
              <a:rPr lang="en-US" sz="2000" dirty="0"/>
              <a:t>P(skinny | lion) = </a:t>
            </a:r>
            <a:r>
              <a:rPr lang="en-US" sz="2000" dirty="0" smtClean="0"/>
              <a:t>0.5</a:t>
            </a:r>
            <a:endParaRPr lang="en-US" sz="2000" dirty="0"/>
          </a:p>
          <a:p>
            <a:pPr lvl="1"/>
            <a:r>
              <a:rPr lang="en-US" sz="2000" dirty="0"/>
              <a:t>P(fierce | human) = 0.5</a:t>
            </a:r>
          </a:p>
          <a:p>
            <a:pPr lvl="1"/>
            <a:r>
              <a:rPr lang="en-US" sz="2000" b="1" dirty="0">
                <a:solidFill>
                  <a:srgbClr val="C0504D"/>
                </a:solidFill>
              </a:rPr>
              <a:t>P(fierce | lion) = </a:t>
            </a:r>
            <a:r>
              <a:rPr lang="en-US" sz="2000" b="1" dirty="0" smtClean="0">
                <a:solidFill>
                  <a:srgbClr val="C0504D"/>
                </a:solidFill>
              </a:rPr>
              <a:t>0.9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(brave </a:t>
            </a:r>
            <a:r>
              <a:rPr lang="en-US" sz="2000" dirty="0"/>
              <a:t>| human) = 0.5</a:t>
            </a:r>
          </a:p>
          <a:p>
            <a:pPr lvl="1"/>
            <a:r>
              <a:rPr lang="en-US" sz="2000" b="1" dirty="0">
                <a:solidFill>
                  <a:srgbClr val="C0504D"/>
                </a:solidFill>
              </a:rPr>
              <a:t>P</a:t>
            </a:r>
            <a:r>
              <a:rPr lang="en-US" sz="2000" b="1" dirty="0" smtClean="0">
                <a:solidFill>
                  <a:srgbClr val="C0504D"/>
                </a:solidFill>
              </a:rPr>
              <a:t>(brave </a:t>
            </a:r>
            <a:r>
              <a:rPr lang="en-US" sz="2000" b="1" dirty="0">
                <a:solidFill>
                  <a:srgbClr val="C0504D"/>
                </a:solidFill>
              </a:rPr>
              <a:t>| lion) = </a:t>
            </a:r>
            <a:r>
              <a:rPr lang="en-US" sz="2000" b="1" dirty="0" smtClean="0">
                <a:solidFill>
                  <a:srgbClr val="C0504D"/>
                </a:solidFill>
              </a:rPr>
              <a:t>0.9</a:t>
            </a:r>
            <a:endParaRPr lang="en-US" sz="2000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9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dirty="0" smtClean="0"/>
              <a:t>Is John skinny?</a:t>
            </a:r>
          </a:p>
          <a:p>
            <a:r>
              <a:rPr lang="en-US" sz="2400" dirty="0" smtClean="0"/>
              <a:t>Is John fierce?</a:t>
            </a:r>
          </a:p>
          <a:p>
            <a:r>
              <a:rPr lang="en-US" sz="2400" dirty="0" smtClean="0"/>
              <a:t>Is John brave?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9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11-18 at 4.1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330773"/>
            <a:ext cx="6070601" cy="4527228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387476"/>
            <a:ext cx="8547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dirty="0" smtClean="0"/>
              <a:t>Is John skinny?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Is John fierce?</a:t>
            </a:r>
          </a:p>
          <a:p>
            <a:r>
              <a:rPr lang="en-US" sz="2400" dirty="0" smtClean="0"/>
              <a:t>Is John brave?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9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18 at 4.0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128521"/>
            <a:ext cx="6273801" cy="4729480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b="1" dirty="0" smtClean="0">
                <a:solidFill>
                  <a:srgbClr val="C0504D"/>
                </a:solidFill>
              </a:rPr>
              <a:t>Is John skinny?</a:t>
            </a:r>
          </a:p>
          <a:p>
            <a:r>
              <a:rPr lang="en-US" sz="2400" b="1" dirty="0" smtClean="0">
                <a:solidFill>
                  <a:srgbClr val="C0504D"/>
                </a:solidFill>
              </a:rPr>
              <a:t>Is John fierce?</a:t>
            </a:r>
          </a:p>
          <a:p>
            <a:r>
              <a:rPr lang="en-US" sz="2400" dirty="0" smtClean="0"/>
              <a:t>Is John brave?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9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Is John human?</a:t>
            </a:r>
          </a:p>
          <a:p>
            <a:r>
              <a:rPr lang="en-US" sz="2400" dirty="0"/>
              <a:t>Is John male?</a:t>
            </a:r>
          </a:p>
          <a:p>
            <a:r>
              <a:rPr lang="en-US" sz="2400" dirty="0"/>
              <a:t>Is John skinny?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Is John fierce?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Is John brave?</a:t>
            </a:r>
          </a:p>
        </p:txBody>
      </p:sp>
      <p:pic>
        <p:nvPicPr>
          <p:cNvPr id="5" name="Picture 4" descr="Screen Shot 2013-11-18 at 4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78945"/>
            <a:ext cx="6281471" cy="4679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057841"/>
            <a:ext cx="397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Saying “John is a lion” is more efficient than saying “John is fierce and brave.”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96" y="3949698"/>
            <a:ext cx="1381104" cy="2209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Metaphors in artificial domains</a:t>
            </a:r>
          </a:p>
        </p:txBody>
      </p:sp>
      <p:pic>
        <p:nvPicPr>
          <p:cNvPr id="5" name="Picture 4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2" y="2120900"/>
            <a:ext cx="1907523" cy="1524000"/>
          </a:xfrm>
          <a:prstGeom prst="rect">
            <a:avLst/>
          </a:prstGeom>
        </p:spPr>
      </p:pic>
      <p:pic>
        <p:nvPicPr>
          <p:cNvPr id="6" name="Picture 5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555999"/>
            <a:ext cx="981625" cy="2144327"/>
          </a:xfrm>
          <a:prstGeom prst="rect">
            <a:avLst/>
          </a:prstGeom>
        </p:spPr>
      </p:pic>
      <p:pic>
        <p:nvPicPr>
          <p:cNvPr id="7" name="Picture 6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77" y="3555999"/>
            <a:ext cx="1097348" cy="1905001"/>
          </a:xfrm>
          <a:prstGeom prst="rect">
            <a:avLst/>
          </a:prstGeom>
        </p:spPr>
      </p:pic>
      <p:pic>
        <p:nvPicPr>
          <p:cNvPr id="8" name="Picture 7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73" y="2273297"/>
            <a:ext cx="1076977" cy="2209801"/>
          </a:xfrm>
          <a:prstGeom prst="rect">
            <a:avLst/>
          </a:prstGeom>
        </p:spPr>
      </p:pic>
      <p:pic>
        <p:nvPicPr>
          <p:cNvPr id="10" name="Picture 9" descr="Screen Shot 2013-11-18 at 4.34.42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7" y="1854200"/>
            <a:ext cx="1714500" cy="1092200"/>
          </a:xfrm>
          <a:prstGeom prst="rect">
            <a:avLst/>
          </a:prstGeom>
        </p:spPr>
      </p:pic>
      <p:pic>
        <p:nvPicPr>
          <p:cNvPr id="11" name="Picture 10" descr="Screen Shot 2013-11-18 at 4.34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7" y="3098800"/>
            <a:ext cx="1714500" cy="1079500"/>
          </a:xfrm>
          <a:prstGeom prst="rect">
            <a:avLst/>
          </a:prstGeom>
        </p:spPr>
      </p:pic>
      <p:pic>
        <p:nvPicPr>
          <p:cNvPr id="12" name="Picture 11" descr="Screen Shot 2013-11-18 at 4.34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77" y="1752600"/>
            <a:ext cx="1714500" cy="1028700"/>
          </a:xfrm>
          <a:prstGeom prst="rect">
            <a:avLst/>
          </a:prstGeom>
        </p:spPr>
      </p:pic>
      <p:pic>
        <p:nvPicPr>
          <p:cNvPr id="13" name="Picture 12" descr="Screen Shot 2013-11-18 at 4.34.42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04" y="4178300"/>
            <a:ext cx="1714500" cy="1109087"/>
          </a:xfrm>
          <a:prstGeom prst="rect">
            <a:avLst/>
          </a:prstGeom>
        </p:spPr>
      </p:pic>
      <p:pic>
        <p:nvPicPr>
          <p:cNvPr id="14" name="Picture 13" descr="Screen Shot 2013-11-18 at 4.34.42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857498"/>
            <a:ext cx="1714500" cy="1092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8300" y="5364163"/>
            <a:ext cx="9635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Feps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04777" y="5407938"/>
            <a:ext cx="1135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Wugs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663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Mark. Mark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Mark?”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00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Pragmatics as recursive </a:t>
            </a:r>
            <a:br>
              <a:rPr lang="en-US" dirty="0" smtClean="0"/>
            </a:br>
            <a:r>
              <a:rPr lang="en-US" dirty="0" smtClean="0"/>
              <a:t>social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11" y="2015374"/>
            <a:ext cx="7508730" cy="3980225"/>
          </a:xfrm>
        </p:spPr>
        <p:txBody>
          <a:bodyPr>
            <a:normAutofit/>
          </a:bodyPr>
          <a:lstStyle/>
          <a:p>
            <a:r>
              <a:rPr lang="en-US" sz="2400" dirty="0"/>
              <a:t>Starts with a listener who interprets utterances literally</a:t>
            </a:r>
          </a:p>
          <a:p>
            <a:r>
              <a:rPr lang="en-US" sz="2400" dirty="0"/>
              <a:t>Speaker chooses an utterance that will effectively communicate her intended message to the listener </a:t>
            </a:r>
          </a:p>
          <a:p>
            <a:r>
              <a:rPr lang="en-US" sz="2400" dirty="0" smtClean="0"/>
              <a:t>Pragmatic listener </a:t>
            </a:r>
            <a:r>
              <a:rPr lang="en-US" sz="2400" dirty="0"/>
              <a:t>then reasons about </a:t>
            </a:r>
            <a:r>
              <a:rPr lang="en-US" sz="2400" dirty="0" smtClean="0"/>
              <a:t>a speaker who reasons about the literal listener…and so 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 when is saying something that is literally </a:t>
            </a:r>
            <a:r>
              <a:rPr lang="en-US" sz="2400" i="1" dirty="0" smtClean="0"/>
              <a:t>false</a:t>
            </a:r>
            <a:r>
              <a:rPr lang="en-US" sz="2400" dirty="0" smtClean="0"/>
              <a:t> (not just underspecified) ever a good idea?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7267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73" y="3035297"/>
            <a:ext cx="981727" cy="2209801"/>
          </a:xfrm>
          <a:prstGeom prst="rect">
            <a:avLst/>
          </a:prstGeom>
        </p:spPr>
      </p:pic>
      <p:pic>
        <p:nvPicPr>
          <p:cNvPr id="11" name="Picture 10" descr="Screen Shot 2013-11-18 at 4.3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06800"/>
            <a:ext cx="1896127" cy="13462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Mark. Mark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Mark?”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6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John. John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John?”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08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pic>
        <p:nvPicPr>
          <p:cNvPr id="6" name="Picture 5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84" y="3632200"/>
            <a:ext cx="2127926" cy="1333500"/>
          </a:xfrm>
          <a:prstGeom prst="rect">
            <a:avLst/>
          </a:prstGeom>
        </p:spPr>
      </p:pic>
      <p:pic>
        <p:nvPicPr>
          <p:cNvPr id="7" name="Picture 6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08" y="3035297"/>
            <a:ext cx="981727" cy="220980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John. John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John?”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1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Metaphors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7" y="1741864"/>
            <a:ext cx="7673710" cy="38731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a “X is a Y” metaphor, empirically measure salient features and priors</a:t>
            </a:r>
          </a:p>
          <a:p>
            <a:pPr lvl="1"/>
            <a:r>
              <a:rPr lang="en-US" sz="2400" dirty="0" smtClean="0"/>
              <a:t>“What are lions like?”</a:t>
            </a:r>
          </a:p>
          <a:p>
            <a:pPr lvl="1"/>
            <a:r>
              <a:rPr lang="en-US" sz="2400" dirty="0" smtClean="0"/>
              <a:t>“How likely is it that a man is fierce?”</a:t>
            </a:r>
          </a:p>
          <a:p>
            <a:pPr lvl="1"/>
            <a:r>
              <a:rPr lang="en-US" sz="2400" dirty="0" smtClean="0"/>
              <a:t>“How likely is it that a man has a tail?”</a:t>
            </a:r>
          </a:p>
          <a:p>
            <a:r>
              <a:rPr lang="en-US" sz="2400" dirty="0" smtClean="0"/>
              <a:t>Set up QUD and ask for metaphor interpretation</a:t>
            </a:r>
          </a:p>
          <a:p>
            <a:pPr lvl="1"/>
            <a:r>
              <a:rPr lang="en-US" sz="2400" dirty="0" smtClean="0"/>
              <a:t>A: “Is John fierce?” B: “John is a lion.”</a:t>
            </a:r>
          </a:p>
        </p:txBody>
      </p:sp>
    </p:spTree>
    <p:extLst>
      <p:ext uri="{BB962C8B-B14F-4D97-AF65-F5344CB8AC3E}">
        <p14:creationId xmlns:p14="http://schemas.microsoft.com/office/powerpoint/2010/main" val="1973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997" y="1757329"/>
            <a:ext cx="7673710" cy="38731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 metaphoric interpretations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redict metaphor aptness</a:t>
            </a:r>
          </a:p>
        </p:txBody>
      </p:sp>
    </p:spTree>
    <p:extLst>
      <p:ext uri="{BB962C8B-B14F-4D97-AF65-F5344CB8AC3E}">
        <p14:creationId xmlns:p14="http://schemas.microsoft.com/office/powerpoint/2010/main" val="395134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692" y="2016223"/>
            <a:ext cx="7857015" cy="357493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meaning of an utterance may have multiple dimensions</a:t>
            </a:r>
          </a:p>
          <a:p>
            <a:r>
              <a:rPr lang="en-US" sz="2400" dirty="0" smtClean="0"/>
              <a:t>Different dimensions of the meaning may satisfy different communicative goals</a:t>
            </a:r>
          </a:p>
          <a:p>
            <a:r>
              <a:rPr lang="en-US" sz="2400" dirty="0" smtClean="0"/>
              <a:t>Uncertainty about the speaker’s communicative goal allows interpretations that contradict the literal meaning of the utterance along some dimension</a:t>
            </a:r>
          </a:p>
        </p:txBody>
      </p:sp>
    </p:spTree>
    <p:extLst>
      <p:ext uri="{BB962C8B-B14F-4D97-AF65-F5344CB8AC3E}">
        <p14:creationId xmlns:p14="http://schemas.microsoft.com/office/powerpoint/2010/main" val="14149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589"/>
            <a:ext cx="7960880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99, 100, 101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 smtClean="0"/>
              <a:t>Utterances: “99”, “100”, “101”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0.2, 0.8, 0.2 (inverse costs)</a:t>
            </a:r>
          </a:p>
          <a:p>
            <a:r>
              <a:rPr lang="en-US" sz="2400" dirty="0" smtClean="0"/>
              <a:t>Communicative goals: </a:t>
            </a:r>
            <a:r>
              <a:rPr lang="en-US" sz="2400" dirty="0"/>
              <a:t>p</a:t>
            </a:r>
            <a:r>
              <a:rPr lang="en-US" sz="2400" dirty="0" smtClean="0"/>
              <a:t>recise state, approximate state</a:t>
            </a:r>
          </a:p>
        </p:txBody>
      </p:sp>
    </p:spTree>
    <p:extLst>
      <p:ext uri="{BB962C8B-B14F-4D97-AF65-F5344CB8AC3E}">
        <p14:creationId xmlns:p14="http://schemas.microsoft.com/office/powerpoint/2010/main" val="5940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589"/>
            <a:ext cx="7960880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99, 100, 101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 smtClean="0"/>
              <a:t>Utterances: “99”, “100”, “101”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0.2, 0.8, 0.2 (inverse costs)</a:t>
            </a:r>
          </a:p>
          <a:p>
            <a:r>
              <a:rPr lang="en-US" sz="2400" dirty="0" smtClean="0"/>
              <a:t>Communicative goals: </a:t>
            </a:r>
            <a:r>
              <a:rPr lang="en-US" sz="2400" dirty="0"/>
              <a:t>p</a:t>
            </a:r>
            <a:r>
              <a:rPr lang="en-US" sz="2400" dirty="0" smtClean="0"/>
              <a:t>recise state, approximate state</a:t>
            </a:r>
          </a:p>
          <a:p>
            <a:r>
              <a:rPr lang="en-US" sz="2400" dirty="0" smtClean="0"/>
              <a:t>Pragmatic listener’s insight</a:t>
            </a:r>
          </a:p>
          <a:p>
            <a:pPr lvl="1"/>
            <a:r>
              <a:rPr lang="en-US" sz="2000" dirty="0" smtClean="0"/>
              <a:t>If the price state is 99 or 101 and goal is approximate, “100” is a good thing to say -&gt; “100” likely to mean 99 or 101</a:t>
            </a:r>
            <a:endParaRPr lang="en-US" sz="2400" dirty="0"/>
          </a:p>
          <a:p>
            <a:pPr lvl="1"/>
            <a:r>
              <a:rPr lang="en-US" sz="2000" dirty="0" smtClean="0"/>
              <a:t>If the price state is 100, regardless of the goal, “99” and “101” are not good things to say -&gt; “99” unlikely to mean 100</a:t>
            </a:r>
          </a:p>
        </p:txBody>
      </p:sp>
    </p:spTree>
    <p:extLst>
      <p:ext uri="{BB962C8B-B14F-4D97-AF65-F5344CB8AC3E}">
        <p14:creationId xmlns:p14="http://schemas.microsoft.com/office/powerpoint/2010/main" val="7315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Affective goals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4602" y="1270698"/>
            <a:ext cx="8509000" cy="5187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10, 100, 10000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0.7, 0.3, 0.01</a:t>
            </a:r>
          </a:p>
          <a:p>
            <a:r>
              <a:rPr lang="en-US" sz="2400" dirty="0" smtClean="0"/>
              <a:t>Utterances: “10”, “100”, “10000”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/>
              <a:t>Affect: with affect, no affect</a:t>
            </a:r>
          </a:p>
          <a:p>
            <a:pPr lvl="1"/>
            <a:r>
              <a:rPr lang="en-US" sz="2400" dirty="0"/>
              <a:t>P(Affect | S) -&gt; 0.1, </a:t>
            </a:r>
            <a:r>
              <a:rPr lang="en-US" sz="2400" dirty="0" smtClean="0"/>
              <a:t>0.5, </a:t>
            </a:r>
            <a:r>
              <a:rPr lang="en-US" sz="2400" dirty="0"/>
              <a:t>0.9 </a:t>
            </a:r>
          </a:p>
          <a:p>
            <a:r>
              <a:rPr lang="en-US" sz="2400" dirty="0" smtClean="0"/>
              <a:t>Communicative goals: price state only, price state + affective subtext, affective subtext 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9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02" y="1270698"/>
            <a:ext cx="8509000" cy="5187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10, 100, 10000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0.7, 0.3, 0.01</a:t>
            </a:r>
          </a:p>
          <a:p>
            <a:r>
              <a:rPr lang="en-US" sz="2400" dirty="0" smtClean="0"/>
              <a:t>Utterances: “10”, “100”, “10000”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/>
              <a:t>Affect: with affect, no affect</a:t>
            </a:r>
          </a:p>
          <a:p>
            <a:pPr lvl="1"/>
            <a:r>
              <a:rPr lang="en-US" sz="2400" dirty="0"/>
              <a:t>P(Affect | S) -&gt; 0.1, </a:t>
            </a:r>
            <a:r>
              <a:rPr lang="en-US" sz="2400" dirty="0" smtClean="0"/>
              <a:t>0.5, </a:t>
            </a:r>
            <a:r>
              <a:rPr lang="en-US" sz="2400" dirty="0"/>
              <a:t>0.9 </a:t>
            </a:r>
          </a:p>
          <a:p>
            <a:r>
              <a:rPr lang="en-US" sz="2400" dirty="0" smtClean="0"/>
              <a:t>Communicative goals: price state only, price state + affective subtext, affective subtext only</a:t>
            </a:r>
            <a:endParaRPr lang="en-US" sz="2400" dirty="0"/>
          </a:p>
          <a:p>
            <a:r>
              <a:rPr lang="en-US" sz="2400" dirty="0" smtClean="0"/>
              <a:t>Pragmatic listeners’ insight:</a:t>
            </a:r>
          </a:p>
          <a:p>
            <a:pPr lvl="1"/>
            <a:r>
              <a:rPr lang="en-US" sz="2000" dirty="0" smtClean="0"/>
              <a:t>The speaker reasons about a literal listener, who will hear “10000” and think P(A) = 0.9. If the speaker has affect and communicative goal involves affect, “10000” satisfies the speaker’s goal </a:t>
            </a:r>
            <a:r>
              <a:rPr lang="en-US" sz="2000" dirty="0"/>
              <a:t>regardless of actual price state </a:t>
            </a:r>
            <a:r>
              <a:rPr lang="en-US" sz="2000" dirty="0" smtClean="0"/>
              <a:t>-&gt; “10000” likely to mean 100 + affect</a:t>
            </a:r>
          </a:p>
        </p:txBody>
      </p:sp>
    </p:spTree>
    <p:extLst>
      <p:ext uri="{BB962C8B-B14F-4D97-AF65-F5344CB8AC3E}">
        <p14:creationId xmlns:p14="http://schemas.microsoft.com/office/powerpoint/2010/main" val="27010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Hyperbole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20" y="1763889"/>
            <a:ext cx="8651491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meaning of an utterance has two dimensions</a:t>
            </a:r>
          </a:p>
          <a:p>
            <a:pPr lvl="1"/>
            <a:r>
              <a:rPr lang="en-US" sz="2000" dirty="0" smtClean="0"/>
              <a:t>Actual price state </a:t>
            </a:r>
            <a:r>
              <a:rPr lang="en-US" sz="2000" i="1" dirty="0" smtClean="0"/>
              <a:t>S</a:t>
            </a:r>
          </a:p>
          <a:p>
            <a:pPr lvl="2"/>
            <a:r>
              <a:rPr lang="en-US" sz="2000" dirty="0" smtClean="0"/>
              <a:t>50, 51, 500, 501, 1000, 1001, 5000, 5001, 10000, 10001</a:t>
            </a:r>
          </a:p>
          <a:p>
            <a:pPr lvl="1"/>
            <a:r>
              <a:rPr lang="en-US" sz="2000" dirty="0" smtClean="0"/>
              <a:t>Affective subtext A</a:t>
            </a:r>
            <a:endParaRPr lang="en-US" sz="2000" i="1" dirty="0"/>
          </a:p>
          <a:p>
            <a:pPr lvl="2"/>
            <a:r>
              <a:rPr lang="en-US" sz="2000" dirty="0" smtClean="0"/>
              <a:t>With affect / no affect</a:t>
            </a:r>
          </a:p>
          <a:p>
            <a:r>
              <a:rPr lang="en-US" sz="2400" dirty="0" smtClean="0"/>
              <a:t>A communicative goal has two dimensions</a:t>
            </a:r>
          </a:p>
          <a:p>
            <a:pPr lvl="1"/>
            <a:r>
              <a:rPr lang="en-US" sz="2000" dirty="0" smtClean="0"/>
              <a:t>Actual price state</a:t>
            </a:r>
          </a:p>
          <a:p>
            <a:pPr lvl="2"/>
            <a:r>
              <a:rPr lang="en-US" sz="2000" dirty="0" smtClean="0"/>
              <a:t>Communicate precise price state, approximate price state, or actual price state irrelevant</a:t>
            </a:r>
          </a:p>
          <a:p>
            <a:pPr lvl="1"/>
            <a:r>
              <a:rPr lang="en-US" sz="2000" dirty="0" smtClean="0"/>
              <a:t>Affective subtext</a:t>
            </a:r>
          </a:p>
          <a:p>
            <a:pPr lvl="2"/>
            <a:r>
              <a:rPr lang="en-US" sz="2000" dirty="0" smtClean="0"/>
              <a:t>Communicate affect, or affect irrelevant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862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51910</TotalTime>
  <Words>1116</Words>
  <Application>Microsoft Macintosh PowerPoint</Application>
  <PresentationFormat>On-screen Show (4:3)</PresentationFormat>
  <Paragraphs>148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Non-literal language</vt:lpstr>
      <vt:lpstr>Pragmatics as recursive  social reasoning</vt:lpstr>
      <vt:lpstr>Communicative goals</vt:lpstr>
      <vt:lpstr>Precision goals</vt:lpstr>
      <vt:lpstr>Precision goals</vt:lpstr>
      <vt:lpstr>Affective goals</vt:lpstr>
      <vt:lpstr>Affective goals</vt:lpstr>
      <vt:lpstr>Full Hyperbole Model</vt:lpstr>
      <vt:lpstr>Model effects</vt:lpstr>
      <vt:lpstr>Model effects</vt:lpstr>
      <vt:lpstr>Experiment 1</vt:lpstr>
      <vt:lpstr>Experiment 1</vt:lpstr>
      <vt:lpstr>Comparison with humans</vt:lpstr>
      <vt:lpstr>PowerPoint Presentation</vt:lpstr>
      <vt:lpstr>PowerPoint Presentation</vt:lpstr>
      <vt:lpstr>PowerPoint Presentation</vt:lpstr>
      <vt:lpstr>Experiment 2</vt:lpstr>
      <vt:lpstr>PowerPoint Presentation</vt:lpstr>
      <vt:lpstr>PowerPoint Presentation</vt:lpstr>
      <vt:lpstr>Metaphor Interpretation</vt:lpstr>
      <vt:lpstr>“John is a lion.”</vt:lpstr>
      <vt:lpstr>“John is a lion.”</vt:lpstr>
      <vt:lpstr>“John is a lion.”</vt:lpstr>
      <vt:lpstr>“John is a lion.”</vt:lpstr>
      <vt:lpstr>“John is a lion.”</vt:lpstr>
      <vt:lpstr>Potential Experiments</vt:lpstr>
      <vt:lpstr>Metaphors in artificial domains</vt:lpstr>
      <vt:lpstr>PowerPoint Presentation</vt:lpstr>
      <vt:lpstr>PowerPoint Presentation</vt:lpstr>
      <vt:lpstr>PowerPoint Presentation</vt:lpstr>
      <vt:lpstr>PowerPoint Presentation</vt:lpstr>
      <vt:lpstr>Metaphors in the wild</vt:lpstr>
      <vt:lpstr>Ultimately…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for the pragmatic interpretation of numbers</dc:title>
  <dc:creator>Justine Kao</dc:creator>
  <cp:lastModifiedBy>Justine Kao</cp:lastModifiedBy>
  <cp:revision>219</cp:revision>
  <dcterms:created xsi:type="dcterms:W3CDTF">2013-11-05T06:15:54Z</dcterms:created>
  <dcterms:modified xsi:type="dcterms:W3CDTF">2014-02-07T08:39:27Z</dcterms:modified>
</cp:coreProperties>
</file>