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6" r:id="rId2"/>
    <p:sldId id="266" r:id="rId3"/>
    <p:sldId id="267" r:id="rId4"/>
    <p:sldId id="268" r:id="rId5"/>
    <p:sldId id="269" r:id="rId6"/>
    <p:sldId id="280" r:id="rId7"/>
    <p:sldId id="281" r:id="rId8"/>
    <p:sldId id="282" r:id="rId9"/>
    <p:sldId id="283" r:id="rId10"/>
    <p:sldId id="276" r:id="rId11"/>
    <p:sldId id="273" r:id="rId12"/>
    <p:sldId id="274" r:id="rId13"/>
    <p:sldId id="284" r:id="rId14"/>
    <p:sldId id="275" r:id="rId15"/>
    <p:sldId id="277" r:id="rId16"/>
    <p:sldId id="285" r:id="rId17"/>
    <p:sldId id="278" r:id="rId18"/>
    <p:sldId id="279" r:id="rId19"/>
    <p:sldId id="286" r:id="rId20"/>
    <p:sldId id="260" r:id="rId21"/>
    <p:sldId id="262" r:id="rId22"/>
    <p:sldId id="263" r:id="rId23"/>
    <p:sldId id="287" r:id="rId24"/>
    <p:sldId id="290" r:id="rId25"/>
    <p:sldId id="291" r:id="rId26"/>
    <p:sldId id="288" r:id="rId27"/>
    <p:sldId id="292" r:id="rId28"/>
    <p:sldId id="293" r:id="rId29"/>
    <p:sldId id="261" r:id="rId30"/>
    <p:sldId id="264" r:id="rId31"/>
    <p:sldId id="265" r:id="rId32"/>
    <p:sldId id="289" r:id="rId33"/>
    <p:sldId id="294" r:id="rId34"/>
    <p:sldId id="295" r:id="rId35"/>
    <p:sldId id="258" r:id="rId36"/>
    <p:sldId id="257" r:id="rId37"/>
    <p:sldId id="259" r:id="rId38"/>
    <p:sldId id="296"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D3F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796" autoAdjust="0"/>
  </p:normalViewPr>
  <p:slideViewPr>
    <p:cSldViewPr snapToGrid="0" snapToObjects="1">
      <p:cViewPr varScale="1">
        <p:scale>
          <a:sx n="85" d="100"/>
          <a:sy n="85" d="100"/>
        </p:scale>
        <p:origin x="-232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5D9AB8-CC6D-F74F-852F-A8B9565A6100}" type="datetimeFigureOut">
              <a:rPr lang="en-US" smtClean="0"/>
              <a:t>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5D794B-D19E-324A-9F0C-8C04F752D34F}" type="slidenum">
              <a:rPr lang="en-US" smtClean="0"/>
              <a:t>‹#›</a:t>
            </a:fld>
            <a:endParaRPr lang="en-US"/>
          </a:p>
        </p:txBody>
      </p:sp>
    </p:spTree>
    <p:extLst>
      <p:ext uri="{BB962C8B-B14F-4D97-AF65-F5344CB8AC3E}">
        <p14:creationId xmlns:p14="http://schemas.microsoft.com/office/powerpoint/2010/main" val="253523666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 I’m going to talk about Halo</a:t>
            </a:r>
            <a:r>
              <a:rPr lang="en-US" baseline="0" dirty="0" smtClean="0"/>
              <a:t>, Hyperbole, and the pragmatic interpretation of numbers. </a:t>
            </a:r>
            <a:r>
              <a:rPr lang="en-US" dirty="0" smtClean="0"/>
              <a:t>This</a:t>
            </a:r>
            <a:r>
              <a:rPr lang="en-US" baseline="0" dirty="0" smtClean="0"/>
              <a:t> is work with Jean Wu, Leon Bergen, and Noah. This work is still ongoing, and we just got some interesting results that we would love your feedback on in terms of how to best present and visualize them.</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1</a:t>
            </a:fld>
            <a:endParaRPr lang="en-US"/>
          </a:p>
        </p:txBody>
      </p:sp>
    </p:spTree>
    <p:extLst>
      <p:ext uri="{BB962C8B-B14F-4D97-AF65-F5344CB8AC3E}">
        <p14:creationId xmlns:p14="http://schemas.microsoft.com/office/powerpoint/2010/main" val="1090286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test out our model, we decided to focus on numeric expressions in the price domain.</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10</a:t>
            </a:fld>
            <a:endParaRPr lang="en-US"/>
          </a:p>
        </p:txBody>
      </p:sp>
    </p:spTree>
    <p:extLst>
      <p:ext uri="{BB962C8B-B14F-4D97-AF65-F5344CB8AC3E}">
        <p14:creationId xmlns:p14="http://schemas.microsoft.com/office/powerpoint/2010/main" val="14405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chose these</a:t>
            </a:r>
            <a:r>
              <a:rPr lang="en-US" baseline="0" dirty="0" smtClean="0"/>
              <a:t> items also because it’s easy to find price priors for these items on the web.</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11</a:t>
            </a:fld>
            <a:endParaRPr lang="en-US"/>
          </a:p>
        </p:txBody>
      </p:sp>
    </p:spTree>
    <p:extLst>
      <p:ext uri="{BB962C8B-B14F-4D97-AF65-F5344CB8AC3E}">
        <p14:creationId xmlns:p14="http://schemas.microsoft.com/office/powerpoint/2010/main" val="144055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12</a:t>
            </a:fld>
            <a:endParaRPr lang="en-US"/>
          </a:p>
        </p:txBody>
      </p:sp>
    </p:spTree>
    <p:extLst>
      <p:ext uri="{BB962C8B-B14F-4D97-AF65-F5344CB8AC3E}">
        <p14:creationId xmlns:p14="http://schemas.microsoft.com/office/powerpoint/2010/main" val="14405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13</a:t>
            </a:fld>
            <a:endParaRPr lang="en-US"/>
          </a:p>
        </p:txBody>
      </p:sp>
    </p:spTree>
    <p:extLst>
      <p:ext uri="{BB962C8B-B14F-4D97-AF65-F5344CB8AC3E}">
        <p14:creationId xmlns:p14="http://schemas.microsoft.com/office/powerpoint/2010/main" val="14405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Usually when we think </a:t>
            </a:r>
            <a:r>
              <a:rPr lang="en-US" baseline="0" dirty="0" smtClean="0"/>
              <a:t>about numbers, we think we mean something very specific. Numbers, of all words, should have pretty clear and precise literal meanings. They obey certain clearly defined rules, and their meanings relate to each other in specific ways. For example, 10000 – 2 = 9998. It is clear that 10000 is greater than 9998, and that 10000 is different from 9998.</a:t>
            </a:r>
          </a:p>
          <a:p>
            <a:endParaRPr lang="en-US" baseline="0" dirty="0" smtClean="0"/>
          </a:p>
          <a:p>
            <a:r>
              <a:rPr lang="en-US" baseline="0" dirty="0" smtClean="0"/>
              <a:t>However, what if I said to you, “Bob has 10000 dollars in his bank account.” Then you find out that Bob actually has 9998 dollars in his bank account. Would you think I was being disingenuous? What if I said to you, “Bob has 9998 dollars in his bank account,” and then you find out he has 10000 dollars?</a:t>
            </a:r>
          </a:p>
          <a:p>
            <a:endParaRPr lang="en-US" baseline="0" dirty="0" smtClean="0"/>
          </a:p>
          <a:p>
            <a:r>
              <a:rPr lang="en-US" baseline="0" dirty="0" smtClean="0"/>
              <a:t>Now what if I said to you, referring to some hipster coffee shop in San Francisco: “A latte from that place costs 10000 dollars.” How much do you think a latte costs?</a:t>
            </a:r>
          </a:p>
          <a:p>
            <a:r>
              <a:rPr lang="en-US" baseline="0" dirty="0" smtClean="0"/>
              <a:t>What if I said, “A latte from that place costs 9998 dollars.”</a:t>
            </a:r>
          </a:p>
          <a:p>
            <a:endParaRPr lang="en-US" baseline="0" dirty="0" smtClean="0"/>
          </a:p>
          <a:p>
            <a:r>
              <a:rPr lang="en-US" baseline="0" dirty="0" smtClean="0"/>
              <a:t>What about a more ambiguous case? Suppose I said to you, “That girl just bought a bag that costs 10000 dollars.” How much do you think the bag cost?</a:t>
            </a:r>
          </a:p>
          <a:p>
            <a:r>
              <a:rPr lang="en-US" baseline="0" dirty="0" smtClean="0"/>
              <a:t>What if I said, “That girl just bought a bag that costs 9998 dollars”?</a:t>
            </a:r>
          </a:p>
          <a:p>
            <a:endParaRPr lang="en-US" baseline="0" dirty="0" smtClean="0"/>
          </a:p>
          <a:p>
            <a:r>
              <a:rPr lang="en-US" baseline="0" dirty="0" smtClean="0"/>
              <a:t>Suppose you find out that the bag actually cost 4329.89, with tax. Would you think I was lying? What do you think I was trying to tell you when I said her bag cost 10000 dollars?</a:t>
            </a:r>
          </a:p>
          <a:p>
            <a:endParaRPr lang="en-US" baseline="0" dirty="0" smtClean="0"/>
          </a:p>
          <a:p>
            <a:r>
              <a:rPr lang="en-US" baseline="0" dirty="0" smtClean="0"/>
              <a:t>When interpreting these number words, we don’t always just rely on our knowledge of the precise mathematical quantities that these numbers are supposed to refer to. We use a lot of our commonsense knowledge about the domains in question. We also think about the communicative intent of the speaker as well as certain ways that a rational communicator would use language if he or she wanted to be efficient.</a:t>
            </a:r>
          </a:p>
        </p:txBody>
      </p:sp>
      <p:sp>
        <p:nvSpPr>
          <p:cNvPr id="4" name="Slide Number Placeholder 3"/>
          <p:cNvSpPr>
            <a:spLocks noGrp="1"/>
          </p:cNvSpPr>
          <p:nvPr>
            <p:ph type="sldNum" sz="quarter" idx="10"/>
          </p:nvPr>
        </p:nvSpPr>
        <p:spPr/>
        <p:txBody>
          <a:bodyPr/>
          <a:lstStyle/>
          <a:p>
            <a:fld id="{635D794B-D19E-324A-9F0C-8C04F752D34F}" type="slidenum">
              <a:rPr lang="en-US" smtClean="0"/>
              <a:t>2</a:t>
            </a:fld>
            <a:endParaRPr lang="en-US"/>
          </a:p>
        </p:txBody>
      </p:sp>
    </p:spTree>
    <p:extLst>
      <p:ext uri="{BB962C8B-B14F-4D97-AF65-F5344CB8AC3E}">
        <p14:creationId xmlns:p14="http://schemas.microsoft.com/office/powerpoint/2010/main" val="3109367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intuitions about number expressions have been studied before in linguistics and psychology. One well-studied phenomenon is how people use numbers loosely, referred to as pragmatic halo. Generally, “round” numbers, which also tend to be numbers that are simpler, shorter to pronounce, more frequent in the corpus, are interpreted more imprecisely than “sharp” or complex numbers. Note that there are different degrees of roundness. For example, compared to 9997.99, 9998 is rounder. </a:t>
            </a:r>
          </a:p>
          <a:p>
            <a:endParaRPr lang="en-US" baseline="0" dirty="0" smtClean="0"/>
          </a:p>
          <a:p>
            <a:r>
              <a:rPr lang="en-US" dirty="0" err="1" smtClean="0"/>
              <a:t>Krifka</a:t>
            </a:r>
            <a:r>
              <a:rPr lang="en-US" dirty="0" smtClean="0"/>
              <a:t> \cite{krifka2007approximate} described how this pragmatic halo effect can be explained under the assumption that speakers prefer number expressions that are shorter and less costly to utter. Listeners will then favor approximate interpretations of round numbers even if there is no general bias for approximate interpretations. </a:t>
            </a:r>
            <a:r>
              <a:rPr lang="en-US" dirty="0" err="1" smtClean="0"/>
              <a:t>Bastiaanse</a:t>
            </a:r>
            <a:r>
              <a:rPr lang="en-US" dirty="0" smtClean="0"/>
              <a:t> \cite{bastiaanse2011rationality} further argued that interpreting round numbers as approximate is a rational choice, as can be formalized via game theory.</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3</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separate</a:t>
            </a:r>
            <a:r>
              <a:rPr lang="en-US" baseline="0" dirty="0" smtClean="0"/>
              <a:t> phenomena we’re interested in and that interacts with pragmatic halo is hyperbole. Corpus studies have shown that hyperbole is very prevalent in everyday language. It is often used to express interpersonal meaning beyond the literal meaning of the statement. Hyperbole use is especially common among friends, and it also involves the listener entering into a “pact” with the speaker to accept extreme formulations, impossible worlds, and/or apparent </a:t>
            </a:r>
            <a:r>
              <a:rPr lang="en-US" baseline="0" dirty="0" err="1" smtClean="0"/>
              <a:t>counterfactuality</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4</a:t>
            </a:fld>
            <a:endParaRPr lang="en-US"/>
          </a:p>
        </p:txBody>
      </p:sp>
    </p:spTree>
    <p:extLst>
      <p:ext uri="{BB962C8B-B14F-4D97-AF65-F5344CB8AC3E}">
        <p14:creationId xmlns:p14="http://schemas.microsoft.com/office/powerpoint/2010/main" val="3027884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think</a:t>
            </a:r>
            <a:r>
              <a:rPr lang="en-US" baseline="0" dirty="0" smtClean="0"/>
              <a:t> that both these phenomena related to numeric interpretation can be modeled under the framework of pragmatic reasoning. </a:t>
            </a:r>
          </a:p>
          <a:p>
            <a:r>
              <a:rPr lang="en-US" baseline="0" dirty="0" smtClean="0"/>
              <a:t>Pragmatic reasoning allows us to go beyond the literal meaning of an utterance in a highly productive and systematic way.</a:t>
            </a:r>
          </a:p>
          <a:p>
            <a:endParaRPr lang="en-US" baseline="0" dirty="0" smtClean="0"/>
          </a:p>
          <a:p>
            <a:r>
              <a:rPr lang="en-US" baseline="0" dirty="0" smtClean="0"/>
              <a:t>The lexicon…</a:t>
            </a:r>
          </a:p>
          <a:p>
            <a:endParaRPr lang="en-US" baseline="0" dirty="0" smtClean="0"/>
          </a:p>
          <a:p>
            <a:r>
              <a:rPr lang="en-US" baseline="0" dirty="0" smtClean="0"/>
              <a:t>In this example of scalar </a:t>
            </a:r>
            <a:r>
              <a:rPr lang="en-US" baseline="0" dirty="0" err="1" smtClean="0"/>
              <a:t>implicature</a:t>
            </a:r>
            <a:r>
              <a:rPr lang="en-US" baseline="0" dirty="0" smtClean="0"/>
              <a:t>, the lexicon tells us that the literal meaning of some is this set, which includes all. We need to pragmatic reasoning step to get the inference that the intended meaning is “some but not all.”</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5</a:t>
            </a:fld>
            <a:endParaRPr lang="en-US"/>
          </a:p>
        </p:txBody>
      </p:sp>
    </p:spTree>
    <p:extLst>
      <p:ext uri="{BB962C8B-B14F-4D97-AF65-F5344CB8AC3E}">
        <p14:creationId xmlns:p14="http://schemas.microsoft.com/office/powerpoint/2010/main" val="3366652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recursive</a:t>
            </a:r>
            <a:r>
              <a:rPr lang="en-US" baseline="0" dirty="0" smtClean="0"/>
              <a:t> social models have this structure. It starts with…</a:t>
            </a:r>
          </a:p>
          <a:p>
            <a:endParaRPr lang="en-US" baseline="0" dirty="0" smtClean="0"/>
          </a:p>
          <a:p>
            <a:r>
              <a:rPr lang="en-US" baseline="0" dirty="0" smtClean="0"/>
              <a:t>Explains pragmatic phenomena like scalar </a:t>
            </a:r>
            <a:r>
              <a:rPr lang="en-US" baseline="0" dirty="0" err="1" smtClean="0"/>
              <a:t>implicature</a:t>
            </a:r>
            <a:r>
              <a:rPr lang="en-US" baseline="0" dirty="0" smtClean="0"/>
              <a:t>.</a:t>
            </a:r>
          </a:p>
        </p:txBody>
      </p:sp>
      <p:sp>
        <p:nvSpPr>
          <p:cNvPr id="4" name="Slide Number Placeholder 3"/>
          <p:cNvSpPr>
            <a:spLocks noGrp="1"/>
          </p:cNvSpPr>
          <p:nvPr>
            <p:ph type="sldNum" sz="quarter" idx="10"/>
          </p:nvPr>
        </p:nvSpPr>
        <p:spPr/>
        <p:txBody>
          <a:bodyPr/>
          <a:lstStyle/>
          <a:p>
            <a:fld id="{635D794B-D19E-324A-9F0C-8C04F752D34F}" type="slidenum">
              <a:rPr lang="en-US" smtClean="0"/>
              <a:t>6</a:t>
            </a:fld>
            <a:endParaRPr lang="en-US"/>
          </a:p>
        </p:txBody>
      </p:sp>
    </p:spTree>
    <p:extLst>
      <p:ext uri="{BB962C8B-B14F-4D97-AF65-F5344CB8AC3E}">
        <p14:creationId xmlns:p14="http://schemas.microsoft.com/office/powerpoint/2010/main" val="4209105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models</a:t>
            </a:r>
            <a:r>
              <a:rPr lang="en-US" baseline="0" dirty="0" smtClean="0"/>
              <a:t> have been extended to include lexical uncertainty. This is in cases when the speaker and listener do not know the literal meaning of each utterance in advance. They have uncertainty about the lexicon itself and not just the intended meaning, and they coordinate on an efficient lexicon while performing pragmatic inference. Incorporating lexical uncertainty explains even more pragmatic phenomena, such as….</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7</a:t>
            </a:fld>
            <a:endParaRPr lang="en-US"/>
          </a:p>
        </p:txBody>
      </p:sp>
    </p:spTree>
    <p:extLst>
      <p:ext uri="{BB962C8B-B14F-4D97-AF65-F5344CB8AC3E}">
        <p14:creationId xmlns:p14="http://schemas.microsoft.com/office/powerpoint/2010/main" val="4209105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a:t>
            </a:r>
            <a:r>
              <a:rPr lang="en-US" baseline="0" dirty="0" smtClean="0"/>
              <a:t> model of hyperbole builds upon these models.</a:t>
            </a:r>
          </a:p>
          <a:p>
            <a:endParaRPr lang="en-US" baseline="0" dirty="0" smtClean="0"/>
          </a:p>
          <a:p>
            <a:r>
              <a:rPr lang="en-US" baseline="0" dirty="0" smtClean="0"/>
              <a:t>We incorporate lexical uncertainty about the precision of numeric meanings.</a:t>
            </a:r>
          </a:p>
          <a:p>
            <a:endParaRPr lang="en-US" baseline="0" dirty="0" smtClean="0"/>
          </a:p>
          <a:p>
            <a:r>
              <a:rPr lang="en-US" baseline="0" dirty="0" smtClean="0"/>
              <a:t>We incorporate the cost of uttering these numbers, which the speaker considers when choosing the most efficient utterances to communicate her meaning.</a:t>
            </a:r>
          </a:p>
          <a:p>
            <a:endParaRPr lang="en-US" baseline="0" dirty="0" smtClean="0"/>
          </a:p>
          <a:p>
            <a:r>
              <a:rPr lang="en-US" baseline="0" dirty="0" smtClean="0"/>
              <a:t>We also have common ground: shared knowledge about the distribution over number meanings in specific domains, or the prior.</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8</a:t>
            </a:fld>
            <a:endParaRPr lang="en-US"/>
          </a:p>
        </p:txBody>
      </p:sp>
    </p:spTree>
    <p:extLst>
      <p:ext uri="{BB962C8B-B14F-4D97-AF65-F5344CB8AC3E}">
        <p14:creationId xmlns:p14="http://schemas.microsoft.com/office/powerpoint/2010/main" val="631479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addition to the basic components of a recursive social model, our model has an additional dimension of sentiment and opinion that the speaker wants to express with her utterance. Since hyperbole and other non-literal uses of language often serve the purpose of expressing interpersonal information, we want to be able to model that kind of information.</a:t>
            </a:r>
          </a:p>
          <a:p>
            <a:endParaRPr lang="en-US" baseline="0" dirty="0" smtClean="0"/>
          </a:p>
          <a:p>
            <a:r>
              <a:rPr lang="en-US" baseline="0" dirty="0" smtClean="0"/>
              <a:t>So in addition to a prior about distributions of numeric meanings, we also have priors about the sentiment associated with different number meanings.</a:t>
            </a:r>
          </a:p>
          <a:p>
            <a:endParaRPr lang="en-US" baseline="0" dirty="0" smtClean="0"/>
          </a:p>
          <a:p>
            <a:r>
              <a:rPr lang="en-US" baseline="0" dirty="0" smtClean="0"/>
              <a:t>Since the speaker now has the ability to express both objective information (the numeric meaning) about the world and their sentiment, our model has uncertainty about a speaker’s communicative goals.</a:t>
            </a:r>
          </a:p>
        </p:txBody>
      </p:sp>
      <p:sp>
        <p:nvSpPr>
          <p:cNvPr id="4" name="Slide Number Placeholder 3"/>
          <p:cNvSpPr>
            <a:spLocks noGrp="1"/>
          </p:cNvSpPr>
          <p:nvPr>
            <p:ph type="sldNum" sz="quarter" idx="10"/>
          </p:nvPr>
        </p:nvSpPr>
        <p:spPr/>
        <p:txBody>
          <a:bodyPr/>
          <a:lstStyle/>
          <a:p>
            <a:fld id="{635D794B-D19E-324A-9F0C-8C04F752D34F}" type="slidenum">
              <a:rPr lang="en-US" smtClean="0"/>
              <a:t>9</a:t>
            </a:fld>
            <a:endParaRPr lang="en-US"/>
          </a:p>
        </p:txBody>
      </p:sp>
    </p:spTree>
    <p:extLst>
      <p:ext uri="{BB962C8B-B14F-4D97-AF65-F5344CB8AC3E}">
        <p14:creationId xmlns:p14="http://schemas.microsoft.com/office/powerpoint/2010/main" val="631479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2B6D6F-9E56-5A4E-8F15-113B567AB512}" type="datetimeFigureOut">
              <a:rPr lang="en-US" smtClean="0"/>
              <a:t>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994E3-1CE4-E044-B9F6-ED9DE5D3CCC8}" type="slidenum">
              <a:rPr lang="en-US" smtClean="0"/>
              <a:t>‹#›</a:t>
            </a:fld>
            <a:endParaRPr lang="en-US"/>
          </a:p>
        </p:txBody>
      </p:sp>
    </p:spTree>
    <p:extLst>
      <p:ext uri="{BB962C8B-B14F-4D97-AF65-F5344CB8AC3E}">
        <p14:creationId xmlns:p14="http://schemas.microsoft.com/office/powerpoint/2010/main" val="1811525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2B6D6F-9E56-5A4E-8F15-113B567AB512}" type="datetimeFigureOut">
              <a:rPr lang="en-US" smtClean="0"/>
              <a:t>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994E3-1CE4-E044-B9F6-ED9DE5D3CCC8}" type="slidenum">
              <a:rPr lang="en-US" smtClean="0"/>
              <a:t>‹#›</a:t>
            </a:fld>
            <a:endParaRPr lang="en-US"/>
          </a:p>
        </p:txBody>
      </p:sp>
    </p:spTree>
    <p:extLst>
      <p:ext uri="{BB962C8B-B14F-4D97-AF65-F5344CB8AC3E}">
        <p14:creationId xmlns:p14="http://schemas.microsoft.com/office/powerpoint/2010/main" val="3434525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2B6D6F-9E56-5A4E-8F15-113B567AB512}" type="datetimeFigureOut">
              <a:rPr lang="en-US" smtClean="0"/>
              <a:t>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994E3-1CE4-E044-B9F6-ED9DE5D3CCC8}" type="slidenum">
              <a:rPr lang="en-US" smtClean="0"/>
              <a:t>‹#›</a:t>
            </a:fld>
            <a:endParaRPr lang="en-US"/>
          </a:p>
        </p:txBody>
      </p:sp>
    </p:spTree>
    <p:extLst>
      <p:ext uri="{BB962C8B-B14F-4D97-AF65-F5344CB8AC3E}">
        <p14:creationId xmlns:p14="http://schemas.microsoft.com/office/powerpoint/2010/main" val="2255857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2B6D6F-9E56-5A4E-8F15-113B567AB512}" type="datetimeFigureOut">
              <a:rPr lang="en-US" smtClean="0"/>
              <a:t>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994E3-1CE4-E044-B9F6-ED9DE5D3CCC8}" type="slidenum">
              <a:rPr lang="en-US" smtClean="0"/>
              <a:t>‹#›</a:t>
            </a:fld>
            <a:endParaRPr lang="en-US"/>
          </a:p>
        </p:txBody>
      </p:sp>
    </p:spTree>
    <p:extLst>
      <p:ext uri="{BB962C8B-B14F-4D97-AF65-F5344CB8AC3E}">
        <p14:creationId xmlns:p14="http://schemas.microsoft.com/office/powerpoint/2010/main" val="1854443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2B6D6F-9E56-5A4E-8F15-113B567AB512}" type="datetimeFigureOut">
              <a:rPr lang="en-US" smtClean="0"/>
              <a:t>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994E3-1CE4-E044-B9F6-ED9DE5D3CCC8}" type="slidenum">
              <a:rPr lang="en-US" smtClean="0"/>
              <a:t>‹#›</a:t>
            </a:fld>
            <a:endParaRPr lang="en-US"/>
          </a:p>
        </p:txBody>
      </p:sp>
    </p:spTree>
    <p:extLst>
      <p:ext uri="{BB962C8B-B14F-4D97-AF65-F5344CB8AC3E}">
        <p14:creationId xmlns:p14="http://schemas.microsoft.com/office/powerpoint/2010/main" val="947801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2B6D6F-9E56-5A4E-8F15-113B567AB512}" type="datetimeFigureOut">
              <a:rPr lang="en-US" smtClean="0"/>
              <a:t>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994E3-1CE4-E044-B9F6-ED9DE5D3CCC8}" type="slidenum">
              <a:rPr lang="en-US" smtClean="0"/>
              <a:t>‹#›</a:t>
            </a:fld>
            <a:endParaRPr lang="en-US"/>
          </a:p>
        </p:txBody>
      </p:sp>
    </p:spTree>
    <p:extLst>
      <p:ext uri="{BB962C8B-B14F-4D97-AF65-F5344CB8AC3E}">
        <p14:creationId xmlns:p14="http://schemas.microsoft.com/office/powerpoint/2010/main" val="392025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2B6D6F-9E56-5A4E-8F15-113B567AB512}" type="datetimeFigureOut">
              <a:rPr lang="en-US" smtClean="0"/>
              <a:t>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2994E3-1CE4-E044-B9F6-ED9DE5D3CCC8}" type="slidenum">
              <a:rPr lang="en-US" smtClean="0"/>
              <a:t>‹#›</a:t>
            </a:fld>
            <a:endParaRPr lang="en-US"/>
          </a:p>
        </p:txBody>
      </p:sp>
    </p:spTree>
    <p:extLst>
      <p:ext uri="{BB962C8B-B14F-4D97-AF65-F5344CB8AC3E}">
        <p14:creationId xmlns:p14="http://schemas.microsoft.com/office/powerpoint/2010/main" val="3478767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2B6D6F-9E56-5A4E-8F15-113B567AB512}" type="datetimeFigureOut">
              <a:rPr lang="en-US" smtClean="0"/>
              <a:t>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2994E3-1CE4-E044-B9F6-ED9DE5D3CCC8}" type="slidenum">
              <a:rPr lang="en-US" smtClean="0"/>
              <a:t>‹#›</a:t>
            </a:fld>
            <a:endParaRPr lang="en-US"/>
          </a:p>
        </p:txBody>
      </p:sp>
    </p:spTree>
    <p:extLst>
      <p:ext uri="{BB962C8B-B14F-4D97-AF65-F5344CB8AC3E}">
        <p14:creationId xmlns:p14="http://schemas.microsoft.com/office/powerpoint/2010/main" val="3867148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2B6D6F-9E56-5A4E-8F15-113B567AB512}" type="datetimeFigureOut">
              <a:rPr lang="en-US" smtClean="0"/>
              <a:t>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2994E3-1CE4-E044-B9F6-ED9DE5D3CCC8}" type="slidenum">
              <a:rPr lang="en-US" smtClean="0"/>
              <a:t>‹#›</a:t>
            </a:fld>
            <a:endParaRPr lang="en-US"/>
          </a:p>
        </p:txBody>
      </p:sp>
    </p:spTree>
    <p:extLst>
      <p:ext uri="{BB962C8B-B14F-4D97-AF65-F5344CB8AC3E}">
        <p14:creationId xmlns:p14="http://schemas.microsoft.com/office/powerpoint/2010/main" val="3533291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2B6D6F-9E56-5A4E-8F15-113B567AB512}" type="datetimeFigureOut">
              <a:rPr lang="en-US" smtClean="0"/>
              <a:t>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994E3-1CE4-E044-B9F6-ED9DE5D3CCC8}" type="slidenum">
              <a:rPr lang="en-US" smtClean="0"/>
              <a:t>‹#›</a:t>
            </a:fld>
            <a:endParaRPr lang="en-US"/>
          </a:p>
        </p:txBody>
      </p:sp>
    </p:spTree>
    <p:extLst>
      <p:ext uri="{BB962C8B-B14F-4D97-AF65-F5344CB8AC3E}">
        <p14:creationId xmlns:p14="http://schemas.microsoft.com/office/powerpoint/2010/main" val="2096521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2B6D6F-9E56-5A4E-8F15-113B567AB512}" type="datetimeFigureOut">
              <a:rPr lang="en-US" smtClean="0"/>
              <a:t>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994E3-1CE4-E044-B9F6-ED9DE5D3CCC8}" type="slidenum">
              <a:rPr lang="en-US" smtClean="0"/>
              <a:t>‹#›</a:t>
            </a:fld>
            <a:endParaRPr lang="en-US"/>
          </a:p>
        </p:txBody>
      </p:sp>
    </p:spTree>
    <p:extLst>
      <p:ext uri="{BB962C8B-B14F-4D97-AF65-F5344CB8AC3E}">
        <p14:creationId xmlns:p14="http://schemas.microsoft.com/office/powerpoint/2010/main" val="25728528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2B6D6F-9E56-5A4E-8F15-113B567AB512}" type="datetimeFigureOut">
              <a:rPr lang="en-US" smtClean="0"/>
              <a:t>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2994E3-1CE4-E044-B9F6-ED9DE5D3CCC8}" type="slidenum">
              <a:rPr lang="en-US" smtClean="0"/>
              <a:t>‹#›</a:t>
            </a:fld>
            <a:endParaRPr lang="en-US"/>
          </a:p>
        </p:txBody>
      </p:sp>
    </p:spTree>
    <p:extLst>
      <p:ext uri="{BB962C8B-B14F-4D97-AF65-F5344CB8AC3E}">
        <p14:creationId xmlns:p14="http://schemas.microsoft.com/office/powerpoint/2010/main" val="2600628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1" Type="http://schemas.openxmlformats.org/officeDocument/2006/relationships/image" Target="../media/image6.png"/><Relationship Id="rId12" Type="http://schemas.microsoft.com/office/2007/relationships/hdphoto" Target="../media/hdphoto5.wdp"/><Relationship Id="rId13" Type="http://schemas.openxmlformats.org/officeDocument/2006/relationships/image" Target="../media/image7.png"/><Relationship Id="rId14" Type="http://schemas.microsoft.com/office/2007/relationships/hdphoto" Target="../media/hdphoto6.wdp"/><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microsoft.com/office/2007/relationships/hdphoto" Target="../media/hdphoto1.wdp"/><Relationship Id="rId5" Type="http://schemas.openxmlformats.org/officeDocument/2006/relationships/image" Target="../media/image3.png"/><Relationship Id="rId6" Type="http://schemas.microsoft.com/office/2007/relationships/hdphoto" Target="../media/hdphoto2.wdp"/><Relationship Id="rId7" Type="http://schemas.openxmlformats.org/officeDocument/2006/relationships/image" Target="../media/image4.png"/><Relationship Id="rId8" Type="http://schemas.microsoft.com/office/2007/relationships/hdphoto" Target="../media/hdphoto3.wdp"/><Relationship Id="rId9" Type="http://schemas.openxmlformats.org/officeDocument/2006/relationships/image" Target="../media/image5.png"/><Relationship Id="rId10" Type="http://schemas.microsoft.com/office/2007/relationships/hdphoto" Target="../media/hdphoto4.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 Id="rId3"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 Id="rId3" Type="http://schemas.openxmlformats.org/officeDocument/2006/relationships/image" Target="../media/image3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 Id="rId3" Type="http://schemas.openxmlformats.org/officeDocument/2006/relationships/image" Target="../media/image3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4200" y="1520825"/>
            <a:ext cx="8102600" cy="1470025"/>
          </a:xfrm>
        </p:spPr>
        <p:txBody>
          <a:bodyPr>
            <a:normAutofit fontScale="90000"/>
          </a:bodyPr>
          <a:lstStyle/>
          <a:p>
            <a:r>
              <a:rPr lang="en-US" dirty="0" smtClean="0"/>
              <a:t>Halo, Hyperbole, and the </a:t>
            </a:r>
            <a:br>
              <a:rPr lang="en-US" dirty="0" smtClean="0"/>
            </a:br>
            <a:r>
              <a:rPr lang="en-US" dirty="0" smtClean="0"/>
              <a:t>Pragmatic Interpretation of Numbers</a:t>
            </a:r>
            <a:endParaRPr lang="en-US" dirty="0"/>
          </a:p>
        </p:txBody>
      </p:sp>
      <p:sp>
        <p:nvSpPr>
          <p:cNvPr id="3" name="Subtitle 2"/>
          <p:cNvSpPr>
            <a:spLocks noGrp="1"/>
          </p:cNvSpPr>
          <p:nvPr>
            <p:ph type="subTitle" idx="1"/>
          </p:nvPr>
        </p:nvSpPr>
        <p:spPr/>
        <p:txBody>
          <a:bodyPr/>
          <a:lstStyle/>
          <a:p>
            <a:r>
              <a:rPr lang="en-US" sz="2800" dirty="0" smtClean="0"/>
              <a:t>Justine Kao</a:t>
            </a:r>
          </a:p>
          <a:p>
            <a:r>
              <a:rPr lang="en-US" sz="2800" dirty="0" smtClean="0"/>
              <a:t>Jean Wu, Leon Bergen, Noah Goodman</a:t>
            </a:r>
            <a:endParaRPr lang="en-US" sz="2800" dirty="0"/>
          </a:p>
        </p:txBody>
      </p:sp>
      <p:sp>
        <p:nvSpPr>
          <p:cNvPr id="4" name="TextBox 3"/>
          <p:cNvSpPr txBox="1"/>
          <p:nvPr/>
        </p:nvSpPr>
        <p:spPr>
          <a:xfrm>
            <a:off x="3556000" y="5656813"/>
            <a:ext cx="2038889" cy="400110"/>
          </a:xfrm>
          <a:prstGeom prst="rect">
            <a:avLst/>
          </a:prstGeom>
          <a:solidFill>
            <a:schemeClr val="accent5">
              <a:lumMod val="40000"/>
              <a:lumOff val="60000"/>
            </a:schemeClr>
          </a:solidFill>
        </p:spPr>
        <p:txBody>
          <a:bodyPr wrap="none" rtlCol="0">
            <a:spAutoFit/>
          </a:bodyPr>
          <a:lstStyle/>
          <a:p>
            <a:r>
              <a:rPr lang="en-US" sz="2000" dirty="0" err="1" smtClean="0"/>
              <a:t>CoCoLab</a:t>
            </a:r>
            <a:r>
              <a:rPr lang="en-US" sz="2000" dirty="0" smtClean="0"/>
              <a:t> meeting</a:t>
            </a:r>
          </a:p>
        </p:txBody>
      </p:sp>
      <p:sp>
        <p:nvSpPr>
          <p:cNvPr id="5" name="TextBox 4"/>
          <p:cNvSpPr txBox="1"/>
          <p:nvPr/>
        </p:nvSpPr>
        <p:spPr>
          <a:xfrm>
            <a:off x="3767314" y="6171223"/>
            <a:ext cx="1618978" cy="400110"/>
          </a:xfrm>
          <a:prstGeom prst="rect">
            <a:avLst/>
          </a:prstGeom>
          <a:solidFill>
            <a:schemeClr val="accent2">
              <a:lumMod val="20000"/>
              <a:lumOff val="80000"/>
            </a:schemeClr>
          </a:solidFill>
        </p:spPr>
        <p:txBody>
          <a:bodyPr wrap="none" rtlCol="0">
            <a:spAutoFit/>
          </a:bodyPr>
          <a:lstStyle/>
          <a:p>
            <a:r>
              <a:rPr lang="en-US" sz="2000" dirty="0" smtClean="0"/>
              <a:t>May 21, 2013</a:t>
            </a:r>
            <a:endParaRPr lang="en-US" sz="2000" dirty="0"/>
          </a:p>
        </p:txBody>
      </p:sp>
    </p:spTree>
    <p:extLst>
      <p:ext uri="{BB962C8B-B14F-4D97-AF65-F5344CB8AC3E}">
        <p14:creationId xmlns:p14="http://schemas.microsoft.com/office/powerpoint/2010/main" val="199115394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20800"/>
            <a:ext cx="8229600" cy="4838700"/>
          </a:xfrm>
        </p:spPr>
        <p:txBody>
          <a:bodyPr>
            <a:normAutofit/>
          </a:bodyPr>
          <a:lstStyle/>
          <a:p>
            <a:r>
              <a:rPr lang="en-US" sz="2400" dirty="0" smtClean="0"/>
              <a:t>People talk about prices a lot and have good priors on them</a:t>
            </a:r>
          </a:p>
          <a:p>
            <a:pPr marL="914400" lvl="2" indent="0">
              <a:buNone/>
            </a:pPr>
            <a:endParaRPr lang="en-US" dirty="0" smtClean="0"/>
          </a:p>
        </p:txBody>
      </p:sp>
      <p:sp>
        <p:nvSpPr>
          <p:cNvPr id="12" name="Title 1"/>
          <p:cNvSpPr>
            <a:spLocks noGrp="1"/>
          </p:cNvSpPr>
          <p:nvPr>
            <p:ph type="title"/>
          </p:nvPr>
        </p:nvSpPr>
        <p:spPr>
          <a:xfrm>
            <a:off x="457199" y="46716"/>
            <a:ext cx="8229600" cy="1143000"/>
          </a:xfrm>
        </p:spPr>
        <p:txBody>
          <a:bodyPr>
            <a:normAutofit fontScale="90000"/>
          </a:bodyPr>
          <a:lstStyle/>
          <a:p>
            <a:r>
              <a:rPr lang="en-US" dirty="0" smtClean="0"/>
              <a:t>Pragmatic interpretation of numbers</a:t>
            </a:r>
            <a:endParaRPr lang="en-US" dirty="0"/>
          </a:p>
        </p:txBody>
      </p:sp>
    </p:spTree>
    <p:extLst>
      <p:ext uri="{BB962C8B-B14F-4D97-AF65-F5344CB8AC3E}">
        <p14:creationId xmlns:p14="http://schemas.microsoft.com/office/powerpoint/2010/main" val="261783667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20800"/>
            <a:ext cx="8229600" cy="4838700"/>
          </a:xfrm>
        </p:spPr>
        <p:txBody>
          <a:bodyPr>
            <a:normAutofit/>
          </a:bodyPr>
          <a:lstStyle/>
          <a:p>
            <a:r>
              <a:rPr lang="en-US" sz="2400" dirty="0" smtClean="0"/>
              <a:t>People talk about prices a lot and have good priors on them</a:t>
            </a:r>
          </a:p>
          <a:p>
            <a:pPr lvl="1"/>
            <a:r>
              <a:rPr lang="en-US" sz="2400" dirty="0" smtClean="0"/>
              <a:t>6 everyday items with varying price distributions</a:t>
            </a:r>
          </a:p>
          <a:p>
            <a:pPr marL="914400" lvl="2" indent="0">
              <a:buNone/>
            </a:pPr>
            <a:endParaRPr lang="en-US" dirty="0" smtClean="0"/>
          </a:p>
        </p:txBody>
      </p:sp>
      <p:pic>
        <p:nvPicPr>
          <p:cNvPr id="4" name="Picture 3" descr="CoffeeMaker10Cup4036432.jpg"/>
          <p:cNvPicPr>
            <a:picLocks noChangeAspect="1"/>
          </p:cNvPicPr>
          <p:nvPr/>
        </p:nvPicPr>
        <p:blipFill rotWithShape="1">
          <a:blip r:embed="rId3">
            <a:extLst>
              <a:ext uri="{BEBA8EAE-BF5A-486C-A8C5-ECC9F3942E4B}">
                <a14:imgProps xmlns:a14="http://schemas.microsoft.com/office/drawing/2010/main">
                  <a14:imgLayer r:embed="rId4">
                    <a14:imgEffect>
                      <a14:backgroundRemoval t="476" b="97143" l="2143" r="94286">
                        <a14:foregroundMark x1="40238" y1="78810" x2="40238" y2="78810"/>
                        <a14:foregroundMark x1="44524" y1="86429" x2="44524" y2="86429"/>
                        <a14:foregroundMark x1="31667" y1="75714" x2="31667" y2="75714"/>
                        <a14:foregroundMark x1="62381" y1="76190" x2="62381" y2="76190"/>
                        <a14:foregroundMark x1="53333" y1="80238" x2="53333" y2="80238"/>
                        <a14:foregroundMark x1="66429" y1="76667" x2="66429" y2="76667"/>
                        <a14:foregroundMark x1="71190" y1="83571" x2="71190" y2="83571"/>
                        <a14:foregroundMark x1="61429" y1="84524" x2="61429" y2="84524"/>
                        <a14:foregroundMark x1="58571" y1="87381" x2="58571" y2="87381"/>
                        <a14:backgroundMark x1="68810" y1="79762" x2="68810" y2="79762"/>
                      </a14:backgroundRemoval>
                    </a14:imgEffect>
                  </a14:imgLayer>
                </a14:imgProps>
              </a:ext>
              <a:ext uri="{28A0092B-C50C-407E-A947-70E740481C1C}">
                <a14:useLocalDpi xmlns:a14="http://schemas.microsoft.com/office/drawing/2010/main" val="0"/>
              </a:ext>
            </a:extLst>
          </a:blip>
          <a:srcRect l="4941" t="2767" r="8103" b="2767"/>
          <a:stretch/>
        </p:blipFill>
        <p:spPr>
          <a:xfrm>
            <a:off x="488258" y="2581839"/>
            <a:ext cx="1453339" cy="1578855"/>
          </a:xfrm>
          <a:prstGeom prst="rect">
            <a:avLst/>
          </a:prstGeom>
        </p:spPr>
      </p:pic>
      <p:pic>
        <p:nvPicPr>
          <p:cNvPr id="5" name="Picture 4" descr="Stainless_Steel_Electric_Kettle_MS_1779_180.jpg"/>
          <p:cNvPicPr>
            <a:picLocks noChangeAspect="1"/>
          </p:cNvPicPr>
          <p:nvPr/>
        </p:nvPicPr>
        <p:blipFill>
          <a:blip r:embed="rId5">
            <a:extLst>
              <a:ext uri="{BEBA8EAE-BF5A-486C-A8C5-ECC9F3942E4B}">
                <a14:imgProps xmlns:a14="http://schemas.microsoft.com/office/drawing/2010/main">
                  <a14:imgLayer r:embed="rId6">
                    <a14:imgEffect>
                      <a14:backgroundRemoval t="3248" b="97835" l="5783" r="95163">
                        <a14:foregroundMark x1="56362" y1="51673" x2="56362" y2="51673"/>
                        <a14:foregroundMark x1="33123" y1="45669" x2="33123" y2="45669"/>
                        <a14:foregroundMark x1="47003" y1="62500" x2="47003" y2="62500"/>
                        <a14:foregroundMark x1="44690" y1="68504" x2="44690" y2="68504"/>
                        <a14:foregroundMark x1="30179" y1="56004" x2="30179" y2="56004"/>
                        <a14:foregroundMark x1="17981" y1="25591" x2="17981" y2="25591"/>
                        <a14:foregroundMark x1="16299" y1="16831" x2="16299" y2="16831"/>
                        <a14:foregroundMark x1="20925" y1="22343" x2="20925" y2="22343"/>
                        <a14:foregroundMark x1="15668" y1="85925" x2="15668" y2="85925"/>
                        <a14:backgroundMark x1="43533" y1="81496" x2="43533" y2="81496"/>
                      </a14:backgroundRemoval>
                    </a14:imgEffect>
                  </a14:imgLayer>
                </a14:imgProps>
              </a:ext>
              <a:ext uri="{28A0092B-C50C-407E-A947-70E740481C1C}">
                <a14:useLocalDpi xmlns:a14="http://schemas.microsoft.com/office/drawing/2010/main" val="0"/>
              </a:ext>
            </a:extLst>
          </a:blip>
          <a:stretch>
            <a:fillRect/>
          </a:stretch>
        </p:blipFill>
        <p:spPr>
          <a:xfrm>
            <a:off x="2710280" y="2581839"/>
            <a:ext cx="1350362" cy="1442658"/>
          </a:xfrm>
          <a:prstGeom prst="rect">
            <a:avLst/>
          </a:prstGeom>
        </p:spPr>
      </p:pic>
      <p:pic>
        <p:nvPicPr>
          <p:cNvPr id="6" name="Picture 5" descr="headphones-icon.jpg"/>
          <p:cNvPicPr>
            <a:picLocks noChangeAspect="1"/>
          </p:cNvPicPr>
          <p:nvPr/>
        </p:nvPicPr>
        <p:blipFill rotWithShape="1">
          <a:blip r:embed="rId7">
            <a:extLst>
              <a:ext uri="{BEBA8EAE-BF5A-486C-A8C5-ECC9F3942E4B}">
                <a14:imgProps xmlns:a14="http://schemas.microsoft.com/office/drawing/2010/main">
                  <a14:imgLayer r:embed="rId8">
                    <a14:imgEffect>
                      <a14:backgroundRemoval t="0" b="93066" l="12812" r="89141">
                        <a14:foregroundMark x1="41563" y1="17188" x2="41563" y2="17188"/>
                        <a14:foregroundMark x1="36797" y1="20703" x2="36797" y2="20703"/>
                        <a14:foregroundMark x1="34453" y1="23633" x2="34453" y2="23633"/>
                        <a14:foregroundMark x1="56641" y1="16602" x2="56641" y2="16602"/>
                        <a14:foregroundMark x1="44844" y1="16016" x2="44844" y2="16016"/>
                        <a14:foregroundMark x1="50938" y1="14258" x2="50938" y2="14258"/>
                      </a14:backgroundRemoval>
                    </a14:imgEffect>
                  </a14:imgLayer>
                </a14:imgProps>
              </a:ext>
              <a:ext uri="{28A0092B-C50C-407E-A947-70E740481C1C}">
                <a14:useLocalDpi xmlns:a14="http://schemas.microsoft.com/office/drawing/2010/main" val="0"/>
              </a:ext>
            </a:extLst>
          </a:blip>
          <a:srcRect l="18074" t="5371" r="13185" b="6111"/>
          <a:stretch/>
        </p:blipFill>
        <p:spPr>
          <a:xfrm>
            <a:off x="5254869" y="2577811"/>
            <a:ext cx="1403368" cy="1445712"/>
          </a:xfrm>
          <a:prstGeom prst="rect">
            <a:avLst/>
          </a:prstGeom>
        </p:spPr>
      </p:pic>
      <p:pic>
        <p:nvPicPr>
          <p:cNvPr id="7" name="Picture 6" descr="watch.jpeg"/>
          <p:cNvPicPr>
            <a:picLocks noChangeAspect="1"/>
          </p:cNvPicPr>
          <p:nvPr/>
        </p:nvPicPr>
        <p:blipFill>
          <a:blip r:embed="rId9">
            <a:extLst>
              <a:ext uri="{BEBA8EAE-BF5A-486C-A8C5-ECC9F3942E4B}">
                <a14:imgProps xmlns:a14="http://schemas.microsoft.com/office/drawing/2010/main">
                  <a14:imgLayer r:embed="rId10">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7597045" y="2581839"/>
            <a:ext cx="1097680" cy="1511466"/>
          </a:xfrm>
          <a:prstGeom prst="rect">
            <a:avLst/>
          </a:prstGeom>
        </p:spPr>
      </p:pic>
      <p:pic>
        <p:nvPicPr>
          <p:cNvPr id="8" name="Picture 7" descr="Sweater1.jpg"/>
          <p:cNvPicPr>
            <a:picLocks noChangeAspect="1"/>
          </p:cNvPicPr>
          <p:nvPr/>
        </p:nvPicPr>
        <p:blipFill>
          <a:blip r:embed="rId11">
            <a:extLst>
              <a:ext uri="{BEBA8EAE-BF5A-486C-A8C5-ECC9F3942E4B}">
                <a14:imgProps xmlns:a14="http://schemas.microsoft.com/office/drawing/2010/main">
                  <a14:imgLayer r:embed="rId12">
                    <a14:imgEffect>
                      <a14:backgroundRemoval t="0" b="99500" l="500" r="100000"/>
                    </a14:imgEffect>
                  </a14:imgLayer>
                </a14:imgProps>
              </a:ext>
              <a:ext uri="{28A0092B-C50C-407E-A947-70E740481C1C}">
                <a14:useLocalDpi xmlns:a14="http://schemas.microsoft.com/office/drawing/2010/main" val="0"/>
              </a:ext>
            </a:extLst>
          </a:blip>
          <a:stretch>
            <a:fillRect/>
          </a:stretch>
        </p:blipFill>
        <p:spPr>
          <a:xfrm>
            <a:off x="1650069" y="4484969"/>
            <a:ext cx="1761772" cy="1761772"/>
          </a:xfrm>
          <a:prstGeom prst="rect">
            <a:avLst/>
          </a:prstGeom>
        </p:spPr>
      </p:pic>
      <p:pic>
        <p:nvPicPr>
          <p:cNvPr id="9" name="Picture 8" descr="laptop.jpg"/>
          <p:cNvPicPr>
            <a:picLocks noChangeAspect="1"/>
          </p:cNvPicPr>
          <p:nvPr/>
        </p:nvPicPr>
        <p:blipFill>
          <a:blip r:embed="rId13">
            <a:extLst>
              <a:ext uri="{BEBA8EAE-BF5A-486C-A8C5-ECC9F3942E4B}">
                <a14:imgProps xmlns:a14="http://schemas.microsoft.com/office/drawing/2010/main">
                  <a14:imgLayer r:embed="rId14">
                    <a14:imgEffect>
                      <a14:backgroundRemoval t="5125" b="93125" l="875" r="99500">
                        <a14:backgroundMark x1="85375" y1="71250" x2="85375" y2="71250"/>
                        <a14:backgroundMark x1="27750" y1="79625" x2="27750" y2="79625"/>
                      </a14:backgroundRemoval>
                    </a14:imgEffect>
                  </a14:imgLayer>
                </a14:imgProps>
              </a:ext>
              <a:ext uri="{28A0092B-C50C-407E-A947-70E740481C1C}">
                <a14:useLocalDpi xmlns:a14="http://schemas.microsoft.com/office/drawing/2010/main" val="0"/>
              </a:ext>
            </a:extLst>
          </a:blip>
          <a:stretch>
            <a:fillRect/>
          </a:stretch>
        </p:blipFill>
        <p:spPr>
          <a:xfrm>
            <a:off x="5261769" y="4223328"/>
            <a:ext cx="2260187" cy="2260187"/>
          </a:xfrm>
          <a:prstGeom prst="rect">
            <a:avLst/>
          </a:prstGeom>
        </p:spPr>
      </p:pic>
      <p:sp>
        <p:nvSpPr>
          <p:cNvPr id="13" name="Title 1"/>
          <p:cNvSpPr txBox="1">
            <a:spLocks/>
          </p:cNvSpPr>
          <p:nvPr/>
        </p:nvSpPr>
        <p:spPr>
          <a:xfrm>
            <a:off x="457199" y="46716"/>
            <a:ext cx="8229600" cy="1143000"/>
          </a:xfrm>
          <a:prstGeom prst="rect">
            <a:avLst/>
          </a:prstGeom>
        </p:spPr>
        <p:txBody>
          <a:bodyPr vert="horz" lIns="91440" tIns="45720" rIns="91440" bIns="45720" rtlCol="0" anchor="ctr">
            <a:normAutofit fontScale="9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mtClean="0"/>
              <a:t>Pragmatic interpretation of numbers</a:t>
            </a:r>
            <a:endParaRPr lang="en-US" dirty="0"/>
          </a:p>
        </p:txBody>
      </p:sp>
    </p:spTree>
    <p:extLst>
      <p:ext uri="{BB962C8B-B14F-4D97-AF65-F5344CB8AC3E}">
        <p14:creationId xmlns:p14="http://schemas.microsoft.com/office/powerpoint/2010/main" val="282440181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Price priors</a:t>
            </a:r>
            <a:endParaRPr lang="en-US" dirty="0"/>
          </a:p>
        </p:txBody>
      </p:sp>
      <p:sp>
        <p:nvSpPr>
          <p:cNvPr id="8" name="Content Placeholder 2"/>
          <p:cNvSpPr>
            <a:spLocks noGrp="1"/>
          </p:cNvSpPr>
          <p:nvPr>
            <p:ph idx="1"/>
          </p:nvPr>
        </p:nvSpPr>
        <p:spPr>
          <a:xfrm>
            <a:off x="1181100" y="1739900"/>
            <a:ext cx="6819900" cy="4838700"/>
          </a:xfrm>
        </p:spPr>
        <p:txBody>
          <a:bodyPr>
            <a:normAutofit/>
          </a:bodyPr>
          <a:lstStyle/>
          <a:p>
            <a:r>
              <a:rPr lang="en-US" sz="2800" dirty="0" smtClean="0"/>
              <a:t>100 subjects on Mechanical Turk</a:t>
            </a:r>
          </a:p>
          <a:p>
            <a:r>
              <a:rPr lang="en-US" sz="2800" dirty="0" smtClean="0"/>
              <a:t>For each of the 6 items, guess its price</a:t>
            </a:r>
            <a:endParaRPr lang="en-US" sz="2800" dirty="0" smtClean="0"/>
          </a:p>
          <a:p>
            <a:endParaRPr lang="en-US" sz="2800" dirty="0" smtClean="0"/>
          </a:p>
          <a:p>
            <a:pPr lvl="1"/>
            <a:endParaRPr lang="en-US" dirty="0" smtClean="0"/>
          </a:p>
          <a:p>
            <a:endParaRPr lang="en-US" sz="2800" dirty="0" smtClean="0"/>
          </a:p>
        </p:txBody>
      </p:sp>
    </p:spTree>
    <p:extLst>
      <p:ext uri="{BB962C8B-B14F-4D97-AF65-F5344CB8AC3E}">
        <p14:creationId xmlns:p14="http://schemas.microsoft.com/office/powerpoint/2010/main" val="416391750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Price priors</a:t>
            </a:r>
            <a:endParaRPr lang="en-US" dirty="0"/>
          </a:p>
        </p:txBody>
      </p:sp>
      <p:pic>
        <p:nvPicPr>
          <p:cNvPr id="5" name="Picture 4" descr="Screen Shot 2013-05-20 at 3.25.01 PM.png"/>
          <p:cNvPicPr>
            <a:picLocks noChangeAspect="1"/>
          </p:cNvPicPr>
          <p:nvPr/>
        </p:nvPicPr>
        <p:blipFill rotWithShape="1">
          <a:blip r:embed="rId3">
            <a:extLst>
              <a:ext uri="{28A0092B-C50C-407E-A947-70E740481C1C}">
                <a14:useLocalDpi xmlns:a14="http://schemas.microsoft.com/office/drawing/2010/main" val="0"/>
              </a:ext>
            </a:extLst>
          </a:blip>
          <a:srcRect t="18305"/>
          <a:stretch/>
        </p:blipFill>
        <p:spPr>
          <a:xfrm>
            <a:off x="876300" y="1536700"/>
            <a:ext cx="7581900" cy="4495800"/>
          </a:xfrm>
          <a:prstGeom prst="rect">
            <a:avLst/>
          </a:prstGeom>
        </p:spPr>
      </p:pic>
    </p:spTree>
    <p:extLst>
      <p:ext uri="{BB962C8B-B14F-4D97-AF65-F5344CB8AC3E}">
        <p14:creationId xmlns:p14="http://schemas.microsoft.com/office/powerpoint/2010/main" val="178106884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ll_prior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 y="1905000"/>
            <a:ext cx="9118600" cy="4559300"/>
          </a:xfrm>
          <a:prstGeom prst="rect">
            <a:avLst/>
          </a:prstGeom>
        </p:spPr>
      </p:pic>
      <p:sp>
        <p:nvSpPr>
          <p:cNvPr id="5" name="Title 1"/>
          <p:cNvSpPr>
            <a:spLocks noGrp="1"/>
          </p:cNvSpPr>
          <p:nvPr>
            <p:ph type="title"/>
          </p:nvPr>
        </p:nvSpPr>
        <p:spPr>
          <a:xfrm>
            <a:off x="457200" y="274638"/>
            <a:ext cx="8229600" cy="1143000"/>
          </a:xfrm>
        </p:spPr>
        <p:txBody>
          <a:bodyPr/>
          <a:lstStyle/>
          <a:p>
            <a:r>
              <a:rPr lang="en-US" dirty="0" smtClean="0"/>
              <a:t>Price priors</a:t>
            </a:r>
            <a:endParaRPr lang="en-US" dirty="0"/>
          </a:p>
        </p:txBody>
      </p:sp>
    </p:spTree>
    <p:extLst>
      <p:ext uri="{BB962C8B-B14F-4D97-AF65-F5344CB8AC3E}">
        <p14:creationId xmlns:p14="http://schemas.microsoft.com/office/powerpoint/2010/main" val="3214932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dirty="0" smtClean="0"/>
              <a:t>Opinion priors</a:t>
            </a:r>
            <a:endParaRPr lang="en-US" dirty="0"/>
          </a:p>
        </p:txBody>
      </p:sp>
      <p:sp>
        <p:nvSpPr>
          <p:cNvPr id="7" name="Content Placeholder 2"/>
          <p:cNvSpPr>
            <a:spLocks noGrp="1"/>
          </p:cNvSpPr>
          <p:nvPr>
            <p:ph idx="1"/>
          </p:nvPr>
        </p:nvSpPr>
        <p:spPr>
          <a:xfrm>
            <a:off x="457200" y="1600200"/>
            <a:ext cx="8229600" cy="4838700"/>
          </a:xfrm>
        </p:spPr>
        <p:txBody>
          <a:bodyPr>
            <a:normAutofit/>
          </a:bodyPr>
          <a:lstStyle/>
          <a:p>
            <a:r>
              <a:rPr lang="en-US" sz="2800" dirty="0" smtClean="0"/>
              <a:t>30 subjects on Mechanical Turk</a:t>
            </a:r>
          </a:p>
          <a:p>
            <a:r>
              <a:rPr lang="en-US" sz="2800" dirty="0" smtClean="0"/>
              <a:t>Given the price of a particular item, estimate the chances that the buyer thinks it’s too expensive</a:t>
            </a:r>
            <a:endParaRPr lang="en-US" sz="2800" dirty="0" smtClean="0"/>
          </a:p>
          <a:p>
            <a:endParaRPr lang="en-US" sz="2800" dirty="0" smtClean="0"/>
          </a:p>
          <a:p>
            <a:pPr lvl="1"/>
            <a:endParaRPr lang="en-US" dirty="0" smtClean="0"/>
          </a:p>
          <a:p>
            <a:endParaRPr lang="en-US" sz="2800" dirty="0" smtClean="0"/>
          </a:p>
        </p:txBody>
      </p:sp>
    </p:spTree>
    <p:extLst>
      <p:ext uri="{BB962C8B-B14F-4D97-AF65-F5344CB8AC3E}">
        <p14:creationId xmlns:p14="http://schemas.microsoft.com/office/powerpoint/2010/main" val="3174246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dirty="0" smtClean="0"/>
              <a:t>Opinion priors</a:t>
            </a:r>
            <a:endParaRPr lang="en-US" dirty="0"/>
          </a:p>
        </p:txBody>
      </p:sp>
      <p:pic>
        <p:nvPicPr>
          <p:cNvPr id="2" name="Picture 1" descr="Screen Shot 2013-05-20 at 3.35.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 y="1625601"/>
            <a:ext cx="8322260" cy="4978400"/>
          </a:xfrm>
          <a:prstGeom prst="rect">
            <a:avLst/>
          </a:prstGeom>
        </p:spPr>
      </p:pic>
    </p:spTree>
    <p:extLst>
      <p:ext uri="{BB962C8B-B14F-4D97-AF65-F5344CB8AC3E}">
        <p14:creationId xmlns:p14="http://schemas.microsoft.com/office/powerpoint/2010/main" val="4115229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dirty="0" smtClean="0"/>
              <a:t>Opinion priors</a:t>
            </a:r>
            <a:endParaRPr lang="en-US" dirty="0"/>
          </a:p>
        </p:txBody>
      </p:sp>
      <p:pic>
        <p:nvPicPr>
          <p:cNvPr id="2" name="Picture 1" descr="all_affectPrior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 y="1979974"/>
            <a:ext cx="8902700" cy="4451350"/>
          </a:xfrm>
          <a:prstGeom prst="rect">
            <a:avLst/>
          </a:prstGeom>
        </p:spPr>
      </p:pic>
    </p:spTree>
    <p:extLst>
      <p:ext uri="{BB962C8B-B14F-4D97-AF65-F5344CB8AC3E}">
        <p14:creationId xmlns:p14="http://schemas.microsoft.com/office/powerpoint/2010/main" val="1932965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dirty="0" smtClean="0"/>
              <a:t>Interpretation of utterances</a:t>
            </a:r>
            <a:endParaRPr lang="en-US" dirty="0"/>
          </a:p>
        </p:txBody>
      </p:sp>
      <p:sp>
        <p:nvSpPr>
          <p:cNvPr id="6" name="Content Placeholder 2"/>
          <p:cNvSpPr>
            <a:spLocks noGrp="1"/>
          </p:cNvSpPr>
          <p:nvPr>
            <p:ph idx="1"/>
          </p:nvPr>
        </p:nvSpPr>
        <p:spPr>
          <a:xfrm>
            <a:off x="457200" y="1600200"/>
            <a:ext cx="8229600" cy="4838700"/>
          </a:xfrm>
        </p:spPr>
        <p:txBody>
          <a:bodyPr>
            <a:normAutofit/>
          </a:bodyPr>
          <a:lstStyle/>
          <a:p>
            <a:r>
              <a:rPr lang="en-US" sz="2800" dirty="0" smtClean="0"/>
              <a:t>60 subjects on Mechanical Turk</a:t>
            </a:r>
          </a:p>
          <a:p>
            <a:r>
              <a:rPr lang="en-US" sz="2800" dirty="0" smtClean="0"/>
              <a:t>Given </a:t>
            </a:r>
            <a:r>
              <a:rPr lang="en-US" sz="2800" dirty="0" smtClean="0"/>
              <a:t>the buyer’s</a:t>
            </a:r>
            <a:r>
              <a:rPr lang="en-US" sz="2800" i="1" dirty="0" smtClean="0"/>
              <a:t> utterance </a:t>
            </a:r>
            <a:r>
              <a:rPr lang="en-US" sz="2800" dirty="0" smtClean="0"/>
              <a:t>about the price of a particular item, guess how much it actually cost and estimate chances that the buyer thinks it’s too expensive</a:t>
            </a:r>
            <a:endParaRPr lang="en-US" sz="2800" dirty="0" smtClean="0"/>
          </a:p>
          <a:p>
            <a:endParaRPr lang="en-US" sz="2800" dirty="0" smtClean="0"/>
          </a:p>
          <a:p>
            <a:pPr lvl="1"/>
            <a:endParaRPr lang="en-US" dirty="0" smtClean="0"/>
          </a:p>
          <a:p>
            <a:endParaRPr lang="en-US" sz="2800" dirty="0" smtClean="0"/>
          </a:p>
        </p:txBody>
      </p:sp>
    </p:spTree>
    <p:extLst>
      <p:ext uri="{BB962C8B-B14F-4D97-AF65-F5344CB8AC3E}">
        <p14:creationId xmlns:p14="http://schemas.microsoft.com/office/powerpoint/2010/main" val="3964533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dirty="0" smtClean="0"/>
              <a:t>Interpretation of utterances</a:t>
            </a:r>
            <a:endParaRPr lang="en-US" dirty="0"/>
          </a:p>
        </p:txBody>
      </p:sp>
      <p:pic>
        <p:nvPicPr>
          <p:cNvPr id="4" name="Picture 3" descr="Screen Shot 2013-05-20 at 3.42.1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2600"/>
            <a:ext cx="9144000" cy="4285708"/>
          </a:xfrm>
          <a:prstGeom prst="rect">
            <a:avLst/>
          </a:prstGeom>
        </p:spPr>
      </p:pic>
    </p:spTree>
    <p:extLst>
      <p:ext uri="{BB962C8B-B14F-4D97-AF65-F5344CB8AC3E}">
        <p14:creationId xmlns:p14="http://schemas.microsoft.com/office/powerpoint/2010/main" val="2916422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in the real world</a:t>
            </a:r>
            <a:endParaRPr lang="en-US" dirty="0"/>
          </a:p>
        </p:txBody>
      </p:sp>
      <p:sp>
        <p:nvSpPr>
          <p:cNvPr id="3" name="Content Placeholder 2"/>
          <p:cNvSpPr>
            <a:spLocks noGrp="1"/>
          </p:cNvSpPr>
          <p:nvPr>
            <p:ph idx="1"/>
          </p:nvPr>
        </p:nvSpPr>
        <p:spPr>
          <a:xfrm>
            <a:off x="457200" y="1600200"/>
            <a:ext cx="8229600" cy="4838700"/>
          </a:xfrm>
        </p:spPr>
        <p:txBody>
          <a:bodyPr>
            <a:normAutofit/>
          </a:bodyPr>
          <a:lstStyle/>
          <a:p>
            <a:r>
              <a:rPr lang="en-US" sz="2800" dirty="0" smtClean="0"/>
              <a:t>10000 - 2 = 9998</a:t>
            </a:r>
          </a:p>
          <a:p>
            <a:r>
              <a:rPr lang="en-US" sz="2800" dirty="0" smtClean="0"/>
              <a:t>10000 &gt; 9998</a:t>
            </a:r>
          </a:p>
          <a:p>
            <a:r>
              <a:rPr lang="en-US" sz="2800" dirty="0" smtClean="0">
                <a:solidFill>
                  <a:schemeClr val="accent5">
                    <a:lumMod val="75000"/>
                  </a:schemeClr>
                </a:solidFill>
              </a:rPr>
              <a:t>“Bob has 10000 dollars in his bank account.”</a:t>
            </a:r>
          </a:p>
          <a:p>
            <a:r>
              <a:rPr lang="en-US" sz="2800" dirty="0" smtClean="0">
                <a:solidFill>
                  <a:schemeClr val="accent5">
                    <a:lumMod val="75000"/>
                  </a:schemeClr>
                </a:solidFill>
              </a:rPr>
              <a:t>“Bob has 9998 dollars in his bank account.”</a:t>
            </a:r>
          </a:p>
          <a:p>
            <a:r>
              <a:rPr lang="en-US" sz="2800" dirty="0" smtClean="0">
                <a:solidFill>
                  <a:schemeClr val="accent2">
                    <a:lumMod val="75000"/>
                  </a:schemeClr>
                </a:solidFill>
              </a:rPr>
              <a:t>“A latte from that place costs 10000 dollars.”</a:t>
            </a:r>
          </a:p>
          <a:p>
            <a:r>
              <a:rPr lang="en-US" sz="2800" dirty="0" smtClean="0">
                <a:solidFill>
                  <a:schemeClr val="accent2">
                    <a:lumMod val="75000"/>
                  </a:schemeClr>
                </a:solidFill>
              </a:rPr>
              <a:t>“A latte from that place costs 9998 dollars.”</a:t>
            </a:r>
            <a:endParaRPr lang="en-US" sz="2800" dirty="0" smtClean="0">
              <a:solidFill>
                <a:schemeClr val="accent6">
                  <a:lumMod val="75000"/>
                </a:schemeClr>
              </a:solidFill>
            </a:endParaRPr>
          </a:p>
          <a:p>
            <a:r>
              <a:rPr lang="en-US" sz="2800" dirty="0" smtClean="0">
                <a:solidFill>
                  <a:schemeClr val="accent6">
                    <a:lumMod val="75000"/>
                  </a:schemeClr>
                </a:solidFill>
              </a:rPr>
              <a:t>“That girl just bought a bag that costs 10000 dollars.”</a:t>
            </a:r>
          </a:p>
          <a:p>
            <a:r>
              <a:rPr lang="en-US" sz="2800" dirty="0" smtClean="0">
                <a:solidFill>
                  <a:schemeClr val="accent6">
                    <a:lumMod val="75000"/>
                  </a:schemeClr>
                </a:solidFill>
              </a:rPr>
              <a:t>“That girl just bought a bag that costs 9998 dollars.”</a:t>
            </a:r>
          </a:p>
          <a:p>
            <a:endParaRPr lang="en-US" sz="2800" dirty="0" smtClean="0"/>
          </a:p>
          <a:p>
            <a:endParaRPr lang="en-US" sz="2800" dirty="0" smtClean="0"/>
          </a:p>
          <a:p>
            <a:endParaRPr lang="en-US" sz="2800" dirty="0" smtClean="0"/>
          </a:p>
        </p:txBody>
      </p:sp>
    </p:spTree>
    <p:extLst>
      <p:ext uri="{BB962C8B-B14F-4D97-AF65-F5344CB8AC3E}">
        <p14:creationId xmlns:p14="http://schemas.microsoft.com/office/powerpoint/2010/main" val="28623097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ricePriors_kettl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
            <a:ext cx="9144000" cy="3314700"/>
          </a:xfrm>
          <a:prstGeom prst="rect">
            <a:avLst/>
          </a:prstGeom>
        </p:spPr>
      </p:pic>
      <p:sp>
        <p:nvSpPr>
          <p:cNvPr id="5" name="TextBox 4"/>
          <p:cNvSpPr txBox="1"/>
          <p:nvPr/>
        </p:nvSpPr>
        <p:spPr>
          <a:xfrm>
            <a:off x="0" y="-39077"/>
            <a:ext cx="916787" cy="400110"/>
          </a:xfrm>
          <a:prstGeom prst="rect">
            <a:avLst/>
          </a:prstGeom>
          <a:solidFill>
            <a:schemeClr val="accent5">
              <a:lumMod val="40000"/>
              <a:lumOff val="60000"/>
            </a:schemeClr>
          </a:solidFill>
        </p:spPr>
        <p:txBody>
          <a:bodyPr wrap="none" rtlCol="0">
            <a:spAutoFit/>
          </a:bodyPr>
          <a:lstStyle/>
          <a:p>
            <a:r>
              <a:rPr lang="en-US" sz="2000" b="1" dirty="0" smtClean="0"/>
              <a:t>Kettles</a:t>
            </a:r>
            <a:endParaRPr lang="en-US" sz="2000" b="1" dirty="0"/>
          </a:p>
        </p:txBody>
      </p:sp>
      <p:sp>
        <p:nvSpPr>
          <p:cNvPr id="6" name="TextBox 5"/>
          <p:cNvSpPr txBox="1"/>
          <p:nvPr/>
        </p:nvSpPr>
        <p:spPr>
          <a:xfrm>
            <a:off x="884414" y="-39077"/>
            <a:ext cx="1289486" cy="400110"/>
          </a:xfrm>
          <a:prstGeom prst="rect">
            <a:avLst/>
          </a:prstGeom>
          <a:solidFill>
            <a:schemeClr val="accent2">
              <a:lumMod val="20000"/>
              <a:lumOff val="80000"/>
            </a:schemeClr>
          </a:solidFill>
        </p:spPr>
        <p:txBody>
          <a:bodyPr wrap="none" rtlCol="0">
            <a:spAutoFit/>
          </a:bodyPr>
          <a:lstStyle/>
          <a:p>
            <a:r>
              <a:rPr lang="en-US" sz="2000" b="1" dirty="0" smtClean="0"/>
              <a:t>Price Prior</a:t>
            </a:r>
            <a:endParaRPr lang="en-US" sz="2000" b="1" dirty="0"/>
          </a:p>
        </p:txBody>
      </p:sp>
      <p:pic>
        <p:nvPicPr>
          <p:cNvPr id="8" name="Picture 7" descr="affectPriors_kett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390900"/>
            <a:ext cx="9144000" cy="3467100"/>
          </a:xfrm>
          <a:prstGeom prst="rect">
            <a:avLst/>
          </a:prstGeom>
        </p:spPr>
      </p:pic>
      <p:sp>
        <p:nvSpPr>
          <p:cNvPr id="9" name="TextBox 8"/>
          <p:cNvSpPr txBox="1"/>
          <p:nvPr/>
        </p:nvSpPr>
        <p:spPr>
          <a:xfrm>
            <a:off x="0" y="3305145"/>
            <a:ext cx="916787" cy="400110"/>
          </a:xfrm>
          <a:prstGeom prst="rect">
            <a:avLst/>
          </a:prstGeom>
          <a:solidFill>
            <a:schemeClr val="accent5">
              <a:lumMod val="40000"/>
              <a:lumOff val="60000"/>
            </a:schemeClr>
          </a:solidFill>
        </p:spPr>
        <p:txBody>
          <a:bodyPr wrap="none" rtlCol="0">
            <a:spAutoFit/>
          </a:bodyPr>
          <a:lstStyle/>
          <a:p>
            <a:r>
              <a:rPr lang="en-US" sz="2000" b="1" dirty="0" smtClean="0"/>
              <a:t>Kettles</a:t>
            </a:r>
            <a:endParaRPr lang="en-US" sz="2000" b="1" dirty="0"/>
          </a:p>
        </p:txBody>
      </p:sp>
      <p:sp>
        <p:nvSpPr>
          <p:cNvPr id="10" name="TextBox 9"/>
          <p:cNvSpPr txBox="1"/>
          <p:nvPr/>
        </p:nvSpPr>
        <p:spPr>
          <a:xfrm>
            <a:off x="884414" y="3305145"/>
            <a:ext cx="1612591" cy="400110"/>
          </a:xfrm>
          <a:prstGeom prst="rect">
            <a:avLst/>
          </a:prstGeom>
          <a:solidFill>
            <a:schemeClr val="accent2">
              <a:lumMod val="20000"/>
              <a:lumOff val="80000"/>
            </a:schemeClr>
          </a:solidFill>
        </p:spPr>
        <p:txBody>
          <a:bodyPr wrap="none" rtlCol="0">
            <a:spAutoFit/>
          </a:bodyPr>
          <a:lstStyle/>
          <a:p>
            <a:r>
              <a:rPr lang="en-US" sz="2000" b="1" dirty="0" smtClean="0"/>
              <a:t>Opinion Prior</a:t>
            </a:r>
            <a:endParaRPr lang="en-US" sz="2000" b="1" dirty="0"/>
          </a:p>
        </p:txBody>
      </p:sp>
    </p:spTree>
    <p:extLst>
      <p:ext uri="{BB962C8B-B14F-4D97-AF65-F5344CB8AC3E}">
        <p14:creationId xmlns:p14="http://schemas.microsoft.com/office/powerpoint/2010/main" val="319764278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_kettl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300"/>
            <a:ext cx="9144000" cy="3516923"/>
          </a:xfrm>
          <a:prstGeom prst="rect">
            <a:avLst/>
          </a:prstGeom>
        </p:spPr>
      </p:pic>
      <p:sp>
        <p:nvSpPr>
          <p:cNvPr id="5" name="TextBox 4"/>
          <p:cNvSpPr txBox="1"/>
          <p:nvPr/>
        </p:nvSpPr>
        <p:spPr>
          <a:xfrm>
            <a:off x="0" y="-39077"/>
            <a:ext cx="916787" cy="400110"/>
          </a:xfrm>
          <a:prstGeom prst="rect">
            <a:avLst/>
          </a:prstGeom>
          <a:solidFill>
            <a:schemeClr val="accent5">
              <a:lumMod val="40000"/>
              <a:lumOff val="60000"/>
            </a:schemeClr>
          </a:solidFill>
        </p:spPr>
        <p:txBody>
          <a:bodyPr wrap="none" rtlCol="0">
            <a:spAutoFit/>
          </a:bodyPr>
          <a:lstStyle/>
          <a:p>
            <a:r>
              <a:rPr lang="en-US" sz="2000" b="1" dirty="0" smtClean="0"/>
              <a:t>Kettles</a:t>
            </a:r>
            <a:endParaRPr lang="en-US" sz="2000" b="1" dirty="0"/>
          </a:p>
        </p:txBody>
      </p:sp>
      <p:sp>
        <p:nvSpPr>
          <p:cNvPr id="6" name="TextBox 5"/>
          <p:cNvSpPr txBox="1"/>
          <p:nvPr/>
        </p:nvSpPr>
        <p:spPr>
          <a:xfrm>
            <a:off x="884414" y="-39077"/>
            <a:ext cx="876462" cy="400110"/>
          </a:xfrm>
          <a:prstGeom prst="rect">
            <a:avLst/>
          </a:prstGeom>
          <a:solidFill>
            <a:schemeClr val="accent2">
              <a:lumMod val="20000"/>
              <a:lumOff val="80000"/>
            </a:schemeClr>
          </a:solidFill>
        </p:spPr>
        <p:txBody>
          <a:bodyPr wrap="none" rtlCol="0">
            <a:spAutoFit/>
          </a:bodyPr>
          <a:lstStyle/>
          <a:p>
            <a:r>
              <a:rPr lang="en-US" sz="2000" b="1" dirty="0" smtClean="0"/>
              <a:t>Model</a:t>
            </a:r>
            <a:endParaRPr lang="en-US" sz="2000" b="1" dirty="0"/>
          </a:p>
        </p:txBody>
      </p:sp>
    </p:spTree>
    <p:extLst>
      <p:ext uri="{BB962C8B-B14F-4D97-AF65-F5344CB8AC3E}">
        <p14:creationId xmlns:p14="http://schemas.microsoft.com/office/powerpoint/2010/main" val="332681641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_kettl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300"/>
            <a:ext cx="9144000" cy="3516923"/>
          </a:xfrm>
          <a:prstGeom prst="rect">
            <a:avLst/>
          </a:prstGeom>
        </p:spPr>
      </p:pic>
      <p:sp>
        <p:nvSpPr>
          <p:cNvPr id="5" name="TextBox 4"/>
          <p:cNvSpPr txBox="1"/>
          <p:nvPr/>
        </p:nvSpPr>
        <p:spPr>
          <a:xfrm>
            <a:off x="0" y="-39077"/>
            <a:ext cx="916787" cy="400110"/>
          </a:xfrm>
          <a:prstGeom prst="rect">
            <a:avLst/>
          </a:prstGeom>
          <a:solidFill>
            <a:schemeClr val="accent5">
              <a:lumMod val="40000"/>
              <a:lumOff val="60000"/>
            </a:schemeClr>
          </a:solidFill>
        </p:spPr>
        <p:txBody>
          <a:bodyPr wrap="none" rtlCol="0">
            <a:spAutoFit/>
          </a:bodyPr>
          <a:lstStyle/>
          <a:p>
            <a:r>
              <a:rPr lang="en-US" sz="2000" b="1" dirty="0" smtClean="0"/>
              <a:t>Kettles</a:t>
            </a:r>
            <a:endParaRPr lang="en-US" sz="2000" b="1" dirty="0"/>
          </a:p>
        </p:txBody>
      </p:sp>
      <p:sp>
        <p:nvSpPr>
          <p:cNvPr id="6" name="TextBox 5"/>
          <p:cNvSpPr txBox="1"/>
          <p:nvPr/>
        </p:nvSpPr>
        <p:spPr>
          <a:xfrm>
            <a:off x="884414" y="-39077"/>
            <a:ext cx="876462" cy="400110"/>
          </a:xfrm>
          <a:prstGeom prst="rect">
            <a:avLst/>
          </a:prstGeom>
          <a:solidFill>
            <a:schemeClr val="accent2">
              <a:lumMod val="20000"/>
              <a:lumOff val="80000"/>
            </a:schemeClr>
          </a:solidFill>
        </p:spPr>
        <p:txBody>
          <a:bodyPr wrap="none" rtlCol="0">
            <a:spAutoFit/>
          </a:bodyPr>
          <a:lstStyle/>
          <a:p>
            <a:r>
              <a:rPr lang="en-US" sz="2000" b="1" dirty="0" smtClean="0"/>
              <a:t>Model</a:t>
            </a:r>
            <a:endParaRPr lang="en-US" sz="2000" b="1" dirty="0"/>
          </a:p>
        </p:txBody>
      </p:sp>
      <p:pic>
        <p:nvPicPr>
          <p:cNvPr id="3" name="Picture 2" descr="human_kett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43300"/>
            <a:ext cx="9144000" cy="3516923"/>
          </a:xfrm>
          <a:prstGeom prst="rect">
            <a:avLst/>
          </a:prstGeom>
        </p:spPr>
      </p:pic>
      <p:sp>
        <p:nvSpPr>
          <p:cNvPr id="9" name="TextBox 8"/>
          <p:cNvSpPr txBox="1"/>
          <p:nvPr/>
        </p:nvSpPr>
        <p:spPr>
          <a:xfrm>
            <a:off x="0" y="3405768"/>
            <a:ext cx="916787" cy="400110"/>
          </a:xfrm>
          <a:prstGeom prst="rect">
            <a:avLst/>
          </a:prstGeom>
          <a:solidFill>
            <a:schemeClr val="accent5">
              <a:lumMod val="40000"/>
              <a:lumOff val="60000"/>
            </a:schemeClr>
          </a:solidFill>
        </p:spPr>
        <p:txBody>
          <a:bodyPr wrap="none" rtlCol="0">
            <a:spAutoFit/>
          </a:bodyPr>
          <a:lstStyle/>
          <a:p>
            <a:r>
              <a:rPr lang="en-US" sz="2000" b="1" dirty="0" smtClean="0"/>
              <a:t>Kettles</a:t>
            </a:r>
            <a:endParaRPr lang="en-US" sz="2000" b="1" dirty="0"/>
          </a:p>
        </p:txBody>
      </p:sp>
      <p:sp>
        <p:nvSpPr>
          <p:cNvPr id="10" name="TextBox 9"/>
          <p:cNvSpPr txBox="1"/>
          <p:nvPr/>
        </p:nvSpPr>
        <p:spPr>
          <a:xfrm>
            <a:off x="884414" y="3405768"/>
            <a:ext cx="1059304" cy="400110"/>
          </a:xfrm>
          <a:prstGeom prst="rect">
            <a:avLst/>
          </a:prstGeom>
          <a:solidFill>
            <a:schemeClr val="accent2">
              <a:lumMod val="20000"/>
              <a:lumOff val="80000"/>
            </a:schemeClr>
          </a:solidFill>
        </p:spPr>
        <p:txBody>
          <a:bodyPr wrap="none" rtlCol="0">
            <a:spAutoFit/>
          </a:bodyPr>
          <a:lstStyle/>
          <a:p>
            <a:r>
              <a:rPr lang="en-US" sz="2000" b="1" dirty="0" smtClean="0"/>
              <a:t>Humans</a:t>
            </a:r>
            <a:endParaRPr lang="en-US" sz="2000" b="1" dirty="0"/>
          </a:p>
        </p:txBody>
      </p:sp>
    </p:spTree>
    <p:extLst>
      <p:ext uri="{BB962C8B-B14F-4D97-AF65-F5344CB8AC3E}">
        <p14:creationId xmlns:p14="http://schemas.microsoft.com/office/powerpoint/2010/main" val="168050883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ffectPriors_coffe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05144"/>
            <a:ext cx="9144000" cy="3616355"/>
          </a:xfrm>
          <a:prstGeom prst="rect">
            <a:avLst/>
          </a:prstGeom>
        </p:spPr>
      </p:pic>
      <p:pic>
        <p:nvPicPr>
          <p:cNvPr id="2" name="Picture 1" descr="pricePriors_coffe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44000" cy="3543301"/>
          </a:xfrm>
          <a:prstGeom prst="rect">
            <a:avLst/>
          </a:prstGeom>
        </p:spPr>
      </p:pic>
      <p:sp>
        <p:nvSpPr>
          <p:cNvPr id="5" name="TextBox 4"/>
          <p:cNvSpPr txBox="1"/>
          <p:nvPr/>
        </p:nvSpPr>
        <p:spPr>
          <a:xfrm>
            <a:off x="0" y="-39077"/>
            <a:ext cx="1725052" cy="400110"/>
          </a:xfrm>
          <a:prstGeom prst="rect">
            <a:avLst/>
          </a:prstGeom>
          <a:solidFill>
            <a:schemeClr val="accent5">
              <a:lumMod val="40000"/>
              <a:lumOff val="60000"/>
            </a:schemeClr>
          </a:solidFill>
        </p:spPr>
        <p:txBody>
          <a:bodyPr wrap="none" rtlCol="0">
            <a:spAutoFit/>
          </a:bodyPr>
          <a:lstStyle/>
          <a:p>
            <a:r>
              <a:rPr lang="en-US" sz="2000" b="1" dirty="0" smtClean="0"/>
              <a:t>Coffee Makers</a:t>
            </a:r>
            <a:endParaRPr lang="en-US" sz="2000" b="1" dirty="0"/>
          </a:p>
        </p:txBody>
      </p:sp>
      <p:sp>
        <p:nvSpPr>
          <p:cNvPr id="6" name="TextBox 5"/>
          <p:cNvSpPr txBox="1"/>
          <p:nvPr/>
        </p:nvSpPr>
        <p:spPr>
          <a:xfrm>
            <a:off x="1646414" y="-39077"/>
            <a:ext cx="1289486" cy="400110"/>
          </a:xfrm>
          <a:prstGeom prst="rect">
            <a:avLst/>
          </a:prstGeom>
          <a:solidFill>
            <a:schemeClr val="accent2">
              <a:lumMod val="20000"/>
              <a:lumOff val="80000"/>
            </a:schemeClr>
          </a:solidFill>
        </p:spPr>
        <p:txBody>
          <a:bodyPr wrap="none" rtlCol="0">
            <a:spAutoFit/>
          </a:bodyPr>
          <a:lstStyle/>
          <a:p>
            <a:r>
              <a:rPr lang="en-US" sz="2000" b="1" dirty="0" smtClean="0"/>
              <a:t>Price Prior</a:t>
            </a:r>
            <a:endParaRPr lang="en-US" sz="2000" b="1" dirty="0"/>
          </a:p>
        </p:txBody>
      </p:sp>
      <p:sp>
        <p:nvSpPr>
          <p:cNvPr id="9" name="TextBox 8"/>
          <p:cNvSpPr txBox="1"/>
          <p:nvPr/>
        </p:nvSpPr>
        <p:spPr>
          <a:xfrm>
            <a:off x="0" y="3355945"/>
            <a:ext cx="1725052" cy="400110"/>
          </a:xfrm>
          <a:prstGeom prst="rect">
            <a:avLst/>
          </a:prstGeom>
          <a:solidFill>
            <a:schemeClr val="accent5">
              <a:lumMod val="40000"/>
              <a:lumOff val="60000"/>
            </a:schemeClr>
          </a:solidFill>
        </p:spPr>
        <p:txBody>
          <a:bodyPr wrap="none" rtlCol="0">
            <a:spAutoFit/>
          </a:bodyPr>
          <a:lstStyle/>
          <a:p>
            <a:r>
              <a:rPr lang="en-US" sz="2000" b="1" dirty="0" smtClean="0"/>
              <a:t>Coffee Makers</a:t>
            </a:r>
            <a:endParaRPr lang="en-US" sz="2000" b="1" dirty="0"/>
          </a:p>
        </p:txBody>
      </p:sp>
      <p:sp>
        <p:nvSpPr>
          <p:cNvPr id="10" name="TextBox 9"/>
          <p:cNvSpPr txBox="1"/>
          <p:nvPr/>
        </p:nvSpPr>
        <p:spPr>
          <a:xfrm>
            <a:off x="1660835" y="3355945"/>
            <a:ext cx="1612591" cy="400110"/>
          </a:xfrm>
          <a:prstGeom prst="rect">
            <a:avLst/>
          </a:prstGeom>
          <a:solidFill>
            <a:schemeClr val="accent2">
              <a:lumMod val="20000"/>
              <a:lumOff val="80000"/>
            </a:schemeClr>
          </a:solidFill>
        </p:spPr>
        <p:txBody>
          <a:bodyPr wrap="none" rtlCol="0">
            <a:spAutoFit/>
          </a:bodyPr>
          <a:lstStyle/>
          <a:p>
            <a:r>
              <a:rPr lang="en-US" sz="2000" b="1" dirty="0" smtClean="0"/>
              <a:t>Opinion Prior</a:t>
            </a:r>
            <a:endParaRPr lang="en-US" sz="2000" b="1" dirty="0"/>
          </a:p>
        </p:txBody>
      </p:sp>
    </p:spTree>
    <p:extLst>
      <p:ext uri="{BB962C8B-B14F-4D97-AF65-F5344CB8AC3E}">
        <p14:creationId xmlns:p14="http://schemas.microsoft.com/office/powerpoint/2010/main" val="135219642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odel_coffe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300"/>
            <a:ext cx="9144000" cy="3516923"/>
          </a:xfrm>
          <a:prstGeom prst="rect">
            <a:avLst/>
          </a:prstGeom>
        </p:spPr>
      </p:pic>
      <p:sp>
        <p:nvSpPr>
          <p:cNvPr id="4" name="TextBox 3"/>
          <p:cNvSpPr txBox="1"/>
          <p:nvPr/>
        </p:nvSpPr>
        <p:spPr>
          <a:xfrm>
            <a:off x="0" y="-39077"/>
            <a:ext cx="1725052" cy="400110"/>
          </a:xfrm>
          <a:prstGeom prst="rect">
            <a:avLst/>
          </a:prstGeom>
          <a:solidFill>
            <a:schemeClr val="accent5">
              <a:lumMod val="40000"/>
              <a:lumOff val="60000"/>
            </a:schemeClr>
          </a:solidFill>
        </p:spPr>
        <p:txBody>
          <a:bodyPr wrap="none" rtlCol="0">
            <a:spAutoFit/>
          </a:bodyPr>
          <a:lstStyle/>
          <a:p>
            <a:r>
              <a:rPr lang="en-US" sz="2000" b="1" dirty="0" smtClean="0"/>
              <a:t>Coffee Makers</a:t>
            </a:r>
            <a:endParaRPr lang="en-US" sz="2000" b="1" dirty="0"/>
          </a:p>
        </p:txBody>
      </p:sp>
      <p:sp>
        <p:nvSpPr>
          <p:cNvPr id="5" name="TextBox 4"/>
          <p:cNvSpPr txBox="1"/>
          <p:nvPr/>
        </p:nvSpPr>
        <p:spPr>
          <a:xfrm>
            <a:off x="1674252" y="-50800"/>
            <a:ext cx="876462" cy="400110"/>
          </a:xfrm>
          <a:prstGeom prst="rect">
            <a:avLst/>
          </a:prstGeom>
          <a:solidFill>
            <a:schemeClr val="accent2">
              <a:lumMod val="20000"/>
              <a:lumOff val="80000"/>
            </a:schemeClr>
          </a:solidFill>
        </p:spPr>
        <p:txBody>
          <a:bodyPr wrap="none" rtlCol="0">
            <a:spAutoFit/>
          </a:bodyPr>
          <a:lstStyle/>
          <a:p>
            <a:r>
              <a:rPr lang="en-US" sz="2000" b="1" dirty="0" smtClean="0"/>
              <a:t>Model</a:t>
            </a:r>
            <a:endParaRPr lang="en-US" sz="2000" b="1" dirty="0"/>
          </a:p>
        </p:txBody>
      </p:sp>
    </p:spTree>
    <p:extLst>
      <p:ext uri="{BB962C8B-B14F-4D97-AF65-F5344CB8AC3E}">
        <p14:creationId xmlns:p14="http://schemas.microsoft.com/office/powerpoint/2010/main" val="1492601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humans_coffe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56977"/>
            <a:ext cx="9144000" cy="3516923"/>
          </a:xfrm>
          <a:prstGeom prst="rect">
            <a:avLst/>
          </a:prstGeom>
        </p:spPr>
      </p:pic>
      <p:pic>
        <p:nvPicPr>
          <p:cNvPr id="8" name="Picture 7" descr="model_coffe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4300"/>
            <a:ext cx="9144000" cy="3516923"/>
          </a:xfrm>
          <a:prstGeom prst="rect">
            <a:avLst/>
          </a:prstGeom>
        </p:spPr>
      </p:pic>
      <p:sp>
        <p:nvSpPr>
          <p:cNvPr id="4" name="TextBox 3"/>
          <p:cNvSpPr txBox="1"/>
          <p:nvPr/>
        </p:nvSpPr>
        <p:spPr>
          <a:xfrm>
            <a:off x="0" y="-39077"/>
            <a:ext cx="1725052" cy="400110"/>
          </a:xfrm>
          <a:prstGeom prst="rect">
            <a:avLst/>
          </a:prstGeom>
          <a:solidFill>
            <a:schemeClr val="accent5">
              <a:lumMod val="40000"/>
              <a:lumOff val="60000"/>
            </a:schemeClr>
          </a:solidFill>
        </p:spPr>
        <p:txBody>
          <a:bodyPr wrap="none" rtlCol="0">
            <a:spAutoFit/>
          </a:bodyPr>
          <a:lstStyle/>
          <a:p>
            <a:r>
              <a:rPr lang="en-US" sz="2000" b="1" dirty="0" smtClean="0"/>
              <a:t>Coffee Makers</a:t>
            </a:r>
            <a:endParaRPr lang="en-US" sz="2000" b="1" dirty="0"/>
          </a:p>
        </p:txBody>
      </p:sp>
      <p:sp>
        <p:nvSpPr>
          <p:cNvPr id="5" name="TextBox 4"/>
          <p:cNvSpPr txBox="1"/>
          <p:nvPr/>
        </p:nvSpPr>
        <p:spPr>
          <a:xfrm>
            <a:off x="1674252" y="-50800"/>
            <a:ext cx="876462" cy="400110"/>
          </a:xfrm>
          <a:prstGeom prst="rect">
            <a:avLst/>
          </a:prstGeom>
          <a:solidFill>
            <a:schemeClr val="accent2">
              <a:lumMod val="20000"/>
              <a:lumOff val="80000"/>
            </a:schemeClr>
          </a:solidFill>
        </p:spPr>
        <p:txBody>
          <a:bodyPr wrap="none" rtlCol="0">
            <a:spAutoFit/>
          </a:bodyPr>
          <a:lstStyle/>
          <a:p>
            <a:r>
              <a:rPr lang="en-US" sz="2000" b="1" dirty="0" smtClean="0"/>
              <a:t>Model</a:t>
            </a:r>
            <a:endParaRPr lang="en-US" sz="2000" b="1" dirty="0"/>
          </a:p>
        </p:txBody>
      </p:sp>
      <p:sp>
        <p:nvSpPr>
          <p:cNvPr id="6" name="TextBox 5"/>
          <p:cNvSpPr txBox="1"/>
          <p:nvPr/>
        </p:nvSpPr>
        <p:spPr>
          <a:xfrm>
            <a:off x="0" y="3447013"/>
            <a:ext cx="1725052" cy="400110"/>
          </a:xfrm>
          <a:prstGeom prst="rect">
            <a:avLst/>
          </a:prstGeom>
          <a:solidFill>
            <a:schemeClr val="accent5">
              <a:lumMod val="40000"/>
              <a:lumOff val="60000"/>
            </a:schemeClr>
          </a:solidFill>
        </p:spPr>
        <p:txBody>
          <a:bodyPr wrap="none" rtlCol="0">
            <a:spAutoFit/>
          </a:bodyPr>
          <a:lstStyle/>
          <a:p>
            <a:r>
              <a:rPr lang="en-US" sz="2000" b="1" dirty="0" smtClean="0"/>
              <a:t>Coffee Makers </a:t>
            </a:r>
            <a:endParaRPr lang="en-US" sz="2000" b="1" dirty="0"/>
          </a:p>
        </p:txBody>
      </p:sp>
      <p:sp>
        <p:nvSpPr>
          <p:cNvPr id="7" name="TextBox 6"/>
          <p:cNvSpPr txBox="1"/>
          <p:nvPr/>
        </p:nvSpPr>
        <p:spPr>
          <a:xfrm>
            <a:off x="1712352" y="3447013"/>
            <a:ext cx="1059304" cy="400110"/>
          </a:xfrm>
          <a:prstGeom prst="rect">
            <a:avLst/>
          </a:prstGeom>
          <a:solidFill>
            <a:schemeClr val="accent2">
              <a:lumMod val="20000"/>
              <a:lumOff val="80000"/>
            </a:schemeClr>
          </a:solidFill>
        </p:spPr>
        <p:txBody>
          <a:bodyPr wrap="none" rtlCol="0">
            <a:spAutoFit/>
          </a:bodyPr>
          <a:lstStyle/>
          <a:p>
            <a:r>
              <a:rPr lang="en-US" sz="2000" b="1" dirty="0" smtClean="0"/>
              <a:t>Humans</a:t>
            </a:r>
            <a:endParaRPr lang="en-US" sz="2000" b="1" dirty="0"/>
          </a:p>
        </p:txBody>
      </p:sp>
    </p:spTree>
    <p:extLst>
      <p:ext uri="{BB962C8B-B14F-4D97-AF65-F5344CB8AC3E}">
        <p14:creationId xmlns:p14="http://schemas.microsoft.com/office/powerpoint/2010/main" val="978721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ffectPriors_headphon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13100"/>
            <a:ext cx="9144000" cy="3695700"/>
          </a:xfrm>
          <a:prstGeom prst="rect">
            <a:avLst/>
          </a:prstGeom>
        </p:spPr>
      </p:pic>
      <p:pic>
        <p:nvPicPr>
          <p:cNvPr id="4" name="Picture 3" descr="pricePriors_headphon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8900"/>
            <a:ext cx="9144000" cy="3416299"/>
          </a:xfrm>
          <a:prstGeom prst="rect">
            <a:avLst/>
          </a:prstGeom>
        </p:spPr>
      </p:pic>
      <p:sp>
        <p:nvSpPr>
          <p:cNvPr id="5" name="TextBox 4"/>
          <p:cNvSpPr txBox="1"/>
          <p:nvPr/>
        </p:nvSpPr>
        <p:spPr>
          <a:xfrm>
            <a:off x="0" y="-39077"/>
            <a:ext cx="1522046" cy="400110"/>
          </a:xfrm>
          <a:prstGeom prst="rect">
            <a:avLst/>
          </a:prstGeom>
          <a:solidFill>
            <a:schemeClr val="accent5">
              <a:lumMod val="40000"/>
              <a:lumOff val="60000"/>
            </a:schemeClr>
          </a:solidFill>
        </p:spPr>
        <p:txBody>
          <a:bodyPr wrap="none" rtlCol="0">
            <a:spAutoFit/>
          </a:bodyPr>
          <a:lstStyle/>
          <a:p>
            <a:r>
              <a:rPr lang="en-US" sz="2000" b="1" dirty="0" smtClean="0"/>
              <a:t>Headphones</a:t>
            </a:r>
            <a:endParaRPr lang="en-US" sz="2000" b="1" dirty="0"/>
          </a:p>
        </p:txBody>
      </p:sp>
      <p:sp>
        <p:nvSpPr>
          <p:cNvPr id="6" name="TextBox 5"/>
          <p:cNvSpPr txBox="1"/>
          <p:nvPr/>
        </p:nvSpPr>
        <p:spPr>
          <a:xfrm>
            <a:off x="1468614" y="-39077"/>
            <a:ext cx="1289486" cy="400110"/>
          </a:xfrm>
          <a:prstGeom prst="rect">
            <a:avLst/>
          </a:prstGeom>
          <a:solidFill>
            <a:schemeClr val="accent2">
              <a:lumMod val="20000"/>
              <a:lumOff val="80000"/>
            </a:schemeClr>
          </a:solidFill>
        </p:spPr>
        <p:txBody>
          <a:bodyPr wrap="none" rtlCol="0">
            <a:spAutoFit/>
          </a:bodyPr>
          <a:lstStyle/>
          <a:p>
            <a:r>
              <a:rPr lang="en-US" sz="2000" b="1" dirty="0" smtClean="0"/>
              <a:t>Price Prior</a:t>
            </a:r>
            <a:endParaRPr lang="en-US" sz="2000" b="1" dirty="0"/>
          </a:p>
        </p:txBody>
      </p:sp>
      <p:sp>
        <p:nvSpPr>
          <p:cNvPr id="9" name="TextBox 8"/>
          <p:cNvSpPr txBox="1"/>
          <p:nvPr/>
        </p:nvSpPr>
        <p:spPr>
          <a:xfrm>
            <a:off x="0" y="3355945"/>
            <a:ext cx="1522046" cy="400110"/>
          </a:xfrm>
          <a:prstGeom prst="rect">
            <a:avLst/>
          </a:prstGeom>
          <a:solidFill>
            <a:schemeClr val="accent5">
              <a:lumMod val="40000"/>
              <a:lumOff val="60000"/>
            </a:schemeClr>
          </a:solidFill>
        </p:spPr>
        <p:txBody>
          <a:bodyPr wrap="none" rtlCol="0">
            <a:spAutoFit/>
          </a:bodyPr>
          <a:lstStyle/>
          <a:p>
            <a:r>
              <a:rPr lang="en-US" sz="2000" b="1" dirty="0" smtClean="0"/>
              <a:t>Headphones</a:t>
            </a:r>
            <a:endParaRPr lang="en-US" sz="2000" b="1" dirty="0"/>
          </a:p>
        </p:txBody>
      </p:sp>
      <p:sp>
        <p:nvSpPr>
          <p:cNvPr id="10" name="TextBox 9"/>
          <p:cNvSpPr txBox="1"/>
          <p:nvPr/>
        </p:nvSpPr>
        <p:spPr>
          <a:xfrm>
            <a:off x="1495735" y="3355945"/>
            <a:ext cx="1612591" cy="400110"/>
          </a:xfrm>
          <a:prstGeom prst="rect">
            <a:avLst/>
          </a:prstGeom>
          <a:solidFill>
            <a:schemeClr val="accent2">
              <a:lumMod val="20000"/>
              <a:lumOff val="80000"/>
            </a:schemeClr>
          </a:solidFill>
        </p:spPr>
        <p:txBody>
          <a:bodyPr wrap="none" rtlCol="0">
            <a:spAutoFit/>
          </a:bodyPr>
          <a:lstStyle/>
          <a:p>
            <a:r>
              <a:rPr lang="en-US" sz="2000" b="1" dirty="0" smtClean="0"/>
              <a:t>Opinion Prior</a:t>
            </a:r>
            <a:endParaRPr lang="en-US" sz="2000" b="1" dirty="0"/>
          </a:p>
        </p:txBody>
      </p:sp>
    </p:spTree>
    <p:extLst>
      <p:ext uri="{BB962C8B-B14F-4D97-AF65-F5344CB8AC3E}">
        <p14:creationId xmlns:p14="http://schemas.microsoft.com/office/powerpoint/2010/main" val="420199599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model_headphon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9700"/>
            <a:ext cx="9144000" cy="3516923"/>
          </a:xfrm>
          <a:prstGeom prst="rect">
            <a:avLst/>
          </a:prstGeom>
        </p:spPr>
      </p:pic>
      <p:sp>
        <p:nvSpPr>
          <p:cNvPr id="4" name="TextBox 3"/>
          <p:cNvSpPr txBox="1"/>
          <p:nvPr/>
        </p:nvSpPr>
        <p:spPr>
          <a:xfrm>
            <a:off x="0" y="-39077"/>
            <a:ext cx="1522046" cy="400110"/>
          </a:xfrm>
          <a:prstGeom prst="rect">
            <a:avLst/>
          </a:prstGeom>
          <a:solidFill>
            <a:schemeClr val="accent5">
              <a:lumMod val="40000"/>
              <a:lumOff val="60000"/>
            </a:schemeClr>
          </a:solidFill>
        </p:spPr>
        <p:txBody>
          <a:bodyPr wrap="none" rtlCol="0">
            <a:spAutoFit/>
          </a:bodyPr>
          <a:lstStyle/>
          <a:p>
            <a:r>
              <a:rPr lang="en-US" sz="2000" b="1" dirty="0" smtClean="0"/>
              <a:t>Headphones</a:t>
            </a:r>
            <a:endParaRPr lang="en-US" sz="2000" b="1" dirty="0"/>
          </a:p>
        </p:txBody>
      </p:sp>
      <p:sp>
        <p:nvSpPr>
          <p:cNvPr id="5" name="TextBox 4"/>
          <p:cNvSpPr txBox="1"/>
          <p:nvPr/>
        </p:nvSpPr>
        <p:spPr>
          <a:xfrm>
            <a:off x="1494014" y="-38100"/>
            <a:ext cx="876462" cy="400110"/>
          </a:xfrm>
          <a:prstGeom prst="rect">
            <a:avLst/>
          </a:prstGeom>
          <a:solidFill>
            <a:schemeClr val="accent2">
              <a:lumMod val="20000"/>
              <a:lumOff val="80000"/>
            </a:schemeClr>
          </a:solidFill>
        </p:spPr>
        <p:txBody>
          <a:bodyPr wrap="none" rtlCol="0">
            <a:spAutoFit/>
          </a:bodyPr>
          <a:lstStyle/>
          <a:p>
            <a:r>
              <a:rPr lang="en-US" sz="2000" b="1" dirty="0" smtClean="0"/>
              <a:t>Model</a:t>
            </a:r>
            <a:endParaRPr lang="en-US" sz="2000" b="1" dirty="0"/>
          </a:p>
        </p:txBody>
      </p:sp>
      <p:sp>
        <p:nvSpPr>
          <p:cNvPr id="6" name="TextBox 5"/>
          <p:cNvSpPr txBox="1"/>
          <p:nvPr/>
        </p:nvSpPr>
        <p:spPr>
          <a:xfrm>
            <a:off x="0" y="3447013"/>
            <a:ext cx="1522046" cy="400110"/>
          </a:xfrm>
          <a:prstGeom prst="rect">
            <a:avLst/>
          </a:prstGeom>
          <a:solidFill>
            <a:schemeClr val="accent5">
              <a:lumMod val="40000"/>
              <a:lumOff val="60000"/>
            </a:schemeClr>
          </a:solidFill>
        </p:spPr>
        <p:txBody>
          <a:bodyPr wrap="none" rtlCol="0">
            <a:spAutoFit/>
          </a:bodyPr>
          <a:lstStyle/>
          <a:p>
            <a:r>
              <a:rPr lang="en-US" sz="2000" b="1" dirty="0" smtClean="0"/>
              <a:t>Headphones</a:t>
            </a:r>
            <a:endParaRPr lang="en-US" sz="2000" b="1" dirty="0"/>
          </a:p>
        </p:txBody>
      </p:sp>
      <p:sp>
        <p:nvSpPr>
          <p:cNvPr id="7" name="TextBox 6"/>
          <p:cNvSpPr txBox="1"/>
          <p:nvPr/>
        </p:nvSpPr>
        <p:spPr>
          <a:xfrm>
            <a:off x="1477566" y="3447013"/>
            <a:ext cx="1059304" cy="400110"/>
          </a:xfrm>
          <a:prstGeom prst="rect">
            <a:avLst/>
          </a:prstGeom>
          <a:solidFill>
            <a:schemeClr val="accent2">
              <a:lumMod val="20000"/>
              <a:lumOff val="80000"/>
            </a:schemeClr>
          </a:solidFill>
        </p:spPr>
        <p:txBody>
          <a:bodyPr wrap="none" rtlCol="0">
            <a:spAutoFit/>
          </a:bodyPr>
          <a:lstStyle/>
          <a:p>
            <a:r>
              <a:rPr lang="en-US" sz="2000" b="1" dirty="0" smtClean="0"/>
              <a:t>Humans</a:t>
            </a:r>
            <a:endParaRPr lang="en-US" sz="2000" b="1" dirty="0"/>
          </a:p>
        </p:txBody>
      </p:sp>
    </p:spTree>
    <p:extLst>
      <p:ext uri="{BB962C8B-B14F-4D97-AF65-F5344CB8AC3E}">
        <p14:creationId xmlns:p14="http://schemas.microsoft.com/office/powerpoint/2010/main" val="653517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human_headphon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61861"/>
            <a:ext cx="9144000" cy="3516923"/>
          </a:xfrm>
          <a:prstGeom prst="rect">
            <a:avLst/>
          </a:prstGeom>
        </p:spPr>
      </p:pic>
      <p:pic>
        <p:nvPicPr>
          <p:cNvPr id="12" name="Picture 11" descr="model_headphon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9700"/>
            <a:ext cx="9144000" cy="3516923"/>
          </a:xfrm>
          <a:prstGeom prst="rect">
            <a:avLst/>
          </a:prstGeom>
        </p:spPr>
      </p:pic>
      <p:sp>
        <p:nvSpPr>
          <p:cNvPr id="4" name="TextBox 3"/>
          <p:cNvSpPr txBox="1"/>
          <p:nvPr/>
        </p:nvSpPr>
        <p:spPr>
          <a:xfrm>
            <a:off x="0" y="-39077"/>
            <a:ext cx="1522046" cy="400110"/>
          </a:xfrm>
          <a:prstGeom prst="rect">
            <a:avLst/>
          </a:prstGeom>
          <a:solidFill>
            <a:schemeClr val="accent5">
              <a:lumMod val="40000"/>
              <a:lumOff val="60000"/>
            </a:schemeClr>
          </a:solidFill>
        </p:spPr>
        <p:txBody>
          <a:bodyPr wrap="none" rtlCol="0">
            <a:spAutoFit/>
          </a:bodyPr>
          <a:lstStyle/>
          <a:p>
            <a:r>
              <a:rPr lang="en-US" sz="2000" b="1" dirty="0" smtClean="0"/>
              <a:t>Headphones</a:t>
            </a:r>
            <a:endParaRPr lang="en-US" sz="2000" b="1" dirty="0"/>
          </a:p>
        </p:txBody>
      </p:sp>
      <p:sp>
        <p:nvSpPr>
          <p:cNvPr id="5" name="TextBox 4"/>
          <p:cNvSpPr txBox="1"/>
          <p:nvPr/>
        </p:nvSpPr>
        <p:spPr>
          <a:xfrm>
            <a:off x="1494014" y="-38100"/>
            <a:ext cx="876462" cy="400110"/>
          </a:xfrm>
          <a:prstGeom prst="rect">
            <a:avLst/>
          </a:prstGeom>
          <a:solidFill>
            <a:schemeClr val="accent2">
              <a:lumMod val="20000"/>
              <a:lumOff val="80000"/>
            </a:schemeClr>
          </a:solidFill>
        </p:spPr>
        <p:txBody>
          <a:bodyPr wrap="none" rtlCol="0">
            <a:spAutoFit/>
          </a:bodyPr>
          <a:lstStyle/>
          <a:p>
            <a:r>
              <a:rPr lang="en-US" sz="2000" b="1" dirty="0" smtClean="0"/>
              <a:t>Model</a:t>
            </a:r>
            <a:endParaRPr lang="en-US" sz="2000" b="1" dirty="0"/>
          </a:p>
        </p:txBody>
      </p:sp>
      <p:sp>
        <p:nvSpPr>
          <p:cNvPr id="6" name="TextBox 5"/>
          <p:cNvSpPr txBox="1"/>
          <p:nvPr/>
        </p:nvSpPr>
        <p:spPr>
          <a:xfrm>
            <a:off x="0" y="3447013"/>
            <a:ext cx="1522046" cy="400110"/>
          </a:xfrm>
          <a:prstGeom prst="rect">
            <a:avLst/>
          </a:prstGeom>
          <a:solidFill>
            <a:schemeClr val="accent5">
              <a:lumMod val="40000"/>
              <a:lumOff val="60000"/>
            </a:schemeClr>
          </a:solidFill>
        </p:spPr>
        <p:txBody>
          <a:bodyPr wrap="none" rtlCol="0">
            <a:spAutoFit/>
          </a:bodyPr>
          <a:lstStyle/>
          <a:p>
            <a:r>
              <a:rPr lang="en-US" sz="2000" b="1" dirty="0" smtClean="0"/>
              <a:t>Headphones</a:t>
            </a:r>
            <a:endParaRPr lang="en-US" sz="2000" b="1" dirty="0"/>
          </a:p>
        </p:txBody>
      </p:sp>
      <p:sp>
        <p:nvSpPr>
          <p:cNvPr id="7" name="TextBox 6"/>
          <p:cNvSpPr txBox="1"/>
          <p:nvPr/>
        </p:nvSpPr>
        <p:spPr>
          <a:xfrm>
            <a:off x="1477566" y="3447013"/>
            <a:ext cx="1059304" cy="400110"/>
          </a:xfrm>
          <a:prstGeom prst="rect">
            <a:avLst/>
          </a:prstGeom>
          <a:solidFill>
            <a:schemeClr val="accent2">
              <a:lumMod val="20000"/>
              <a:lumOff val="80000"/>
            </a:schemeClr>
          </a:solidFill>
        </p:spPr>
        <p:txBody>
          <a:bodyPr wrap="none" rtlCol="0">
            <a:spAutoFit/>
          </a:bodyPr>
          <a:lstStyle/>
          <a:p>
            <a:r>
              <a:rPr lang="en-US" sz="2000" b="1" dirty="0" smtClean="0"/>
              <a:t>Humans</a:t>
            </a:r>
            <a:endParaRPr lang="en-US" sz="2000" b="1" dirty="0"/>
          </a:p>
        </p:txBody>
      </p:sp>
    </p:spTree>
    <p:extLst>
      <p:ext uri="{BB962C8B-B14F-4D97-AF65-F5344CB8AC3E}">
        <p14:creationId xmlns:p14="http://schemas.microsoft.com/office/powerpoint/2010/main" val="10585469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ricePriors_wat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7000"/>
            <a:ext cx="9144000" cy="3429000"/>
          </a:xfrm>
          <a:prstGeom prst="rect">
            <a:avLst/>
          </a:prstGeom>
        </p:spPr>
      </p:pic>
      <p:sp>
        <p:nvSpPr>
          <p:cNvPr id="5" name="TextBox 4"/>
          <p:cNvSpPr txBox="1"/>
          <p:nvPr/>
        </p:nvSpPr>
        <p:spPr>
          <a:xfrm>
            <a:off x="0" y="-39077"/>
            <a:ext cx="1109023" cy="400110"/>
          </a:xfrm>
          <a:prstGeom prst="rect">
            <a:avLst/>
          </a:prstGeom>
          <a:solidFill>
            <a:schemeClr val="accent5">
              <a:lumMod val="40000"/>
              <a:lumOff val="60000"/>
            </a:schemeClr>
          </a:solidFill>
        </p:spPr>
        <p:txBody>
          <a:bodyPr wrap="none" rtlCol="0">
            <a:spAutoFit/>
          </a:bodyPr>
          <a:lstStyle/>
          <a:p>
            <a:r>
              <a:rPr lang="en-US" sz="2000" b="1" dirty="0" smtClean="0"/>
              <a:t>Watches</a:t>
            </a:r>
            <a:endParaRPr lang="en-US" sz="2000" b="1" dirty="0"/>
          </a:p>
        </p:txBody>
      </p:sp>
      <p:sp>
        <p:nvSpPr>
          <p:cNvPr id="6" name="TextBox 5"/>
          <p:cNvSpPr txBox="1"/>
          <p:nvPr/>
        </p:nvSpPr>
        <p:spPr>
          <a:xfrm>
            <a:off x="1036814" y="-39077"/>
            <a:ext cx="1289486" cy="400110"/>
          </a:xfrm>
          <a:prstGeom prst="rect">
            <a:avLst/>
          </a:prstGeom>
          <a:solidFill>
            <a:schemeClr val="accent2">
              <a:lumMod val="20000"/>
              <a:lumOff val="80000"/>
            </a:schemeClr>
          </a:solidFill>
        </p:spPr>
        <p:txBody>
          <a:bodyPr wrap="none" rtlCol="0">
            <a:spAutoFit/>
          </a:bodyPr>
          <a:lstStyle/>
          <a:p>
            <a:r>
              <a:rPr lang="en-US" sz="2000" b="1" dirty="0" smtClean="0"/>
              <a:t>Price Prior</a:t>
            </a:r>
            <a:endParaRPr lang="en-US" sz="2000" b="1" dirty="0"/>
          </a:p>
        </p:txBody>
      </p:sp>
      <p:pic>
        <p:nvPicPr>
          <p:cNvPr id="8" name="Picture 7" descr="affectPriors_wa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56000"/>
            <a:ext cx="9144000" cy="3302000"/>
          </a:xfrm>
          <a:prstGeom prst="rect">
            <a:avLst/>
          </a:prstGeom>
        </p:spPr>
      </p:pic>
      <p:sp>
        <p:nvSpPr>
          <p:cNvPr id="11" name="TextBox 10"/>
          <p:cNvSpPr txBox="1"/>
          <p:nvPr/>
        </p:nvSpPr>
        <p:spPr>
          <a:xfrm>
            <a:off x="0" y="3294613"/>
            <a:ext cx="1109023" cy="400110"/>
          </a:xfrm>
          <a:prstGeom prst="rect">
            <a:avLst/>
          </a:prstGeom>
          <a:solidFill>
            <a:schemeClr val="accent5">
              <a:lumMod val="40000"/>
              <a:lumOff val="60000"/>
            </a:schemeClr>
          </a:solidFill>
        </p:spPr>
        <p:txBody>
          <a:bodyPr wrap="none" rtlCol="0">
            <a:spAutoFit/>
          </a:bodyPr>
          <a:lstStyle/>
          <a:p>
            <a:r>
              <a:rPr lang="en-US" sz="2000" b="1" dirty="0" smtClean="0"/>
              <a:t>Watches</a:t>
            </a:r>
            <a:endParaRPr lang="en-US" sz="2000" b="1" dirty="0"/>
          </a:p>
        </p:txBody>
      </p:sp>
      <p:sp>
        <p:nvSpPr>
          <p:cNvPr id="12" name="TextBox 11"/>
          <p:cNvSpPr txBox="1"/>
          <p:nvPr/>
        </p:nvSpPr>
        <p:spPr>
          <a:xfrm>
            <a:off x="1036814" y="3294613"/>
            <a:ext cx="1612591" cy="400110"/>
          </a:xfrm>
          <a:prstGeom prst="rect">
            <a:avLst/>
          </a:prstGeom>
          <a:solidFill>
            <a:schemeClr val="accent2">
              <a:lumMod val="20000"/>
              <a:lumOff val="80000"/>
            </a:schemeClr>
          </a:solidFill>
        </p:spPr>
        <p:txBody>
          <a:bodyPr wrap="none" rtlCol="0">
            <a:spAutoFit/>
          </a:bodyPr>
          <a:lstStyle/>
          <a:p>
            <a:r>
              <a:rPr lang="en-US" sz="2000" b="1" dirty="0" smtClean="0"/>
              <a:t>Opinion Prior</a:t>
            </a:r>
            <a:endParaRPr lang="en-US" sz="2000" b="1" dirty="0"/>
          </a:p>
        </p:txBody>
      </p:sp>
    </p:spTree>
    <p:extLst>
      <p:ext uri="{BB962C8B-B14F-4D97-AF65-F5344CB8AC3E}">
        <p14:creationId xmlns:p14="http://schemas.microsoft.com/office/powerpoint/2010/main" val="403066851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Linguistic phenomena</a:t>
            </a:r>
            <a:endParaRPr lang="en-US" dirty="0"/>
          </a:p>
        </p:txBody>
      </p:sp>
      <p:sp>
        <p:nvSpPr>
          <p:cNvPr id="3" name="Content Placeholder 2"/>
          <p:cNvSpPr>
            <a:spLocks noGrp="1"/>
          </p:cNvSpPr>
          <p:nvPr>
            <p:ph idx="1"/>
          </p:nvPr>
        </p:nvSpPr>
        <p:spPr>
          <a:xfrm>
            <a:off x="457200" y="1600200"/>
            <a:ext cx="8229600" cy="4838700"/>
          </a:xfrm>
        </p:spPr>
        <p:txBody>
          <a:bodyPr>
            <a:normAutofit/>
          </a:bodyPr>
          <a:lstStyle/>
          <a:p>
            <a:r>
              <a:rPr lang="en-US" dirty="0" smtClean="0"/>
              <a:t>Pragmatic Halo </a:t>
            </a:r>
            <a:r>
              <a:rPr lang="en-US" sz="2000" dirty="0" smtClean="0"/>
              <a:t>(</a:t>
            </a:r>
            <a:r>
              <a:rPr lang="en-US" sz="2000" dirty="0" err="1" smtClean="0"/>
              <a:t>Lasersohn</a:t>
            </a:r>
            <a:r>
              <a:rPr lang="en-US" sz="2000" dirty="0" smtClean="0"/>
              <a:t>, 1999; </a:t>
            </a:r>
            <a:r>
              <a:rPr lang="en-US" sz="2000" dirty="0" err="1" smtClean="0"/>
              <a:t>Krifka</a:t>
            </a:r>
            <a:r>
              <a:rPr lang="en-US" sz="2000" dirty="0" smtClean="0"/>
              <a:t>, 2007; </a:t>
            </a:r>
            <a:r>
              <a:rPr lang="en-US" sz="2000" dirty="0" err="1" smtClean="0"/>
              <a:t>Bastiaanse</a:t>
            </a:r>
            <a:r>
              <a:rPr lang="en-US" sz="2000" dirty="0" smtClean="0"/>
              <a:t>, 2011)</a:t>
            </a:r>
          </a:p>
          <a:p>
            <a:pPr lvl="1"/>
            <a:r>
              <a:rPr lang="en-US" dirty="0"/>
              <a:t>T</a:t>
            </a:r>
            <a:r>
              <a:rPr lang="en-US" dirty="0" smtClean="0"/>
              <a:t>endency </a:t>
            </a:r>
            <a:r>
              <a:rPr lang="en-US" dirty="0"/>
              <a:t>toward imprecise </a:t>
            </a:r>
            <a:r>
              <a:rPr lang="en-US" dirty="0" smtClean="0"/>
              <a:t>interpretations </a:t>
            </a:r>
            <a:r>
              <a:rPr lang="en-US" dirty="0"/>
              <a:t>of simple number </a:t>
            </a:r>
            <a:r>
              <a:rPr lang="en-US" dirty="0" smtClean="0"/>
              <a:t>expressions</a:t>
            </a:r>
          </a:p>
          <a:p>
            <a:pPr lvl="1"/>
            <a:r>
              <a:rPr lang="en-US" dirty="0" smtClean="0"/>
              <a:t>Tendency toward precise interpretations </a:t>
            </a:r>
            <a:r>
              <a:rPr lang="en-US" dirty="0"/>
              <a:t>of complex number </a:t>
            </a:r>
            <a:r>
              <a:rPr lang="en-US" dirty="0" smtClean="0"/>
              <a:t>expressions</a:t>
            </a:r>
          </a:p>
          <a:p>
            <a:pPr lvl="1"/>
            <a:endParaRPr lang="en-US" dirty="0" smtClean="0"/>
          </a:p>
        </p:txBody>
      </p:sp>
      <p:sp>
        <p:nvSpPr>
          <p:cNvPr id="4" name="Rectangle 3"/>
          <p:cNvSpPr/>
          <p:nvPr/>
        </p:nvSpPr>
        <p:spPr>
          <a:xfrm>
            <a:off x="1274704" y="4941537"/>
            <a:ext cx="7148506" cy="954107"/>
          </a:xfrm>
          <a:prstGeom prst="rect">
            <a:avLst/>
          </a:prstGeom>
        </p:spPr>
        <p:txBody>
          <a:bodyPr wrap="square">
            <a:spAutoFit/>
          </a:bodyPr>
          <a:lstStyle/>
          <a:p>
            <a:r>
              <a:rPr lang="en-US" sz="2800" dirty="0" smtClean="0">
                <a:solidFill>
                  <a:schemeClr val="accent5">
                    <a:lumMod val="75000"/>
                  </a:schemeClr>
                </a:solidFill>
              </a:rPr>
              <a:t>“Bob has 10000 dollars in his bank account.”</a:t>
            </a:r>
          </a:p>
          <a:p>
            <a:r>
              <a:rPr lang="en-US" sz="2800" dirty="0" smtClean="0">
                <a:solidFill>
                  <a:schemeClr val="accent5">
                    <a:lumMod val="75000"/>
                  </a:schemeClr>
                </a:solidFill>
              </a:rPr>
              <a:t>“Bob has 9998 dollars in his bank account.”</a:t>
            </a:r>
            <a:endParaRPr lang="en-US" sz="2800" dirty="0" smtClean="0">
              <a:solidFill>
                <a:schemeClr val="accent5">
                  <a:lumMod val="75000"/>
                </a:schemeClr>
              </a:solidFill>
            </a:endParaRPr>
          </a:p>
        </p:txBody>
      </p:sp>
    </p:spTree>
    <p:extLst>
      <p:ext uri="{BB962C8B-B14F-4D97-AF65-F5344CB8AC3E}">
        <p14:creationId xmlns:p14="http://schemas.microsoft.com/office/powerpoint/2010/main" val="16082011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_wat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 y="114300"/>
            <a:ext cx="9144000" cy="3516923"/>
          </a:xfrm>
          <a:prstGeom prst="rect">
            <a:avLst/>
          </a:prstGeom>
        </p:spPr>
      </p:pic>
      <p:sp>
        <p:nvSpPr>
          <p:cNvPr id="5" name="TextBox 4"/>
          <p:cNvSpPr txBox="1"/>
          <p:nvPr/>
        </p:nvSpPr>
        <p:spPr>
          <a:xfrm>
            <a:off x="0" y="-39077"/>
            <a:ext cx="1109023" cy="400110"/>
          </a:xfrm>
          <a:prstGeom prst="rect">
            <a:avLst/>
          </a:prstGeom>
          <a:solidFill>
            <a:schemeClr val="accent5">
              <a:lumMod val="40000"/>
              <a:lumOff val="60000"/>
            </a:schemeClr>
          </a:solidFill>
        </p:spPr>
        <p:txBody>
          <a:bodyPr wrap="none" rtlCol="0">
            <a:spAutoFit/>
          </a:bodyPr>
          <a:lstStyle/>
          <a:p>
            <a:r>
              <a:rPr lang="en-US" sz="2000" b="1" dirty="0" smtClean="0"/>
              <a:t>Watches</a:t>
            </a:r>
            <a:endParaRPr lang="en-US" sz="2000" b="1" dirty="0"/>
          </a:p>
        </p:txBody>
      </p:sp>
      <p:sp>
        <p:nvSpPr>
          <p:cNvPr id="6" name="TextBox 5"/>
          <p:cNvSpPr txBox="1"/>
          <p:nvPr/>
        </p:nvSpPr>
        <p:spPr>
          <a:xfrm>
            <a:off x="1036814" y="-39077"/>
            <a:ext cx="876462" cy="400110"/>
          </a:xfrm>
          <a:prstGeom prst="rect">
            <a:avLst/>
          </a:prstGeom>
          <a:solidFill>
            <a:schemeClr val="accent2">
              <a:lumMod val="20000"/>
              <a:lumOff val="80000"/>
            </a:schemeClr>
          </a:solidFill>
        </p:spPr>
        <p:txBody>
          <a:bodyPr wrap="none" rtlCol="0">
            <a:spAutoFit/>
          </a:bodyPr>
          <a:lstStyle/>
          <a:p>
            <a:r>
              <a:rPr lang="en-US" sz="2000" b="1" dirty="0" smtClean="0"/>
              <a:t>Model</a:t>
            </a:r>
            <a:endParaRPr lang="en-US" sz="2000" b="1" dirty="0"/>
          </a:p>
        </p:txBody>
      </p:sp>
      <p:sp>
        <p:nvSpPr>
          <p:cNvPr id="11" name="TextBox 10"/>
          <p:cNvSpPr txBox="1"/>
          <p:nvPr/>
        </p:nvSpPr>
        <p:spPr>
          <a:xfrm>
            <a:off x="0" y="3447013"/>
            <a:ext cx="1109023" cy="400110"/>
          </a:xfrm>
          <a:prstGeom prst="rect">
            <a:avLst/>
          </a:prstGeom>
          <a:solidFill>
            <a:schemeClr val="accent5">
              <a:lumMod val="40000"/>
              <a:lumOff val="60000"/>
            </a:schemeClr>
          </a:solidFill>
        </p:spPr>
        <p:txBody>
          <a:bodyPr wrap="none" rtlCol="0">
            <a:spAutoFit/>
          </a:bodyPr>
          <a:lstStyle/>
          <a:p>
            <a:r>
              <a:rPr lang="en-US" sz="2000" b="1" dirty="0" smtClean="0"/>
              <a:t>Watches</a:t>
            </a:r>
            <a:endParaRPr lang="en-US" sz="2000" b="1" dirty="0"/>
          </a:p>
        </p:txBody>
      </p:sp>
      <p:sp>
        <p:nvSpPr>
          <p:cNvPr id="12" name="TextBox 11"/>
          <p:cNvSpPr txBox="1"/>
          <p:nvPr/>
        </p:nvSpPr>
        <p:spPr>
          <a:xfrm>
            <a:off x="1036814" y="3447013"/>
            <a:ext cx="1059304" cy="400110"/>
          </a:xfrm>
          <a:prstGeom prst="rect">
            <a:avLst/>
          </a:prstGeom>
          <a:solidFill>
            <a:schemeClr val="accent2">
              <a:lumMod val="20000"/>
              <a:lumOff val="80000"/>
            </a:schemeClr>
          </a:solidFill>
        </p:spPr>
        <p:txBody>
          <a:bodyPr wrap="none" rtlCol="0">
            <a:spAutoFit/>
          </a:bodyPr>
          <a:lstStyle/>
          <a:p>
            <a:r>
              <a:rPr lang="en-US" sz="2000" b="1" dirty="0" smtClean="0"/>
              <a:t>Humans</a:t>
            </a:r>
            <a:endParaRPr lang="en-US" sz="2000" b="1" dirty="0"/>
          </a:p>
        </p:txBody>
      </p:sp>
    </p:spTree>
    <p:extLst>
      <p:ext uri="{BB962C8B-B14F-4D97-AF65-F5344CB8AC3E}">
        <p14:creationId xmlns:p14="http://schemas.microsoft.com/office/powerpoint/2010/main" val="213168648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uman_wat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 y="3644900"/>
            <a:ext cx="9144000" cy="3516923"/>
          </a:xfrm>
          <a:prstGeom prst="rect">
            <a:avLst/>
          </a:prstGeom>
        </p:spPr>
      </p:pic>
      <p:pic>
        <p:nvPicPr>
          <p:cNvPr id="2" name="Picture 1" descr="model_wa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00" y="114300"/>
            <a:ext cx="9144000" cy="3516923"/>
          </a:xfrm>
          <a:prstGeom prst="rect">
            <a:avLst/>
          </a:prstGeom>
        </p:spPr>
      </p:pic>
      <p:sp>
        <p:nvSpPr>
          <p:cNvPr id="5" name="TextBox 4"/>
          <p:cNvSpPr txBox="1"/>
          <p:nvPr/>
        </p:nvSpPr>
        <p:spPr>
          <a:xfrm>
            <a:off x="0" y="-39077"/>
            <a:ext cx="1109023" cy="400110"/>
          </a:xfrm>
          <a:prstGeom prst="rect">
            <a:avLst/>
          </a:prstGeom>
          <a:solidFill>
            <a:schemeClr val="accent5">
              <a:lumMod val="40000"/>
              <a:lumOff val="60000"/>
            </a:schemeClr>
          </a:solidFill>
        </p:spPr>
        <p:txBody>
          <a:bodyPr wrap="none" rtlCol="0">
            <a:spAutoFit/>
          </a:bodyPr>
          <a:lstStyle/>
          <a:p>
            <a:r>
              <a:rPr lang="en-US" sz="2000" b="1" dirty="0" smtClean="0"/>
              <a:t>Watches</a:t>
            </a:r>
            <a:endParaRPr lang="en-US" sz="2000" b="1" dirty="0"/>
          </a:p>
        </p:txBody>
      </p:sp>
      <p:sp>
        <p:nvSpPr>
          <p:cNvPr id="6" name="TextBox 5"/>
          <p:cNvSpPr txBox="1"/>
          <p:nvPr/>
        </p:nvSpPr>
        <p:spPr>
          <a:xfrm>
            <a:off x="1036814" y="-39077"/>
            <a:ext cx="876462" cy="400110"/>
          </a:xfrm>
          <a:prstGeom prst="rect">
            <a:avLst/>
          </a:prstGeom>
          <a:solidFill>
            <a:schemeClr val="accent2">
              <a:lumMod val="20000"/>
              <a:lumOff val="80000"/>
            </a:schemeClr>
          </a:solidFill>
        </p:spPr>
        <p:txBody>
          <a:bodyPr wrap="none" rtlCol="0">
            <a:spAutoFit/>
          </a:bodyPr>
          <a:lstStyle/>
          <a:p>
            <a:r>
              <a:rPr lang="en-US" sz="2000" b="1" dirty="0" smtClean="0"/>
              <a:t>Model</a:t>
            </a:r>
            <a:endParaRPr lang="en-US" sz="2000" b="1" dirty="0"/>
          </a:p>
        </p:txBody>
      </p:sp>
      <p:sp>
        <p:nvSpPr>
          <p:cNvPr id="11" name="TextBox 10"/>
          <p:cNvSpPr txBox="1"/>
          <p:nvPr/>
        </p:nvSpPr>
        <p:spPr>
          <a:xfrm>
            <a:off x="0" y="3447013"/>
            <a:ext cx="1109023" cy="400110"/>
          </a:xfrm>
          <a:prstGeom prst="rect">
            <a:avLst/>
          </a:prstGeom>
          <a:solidFill>
            <a:schemeClr val="accent5">
              <a:lumMod val="40000"/>
              <a:lumOff val="60000"/>
            </a:schemeClr>
          </a:solidFill>
        </p:spPr>
        <p:txBody>
          <a:bodyPr wrap="none" rtlCol="0">
            <a:spAutoFit/>
          </a:bodyPr>
          <a:lstStyle/>
          <a:p>
            <a:r>
              <a:rPr lang="en-US" sz="2000" b="1" dirty="0" smtClean="0"/>
              <a:t>Watches</a:t>
            </a:r>
            <a:endParaRPr lang="en-US" sz="2000" b="1" dirty="0"/>
          </a:p>
        </p:txBody>
      </p:sp>
      <p:sp>
        <p:nvSpPr>
          <p:cNvPr id="12" name="TextBox 11"/>
          <p:cNvSpPr txBox="1"/>
          <p:nvPr/>
        </p:nvSpPr>
        <p:spPr>
          <a:xfrm>
            <a:off x="1036814" y="3447013"/>
            <a:ext cx="1059304" cy="400110"/>
          </a:xfrm>
          <a:prstGeom prst="rect">
            <a:avLst/>
          </a:prstGeom>
          <a:solidFill>
            <a:schemeClr val="accent2">
              <a:lumMod val="20000"/>
              <a:lumOff val="80000"/>
            </a:schemeClr>
          </a:solidFill>
        </p:spPr>
        <p:txBody>
          <a:bodyPr wrap="none" rtlCol="0">
            <a:spAutoFit/>
          </a:bodyPr>
          <a:lstStyle/>
          <a:p>
            <a:r>
              <a:rPr lang="en-US" sz="2000" b="1" dirty="0" smtClean="0"/>
              <a:t>Humans</a:t>
            </a:r>
            <a:endParaRPr lang="en-US" sz="2000" b="1" dirty="0"/>
          </a:p>
        </p:txBody>
      </p:sp>
    </p:spTree>
    <p:extLst>
      <p:ext uri="{BB962C8B-B14F-4D97-AF65-F5344CB8AC3E}">
        <p14:creationId xmlns:p14="http://schemas.microsoft.com/office/powerpoint/2010/main" val="281541506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ffectPriors_sweat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86100"/>
            <a:ext cx="9144000" cy="3797300"/>
          </a:xfrm>
          <a:prstGeom prst="rect">
            <a:avLst/>
          </a:prstGeom>
        </p:spPr>
      </p:pic>
      <p:pic>
        <p:nvPicPr>
          <p:cNvPr id="2" name="Picture 1" descr="pricePriors_swea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9077"/>
            <a:ext cx="9144000" cy="3569677"/>
          </a:xfrm>
          <a:prstGeom prst="rect">
            <a:avLst/>
          </a:prstGeom>
        </p:spPr>
      </p:pic>
      <p:sp>
        <p:nvSpPr>
          <p:cNvPr id="5" name="TextBox 4"/>
          <p:cNvSpPr txBox="1"/>
          <p:nvPr/>
        </p:nvSpPr>
        <p:spPr>
          <a:xfrm>
            <a:off x="0" y="-39077"/>
            <a:ext cx="1164251" cy="400110"/>
          </a:xfrm>
          <a:prstGeom prst="rect">
            <a:avLst/>
          </a:prstGeom>
          <a:solidFill>
            <a:schemeClr val="accent5">
              <a:lumMod val="40000"/>
              <a:lumOff val="60000"/>
            </a:schemeClr>
          </a:solidFill>
        </p:spPr>
        <p:txBody>
          <a:bodyPr wrap="none" rtlCol="0">
            <a:spAutoFit/>
          </a:bodyPr>
          <a:lstStyle/>
          <a:p>
            <a:r>
              <a:rPr lang="en-US" sz="2000" b="1" dirty="0" smtClean="0"/>
              <a:t>Sweaters</a:t>
            </a:r>
            <a:endParaRPr lang="en-US" sz="2000" b="1" dirty="0"/>
          </a:p>
        </p:txBody>
      </p:sp>
      <p:sp>
        <p:nvSpPr>
          <p:cNvPr id="6" name="TextBox 5"/>
          <p:cNvSpPr txBox="1"/>
          <p:nvPr/>
        </p:nvSpPr>
        <p:spPr>
          <a:xfrm>
            <a:off x="1087334" y="-39077"/>
            <a:ext cx="1289486" cy="400110"/>
          </a:xfrm>
          <a:prstGeom prst="rect">
            <a:avLst/>
          </a:prstGeom>
          <a:solidFill>
            <a:schemeClr val="accent2">
              <a:lumMod val="20000"/>
              <a:lumOff val="80000"/>
            </a:schemeClr>
          </a:solidFill>
        </p:spPr>
        <p:txBody>
          <a:bodyPr wrap="none" rtlCol="0">
            <a:spAutoFit/>
          </a:bodyPr>
          <a:lstStyle/>
          <a:p>
            <a:r>
              <a:rPr lang="en-US" sz="2000" b="1" dirty="0" smtClean="0"/>
              <a:t>Price Prior</a:t>
            </a:r>
            <a:endParaRPr lang="en-US" sz="2000" b="1" dirty="0"/>
          </a:p>
        </p:txBody>
      </p:sp>
      <p:sp>
        <p:nvSpPr>
          <p:cNvPr id="9" name="TextBox 8"/>
          <p:cNvSpPr txBox="1"/>
          <p:nvPr/>
        </p:nvSpPr>
        <p:spPr>
          <a:xfrm>
            <a:off x="0" y="3355945"/>
            <a:ext cx="1164251" cy="400110"/>
          </a:xfrm>
          <a:prstGeom prst="rect">
            <a:avLst/>
          </a:prstGeom>
          <a:solidFill>
            <a:schemeClr val="accent5">
              <a:lumMod val="40000"/>
              <a:lumOff val="60000"/>
            </a:schemeClr>
          </a:solidFill>
        </p:spPr>
        <p:txBody>
          <a:bodyPr wrap="none" rtlCol="0">
            <a:spAutoFit/>
          </a:bodyPr>
          <a:lstStyle/>
          <a:p>
            <a:r>
              <a:rPr lang="en-US" sz="2000" b="1" dirty="0" smtClean="0"/>
              <a:t>Sweaters</a:t>
            </a:r>
            <a:endParaRPr lang="en-US" sz="2000" b="1" dirty="0"/>
          </a:p>
        </p:txBody>
      </p:sp>
      <p:sp>
        <p:nvSpPr>
          <p:cNvPr id="10" name="TextBox 9"/>
          <p:cNvSpPr txBox="1"/>
          <p:nvPr/>
        </p:nvSpPr>
        <p:spPr>
          <a:xfrm>
            <a:off x="1087334" y="3355945"/>
            <a:ext cx="1612591" cy="400110"/>
          </a:xfrm>
          <a:prstGeom prst="rect">
            <a:avLst/>
          </a:prstGeom>
          <a:solidFill>
            <a:schemeClr val="accent2">
              <a:lumMod val="20000"/>
              <a:lumOff val="80000"/>
            </a:schemeClr>
          </a:solidFill>
        </p:spPr>
        <p:txBody>
          <a:bodyPr wrap="none" rtlCol="0">
            <a:spAutoFit/>
          </a:bodyPr>
          <a:lstStyle/>
          <a:p>
            <a:r>
              <a:rPr lang="en-US" sz="2000" b="1" dirty="0" smtClean="0"/>
              <a:t>Opinion Prior</a:t>
            </a:r>
            <a:endParaRPr lang="en-US" sz="2000" b="1" dirty="0"/>
          </a:p>
        </p:txBody>
      </p:sp>
    </p:spTree>
    <p:extLst>
      <p:ext uri="{BB962C8B-B14F-4D97-AF65-F5344CB8AC3E}">
        <p14:creationId xmlns:p14="http://schemas.microsoft.com/office/powerpoint/2010/main" val="198966236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odel_sweat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900"/>
            <a:ext cx="9144000" cy="3516923"/>
          </a:xfrm>
          <a:prstGeom prst="rect">
            <a:avLst/>
          </a:prstGeom>
        </p:spPr>
      </p:pic>
      <p:sp>
        <p:nvSpPr>
          <p:cNvPr id="4" name="TextBox 3"/>
          <p:cNvSpPr txBox="1"/>
          <p:nvPr/>
        </p:nvSpPr>
        <p:spPr>
          <a:xfrm>
            <a:off x="0" y="-39077"/>
            <a:ext cx="1164251" cy="400110"/>
          </a:xfrm>
          <a:prstGeom prst="rect">
            <a:avLst/>
          </a:prstGeom>
          <a:solidFill>
            <a:schemeClr val="accent5">
              <a:lumMod val="40000"/>
              <a:lumOff val="60000"/>
            </a:schemeClr>
          </a:solidFill>
        </p:spPr>
        <p:txBody>
          <a:bodyPr wrap="none" rtlCol="0">
            <a:spAutoFit/>
          </a:bodyPr>
          <a:lstStyle/>
          <a:p>
            <a:r>
              <a:rPr lang="en-US" sz="2000" b="1" dirty="0" smtClean="0"/>
              <a:t>Sweaters</a:t>
            </a:r>
            <a:endParaRPr lang="en-US" sz="2000" b="1" dirty="0"/>
          </a:p>
        </p:txBody>
      </p:sp>
      <p:sp>
        <p:nvSpPr>
          <p:cNvPr id="5" name="TextBox 4"/>
          <p:cNvSpPr txBox="1"/>
          <p:nvPr/>
        </p:nvSpPr>
        <p:spPr>
          <a:xfrm>
            <a:off x="1087334" y="-39077"/>
            <a:ext cx="876462" cy="400110"/>
          </a:xfrm>
          <a:prstGeom prst="rect">
            <a:avLst/>
          </a:prstGeom>
          <a:solidFill>
            <a:schemeClr val="accent2">
              <a:lumMod val="20000"/>
              <a:lumOff val="80000"/>
            </a:schemeClr>
          </a:solidFill>
        </p:spPr>
        <p:txBody>
          <a:bodyPr wrap="none" rtlCol="0">
            <a:spAutoFit/>
          </a:bodyPr>
          <a:lstStyle/>
          <a:p>
            <a:r>
              <a:rPr lang="en-US" sz="2000" b="1" dirty="0" smtClean="0"/>
              <a:t>Model</a:t>
            </a:r>
            <a:endParaRPr lang="en-US" sz="2000" b="1" dirty="0"/>
          </a:p>
        </p:txBody>
      </p:sp>
      <p:sp>
        <p:nvSpPr>
          <p:cNvPr id="6" name="TextBox 5"/>
          <p:cNvSpPr txBox="1"/>
          <p:nvPr/>
        </p:nvSpPr>
        <p:spPr>
          <a:xfrm>
            <a:off x="0" y="3355945"/>
            <a:ext cx="1164251" cy="400110"/>
          </a:xfrm>
          <a:prstGeom prst="rect">
            <a:avLst/>
          </a:prstGeom>
          <a:solidFill>
            <a:schemeClr val="accent5">
              <a:lumMod val="40000"/>
              <a:lumOff val="60000"/>
            </a:schemeClr>
          </a:solidFill>
        </p:spPr>
        <p:txBody>
          <a:bodyPr wrap="none" rtlCol="0">
            <a:spAutoFit/>
          </a:bodyPr>
          <a:lstStyle/>
          <a:p>
            <a:r>
              <a:rPr lang="en-US" sz="2000" b="1" dirty="0" smtClean="0"/>
              <a:t>Sweaters</a:t>
            </a:r>
            <a:endParaRPr lang="en-US" sz="2000" b="1" dirty="0"/>
          </a:p>
        </p:txBody>
      </p:sp>
      <p:sp>
        <p:nvSpPr>
          <p:cNvPr id="7" name="TextBox 6"/>
          <p:cNvSpPr txBox="1"/>
          <p:nvPr/>
        </p:nvSpPr>
        <p:spPr>
          <a:xfrm>
            <a:off x="1087334" y="3355945"/>
            <a:ext cx="1059304" cy="400110"/>
          </a:xfrm>
          <a:prstGeom prst="rect">
            <a:avLst/>
          </a:prstGeom>
          <a:solidFill>
            <a:schemeClr val="accent2">
              <a:lumMod val="20000"/>
              <a:lumOff val="80000"/>
            </a:schemeClr>
          </a:solidFill>
        </p:spPr>
        <p:txBody>
          <a:bodyPr wrap="none" rtlCol="0">
            <a:spAutoFit/>
          </a:bodyPr>
          <a:lstStyle/>
          <a:p>
            <a:r>
              <a:rPr lang="en-US" sz="2000" b="1" dirty="0" smtClean="0"/>
              <a:t>Humans</a:t>
            </a:r>
            <a:endParaRPr lang="en-US" sz="2000" b="1" dirty="0"/>
          </a:p>
        </p:txBody>
      </p:sp>
    </p:spTree>
    <p:extLst>
      <p:ext uri="{BB962C8B-B14F-4D97-AF65-F5344CB8AC3E}">
        <p14:creationId xmlns:p14="http://schemas.microsoft.com/office/powerpoint/2010/main" val="40122238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human_sweat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8877"/>
            <a:ext cx="9144000" cy="3516923"/>
          </a:xfrm>
          <a:prstGeom prst="rect">
            <a:avLst/>
          </a:prstGeom>
        </p:spPr>
      </p:pic>
      <p:pic>
        <p:nvPicPr>
          <p:cNvPr id="8" name="Picture 7" descr="model_swea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8900"/>
            <a:ext cx="9144000" cy="3516923"/>
          </a:xfrm>
          <a:prstGeom prst="rect">
            <a:avLst/>
          </a:prstGeom>
        </p:spPr>
      </p:pic>
      <p:sp>
        <p:nvSpPr>
          <p:cNvPr id="4" name="TextBox 3"/>
          <p:cNvSpPr txBox="1"/>
          <p:nvPr/>
        </p:nvSpPr>
        <p:spPr>
          <a:xfrm>
            <a:off x="0" y="-39077"/>
            <a:ext cx="1164251" cy="400110"/>
          </a:xfrm>
          <a:prstGeom prst="rect">
            <a:avLst/>
          </a:prstGeom>
          <a:solidFill>
            <a:schemeClr val="accent5">
              <a:lumMod val="40000"/>
              <a:lumOff val="60000"/>
            </a:schemeClr>
          </a:solidFill>
        </p:spPr>
        <p:txBody>
          <a:bodyPr wrap="none" rtlCol="0">
            <a:spAutoFit/>
          </a:bodyPr>
          <a:lstStyle/>
          <a:p>
            <a:r>
              <a:rPr lang="en-US" sz="2000" b="1" dirty="0" smtClean="0"/>
              <a:t>Sweaters</a:t>
            </a:r>
            <a:endParaRPr lang="en-US" sz="2000" b="1" dirty="0"/>
          </a:p>
        </p:txBody>
      </p:sp>
      <p:sp>
        <p:nvSpPr>
          <p:cNvPr id="5" name="TextBox 4"/>
          <p:cNvSpPr txBox="1"/>
          <p:nvPr/>
        </p:nvSpPr>
        <p:spPr>
          <a:xfrm>
            <a:off x="1087334" y="-39077"/>
            <a:ext cx="876462" cy="400110"/>
          </a:xfrm>
          <a:prstGeom prst="rect">
            <a:avLst/>
          </a:prstGeom>
          <a:solidFill>
            <a:schemeClr val="accent2">
              <a:lumMod val="20000"/>
              <a:lumOff val="80000"/>
            </a:schemeClr>
          </a:solidFill>
        </p:spPr>
        <p:txBody>
          <a:bodyPr wrap="none" rtlCol="0">
            <a:spAutoFit/>
          </a:bodyPr>
          <a:lstStyle/>
          <a:p>
            <a:r>
              <a:rPr lang="en-US" sz="2000" b="1" dirty="0" smtClean="0"/>
              <a:t>Model</a:t>
            </a:r>
            <a:endParaRPr lang="en-US" sz="2000" b="1" dirty="0"/>
          </a:p>
        </p:txBody>
      </p:sp>
      <p:sp>
        <p:nvSpPr>
          <p:cNvPr id="6" name="TextBox 5"/>
          <p:cNvSpPr txBox="1"/>
          <p:nvPr/>
        </p:nvSpPr>
        <p:spPr>
          <a:xfrm>
            <a:off x="0" y="3355945"/>
            <a:ext cx="1164251" cy="400110"/>
          </a:xfrm>
          <a:prstGeom prst="rect">
            <a:avLst/>
          </a:prstGeom>
          <a:solidFill>
            <a:schemeClr val="accent5">
              <a:lumMod val="40000"/>
              <a:lumOff val="60000"/>
            </a:schemeClr>
          </a:solidFill>
        </p:spPr>
        <p:txBody>
          <a:bodyPr wrap="none" rtlCol="0">
            <a:spAutoFit/>
          </a:bodyPr>
          <a:lstStyle/>
          <a:p>
            <a:r>
              <a:rPr lang="en-US" sz="2000" b="1" dirty="0" smtClean="0"/>
              <a:t>Sweaters</a:t>
            </a:r>
            <a:endParaRPr lang="en-US" sz="2000" b="1" dirty="0"/>
          </a:p>
        </p:txBody>
      </p:sp>
      <p:sp>
        <p:nvSpPr>
          <p:cNvPr id="7" name="TextBox 6"/>
          <p:cNvSpPr txBox="1"/>
          <p:nvPr/>
        </p:nvSpPr>
        <p:spPr>
          <a:xfrm>
            <a:off x="1087334" y="3355945"/>
            <a:ext cx="1059304" cy="400110"/>
          </a:xfrm>
          <a:prstGeom prst="rect">
            <a:avLst/>
          </a:prstGeom>
          <a:solidFill>
            <a:schemeClr val="accent2">
              <a:lumMod val="20000"/>
              <a:lumOff val="80000"/>
            </a:schemeClr>
          </a:solidFill>
        </p:spPr>
        <p:txBody>
          <a:bodyPr wrap="none" rtlCol="0">
            <a:spAutoFit/>
          </a:bodyPr>
          <a:lstStyle/>
          <a:p>
            <a:r>
              <a:rPr lang="en-US" sz="2000" b="1" dirty="0" smtClean="0"/>
              <a:t>Humans</a:t>
            </a:r>
            <a:endParaRPr lang="en-US" sz="2000" b="1" dirty="0"/>
          </a:p>
        </p:txBody>
      </p:sp>
    </p:spTree>
    <p:extLst>
      <p:ext uri="{BB962C8B-B14F-4D97-AF65-F5344CB8AC3E}">
        <p14:creationId xmlns:p14="http://schemas.microsoft.com/office/powerpoint/2010/main" val="10102714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pricePriors_lapto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3644900"/>
          </a:xfrm>
          <a:prstGeom prst="rect">
            <a:avLst/>
          </a:prstGeom>
        </p:spPr>
      </p:pic>
      <p:sp>
        <p:nvSpPr>
          <p:cNvPr id="14" name="TextBox 13"/>
          <p:cNvSpPr txBox="1"/>
          <p:nvPr/>
        </p:nvSpPr>
        <p:spPr>
          <a:xfrm>
            <a:off x="0" y="-39077"/>
            <a:ext cx="1024114" cy="400110"/>
          </a:xfrm>
          <a:prstGeom prst="rect">
            <a:avLst/>
          </a:prstGeom>
          <a:solidFill>
            <a:schemeClr val="accent5">
              <a:lumMod val="40000"/>
              <a:lumOff val="60000"/>
            </a:schemeClr>
          </a:solidFill>
        </p:spPr>
        <p:txBody>
          <a:bodyPr wrap="none" rtlCol="0">
            <a:spAutoFit/>
          </a:bodyPr>
          <a:lstStyle/>
          <a:p>
            <a:r>
              <a:rPr lang="en-US" sz="2000" b="1" dirty="0" smtClean="0"/>
              <a:t>Laptops</a:t>
            </a:r>
            <a:endParaRPr lang="en-US" sz="2000" b="1" dirty="0"/>
          </a:p>
        </p:txBody>
      </p:sp>
      <p:sp>
        <p:nvSpPr>
          <p:cNvPr id="15" name="TextBox 14"/>
          <p:cNvSpPr txBox="1"/>
          <p:nvPr/>
        </p:nvSpPr>
        <p:spPr>
          <a:xfrm>
            <a:off x="986014" y="-39077"/>
            <a:ext cx="1289486" cy="400110"/>
          </a:xfrm>
          <a:prstGeom prst="rect">
            <a:avLst/>
          </a:prstGeom>
          <a:solidFill>
            <a:schemeClr val="accent2">
              <a:lumMod val="20000"/>
              <a:lumOff val="80000"/>
            </a:schemeClr>
          </a:solidFill>
        </p:spPr>
        <p:txBody>
          <a:bodyPr wrap="none" rtlCol="0">
            <a:spAutoFit/>
          </a:bodyPr>
          <a:lstStyle/>
          <a:p>
            <a:r>
              <a:rPr lang="en-US" sz="2000" b="1" dirty="0" smtClean="0"/>
              <a:t>Price Prior</a:t>
            </a:r>
            <a:endParaRPr lang="en-US" sz="2000" b="1" dirty="0"/>
          </a:p>
        </p:txBody>
      </p:sp>
      <p:sp>
        <p:nvSpPr>
          <p:cNvPr id="17" name="TextBox 16"/>
          <p:cNvSpPr txBox="1"/>
          <p:nvPr/>
        </p:nvSpPr>
        <p:spPr>
          <a:xfrm>
            <a:off x="0" y="3409890"/>
            <a:ext cx="1024114" cy="400110"/>
          </a:xfrm>
          <a:prstGeom prst="rect">
            <a:avLst/>
          </a:prstGeom>
          <a:solidFill>
            <a:schemeClr val="accent5">
              <a:lumMod val="40000"/>
              <a:lumOff val="60000"/>
            </a:schemeClr>
          </a:solidFill>
        </p:spPr>
        <p:txBody>
          <a:bodyPr wrap="none" rtlCol="0">
            <a:spAutoFit/>
          </a:bodyPr>
          <a:lstStyle/>
          <a:p>
            <a:r>
              <a:rPr lang="en-US" sz="2000" b="1" dirty="0" smtClean="0"/>
              <a:t>Laptops</a:t>
            </a:r>
            <a:endParaRPr lang="en-US" sz="2000" b="1" dirty="0"/>
          </a:p>
        </p:txBody>
      </p:sp>
      <p:sp>
        <p:nvSpPr>
          <p:cNvPr id="18" name="TextBox 17"/>
          <p:cNvSpPr txBox="1"/>
          <p:nvPr/>
        </p:nvSpPr>
        <p:spPr>
          <a:xfrm>
            <a:off x="986014" y="3409890"/>
            <a:ext cx="1612591" cy="400110"/>
          </a:xfrm>
          <a:prstGeom prst="rect">
            <a:avLst/>
          </a:prstGeom>
          <a:solidFill>
            <a:schemeClr val="accent2">
              <a:lumMod val="20000"/>
              <a:lumOff val="80000"/>
            </a:schemeClr>
          </a:solidFill>
        </p:spPr>
        <p:txBody>
          <a:bodyPr wrap="none" rtlCol="0">
            <a:spAutoFit/>
          </a:bodyPr>
          <a:lstStyle/>
          <a:p>
            <a:r>
              <a:rPr lang="en-US" sz="2000" b="1" dirty="0" smtClean="0"/>
              <a:t>Opinion Prior</a:t>
            </a:r>
            <a:endParaRPr lang="en-US" sz="2000" b="1" dirty="0"/>
          </a:p>
        </p:txBody>
      </p:sp>
      <p:pic>
        <p:nvPicPr>
          <p:cNvPr id="21" name="Picture 20" descr="affectPriors_lapto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10000"/>
            <a:ext cx="9144000" cy="3079690"/>
          </a:xfrm>
          <a:prstGeom prst="rect">
            <a:avLst/>
          </a:prstGeom>
        </p:spPr>
      </p:pic>
    </p:spTree>
    <p:extLst>
      <p:ext uri="{BB962C8B-B14F-4D97-AF65-F5344CB8AC3E}">
        <p14:creationId xmlns:p14="http://schemas.microsoft.com/office/powerpoint/2010/main" val="364121932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odel_lapto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600"/>
            <a:ext cx="9144000" cy="3516923"/>
          </a:xfrm>
          <a:prstGeom prst="rect">
            <a:avLst/>
          </a:prstGeom>
        </p:spPr>
      </p:pic>
      <p:sp>
        <p:nvSpPr>
          <p:cNvPr id="10" name="TextBox 9"/>
          <p:cNvSpPr txBox="1"/>
          <p:nvPr/>
        </p:nvSpPr>
        <p:spPr>
          <a:xfrm>
            <a:off x="0" y="-39077"/>
            <a:ext cx="1024114" cy="400110"/>
          </a:xfrm>
          <a:prstGeom prst="rect">
            <a:avLst/>
          </a:prstGeom>
          <a:solidFill>
            <a:schemeClr val="accent5">
              <a:lumMod val="40000"/>
              <a:lumOff val="60000"/>
            </a:schemeClr>
          </a:solidFill>
        </p:spPr>
        <p:txBody>
          <a:bodyPr wrap="none" rtlCol="0">
            <a:spAutoFit/>
          </a:bodyPr>
          <a:lstStyle/>
          <a:p>
            <a:r>
              <a:rPr lang="en-US" sz="2000" b="1" dirty="0" smtClean="0"/>
              <a:t>Laptops</a:t>
            </a:r>
            <a:endParaRPr lang="en-US" sz="2000" b="1" dirty="0"/>
          </a:p>
        </p:txBody>
      </p:sp>
      <p:sp>
        <p:nvSpPr>
          <p:cNvPr id="11" name="TextBox 10"/>
          <p:cNvSpPr txBox="1"/>
          <p:nvPr/>
        </p:nvSpPr>
        <p:spPr>
          <a:xfrm>
            <a:off x="1024114" y="-39077"/>
            <a:ext cx="876462" cy="400110"/>
          </a:xfrm>
          <a:prstGeom prst="rect">
            <a:avLst/>
          </a:prstGeom>
          <a:solidFill>
            <a:schemeClr val="accent2">
              <a:lumMod val="20000"/>
              <a:lumOff val="80000"/>
            </a:schemeClr>
          </a:solidFill>
        </p:spPr>
        <p:txBody>
          <a:bodyPr wrap="none" rtlCol="0">
            <a:spAutoFit/>
          </a:bodyPr>
          <a:lstStyle/>
          <a:p>
            <a:r>
              <a:rPr lang="en-US" sz="2000" b="1" dirty="0" smtClean="0"/>
              <a:t>Model</a:t>
            </a:r>
            <a:endParaRPr lang="en-US" sz="2000" b="1" dirty="0"/>
          </a:p>
        </p:txBody>
      </p:sp>
    </p:spTree>
    <p:extLst>
      <p:ext uri="{BB962C8B-B14F-4D97-AF65-F5344CB8AC3E}">
        <p14:creationId xmlns:p14="http://schemas.microsoft.com/office/powerpoint/2010/main" val="194648808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model_lapto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600"/>
            <a:ext cx="9144000" cy="3516923"/>
          </a:xfrm>
          <a:prstGeom prst="rect">
            <a:avLst/>
          </a:prstGeom>
        </p:spPr>
      </p:pic>
      <p:pic>
        <p:nvPicPr>
          <p:cNvPr id="9" name="Picture 8" descr="human_lapto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56977"/>
            <a:ext cx="9144000" cy="3516923"/>
          </a:xfrm>
          <a:prstGeom prst="rect">
            <a:avLst/>
          </a:prstGeom>
        </p:spPr>
      </p:pic>
      <p:sp>
        <p:nvSpPr>
          <p:cNvPr id="5" name="TextBox 4"/>
          <p:cNvSpPr txBox="1"/>
          <p:nvPr/>
        </p:nvSpPr>
        <p:spPr>
          <a:xfrm>
            <a:off x="0" y="-39077"/>
            <a:ext cx="1024114" cy="400110"/>
          </a:xfrm>
          <a:prstGeom prst="rect">
            <a:avLst/>
          </a:prstGeom>
          <a:solidFill>
            <a:schemeClr val="accent5">
              <a:lumMod val="40000"/>
              <a:lumOff val="60000"/>
            </a:schemeClr>
          </a:solidFill>
        </p:spPr>
        <p:txBody>
          <a:bodyPr wrap="none" rtlCol="0">
            <a:spAutoFit/>
          </a:bodyPr>
          <a:lstStyle/>
          <a:p>
            <a:r>
              <a:rPr lang="en-US" sz="2000" b="1" dirty="0" smtClean="0"/>
              <a:t>Laptops</a:t>
            </a:r>
            <a:endParaRPr lang="en-US" sz="2000" b="1" dirty="0"/>
          </a:p>
        </p:txBody>
      </p:sp>
      <p:sp>
        <p:nvSpPr>
          <p:cNvPr id="6" name="TextBox 5"/>
          <p:cNvSpPr txBox="1"/>
          <p:nvPr/>
        </p:nvSpPr>
        <p:spPr>
          <a:xfrm>
            <a:off x="1024114" y="-39077"/>
            <a:ext cx="876462" cy="400110"/>
          </a:xfrm>
          <a:prstGeom prst="rect">
            <a:avLst/>
          </a:prstGeom>
          <a:solidFill>
            <a:schemeClr val="accent2">
              <a:lumMod val="20000"/>
              <a:lumOff val="80000"/>
            </a:schemeClr>
          </a:solidFill>
        </p:spPr>
        <p:txBody>
          <a:bodyPr wrap="none" rtlCol="0">
            <a:spAutoFit/>
          </a:bodyPr>
          <a:lstStyle/>
          <a:p>
            <a:r>
              <a:rPr lang="en-US" sz="2000" b="1" dirty="0" smtClean="0"/>
              <a:t>Model</a:t>
            </a:r>
            <a:endParaRPr lang="en-US" sz="2000" b="1" dirty="0"/>
          </a:p>
        </p:txBody>
      </p:sp>
      <p:sp>
        <p:nvSpPr>
          <p:cNvPr id="7" name="TextBox 6"/>
          <p:cNvSpPr txBox="1"/>
          <p:nvPr/>
        </p:nvSpPr>
        <p:spPr>
          <a:xfrm>
            <a:off x="0" y="3405768"/>
            <a:ext cx="1024114" cy="400110"/>
          </a:xfrm>
          <a:prstGeom prst="rect">
            <a:avLst/>
          </a:prstGeom>
          <a:solidFill>
            <a:schemeClr val="accent5">
              <a:lumMod val="40000"/>
              <a:lumOff val="60000"/>
            </a:schemeClr>
          </a:solidFill>
        </p:spPr>
        <p:txBody>
          <a:bodyPr wrap="none" rtlCol="0">
            <a:spAutoFit/>
          </a:bodyPr>
          <a:lstStyle/>
          <a:p>
            <a:r>
              <a:rPr lang="en-US" sz="2000" b="1" dirty="0" smtClean="0"/>
              <a:t>Laptops</a:t>
            </a:r>
            <a:endParaRPr lang="en-US" sz="2000" b="1" dirty="0"/>
          </a:p>
        </p:txBody>
      </p:sp>
      <p:sp>
        <p:nvSpPr>
          <p:cNvPr id="11" name="TextBox 10"/>
          <p:cNvSpPr txBox="1"/>
          <p:nvPr/>
        </p:nvSpPr>
        <p:spPr>
          <a:xfrm>
            <a:off x="1024114" y="3405768"/>
            <a:ext cx="1059304" cy="400110"/>
          </a:xfrm>
          <a:prstGeom prst="rect">
            <a:avLst/>
          </a:prstGeom>
          <a:solidFill>
            <a:schemeClr val="accent2">
              <a:lumMod val="20000"/>
              <a:lumOff val="80000"/>
            </a:schemeClr>
          </a:solidFill>
        </p:spPr>
        <p:txBody>
          <a:bodyPr wrap="none" rtlCol="0">
            <a:spAutoFit/>
          </a:bodyPr>
          <a:lstStyle/>
          <a:p>
            <a:r>
              <a:rPr lang="en-US" sz="2000" b="1" dirty="0" smtClean="0"/>
              <a:t>Humans</a:t>
            </a:r>
            <a:endParaRPr lang="en-US" sz="2000" b="1" dirty="0"/>
          </a:p>
        </p:txBody>
      </p:sp>
    </p:spTree>
    <p:extLst>
      <p:ext uri="{BB962C8B-B14F-4D97-AF65-F5344CB8AC3E}">
        <p14:creationId xmlns:p14="http://schemas.microsoft.com/office/powerpoint/2010/main" val="63703379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 and quandaries…</a:t>
            </a:r>
            <a:endParaRPr lang="en-US" dirty="0"/>
          </a:p>
        </p:txBody>
      </p:sp>
      <p:sp>
        <p:nvSpPr>
          <p:cNvPr id="3" name="Content Placeholder 2"/>
          <p:cNvSpPr>
            <a:spLocks noGrp="1"/>
          </p:cNvSpPr>
          <p:nvPr>
            <p:ph idx="1"/>
          </p:nvPr>
        </p:nvSpPr>
        <p:spPr/>
        <p:txBody>
          <a:bodyPr>
            <a:normAutofit/>
          </a:bodyPr>
          <a:lstStyle/>
          <a:p>
            <a:r>
              <a:rPr lang="en-US" sz="2800" dirty="0" smtClean="0"/>
              <a:t>Numerical meanings are continuous, but we are currently binning them into discrete integers</a:t>
            </a:r>
            <a:endParaRPr lang="en-US" sz="2800" dirty="0"/>
          </a:p>
          <a:p>
            <a:r>
              <a:rPr lang="en-US" sz="2800" dirty="0" smtClean="0"/>
              <a:t>Other ways to visualize halo/hyperbole/sentiment effects?</a:t>
            </a:r>
          </a:p>
          <a:p>
            <a:r>
              <a:rPr lang="en-US" sz="2800" dirty="0" smtClean="0"/>
              <a:t>Quantitative measures of model fit</a:t>
            </a:r>
          </a:p>
          <a:p>
            <a:r>
              <a:rPr lang="en-US" sz="2800" dirty="0" smtClean="0"/>
              <a:t>Sarcasm?</a:t>
            </a:r>
          </a:p>
          <a:p>
            <a:r>
              <a:rPr lang="en-US" sz="2800" dirty="0" err="1" smtClean="0"/>
              <a:t>Snarkiness</a:t>
            </a:r>
            <a:r>
              <a:rPr lang="en-US" sz="2800" dirty="0" smtClean="0"/>
              <a:t>?</a:t>
            </a:r>
          </a:p>
          <a:p>
            <a:r>
              <a:rPr lang="en-US" sz="2800" dirty="0" smtClean="0"/>
              <a:t>A million other possibilities…</a:t>
            </a:r>
          </a:p>
        </p:txBody>
      </p:sp>
    </p:spTree>
    <p:extLst>
      <p:ext uri="{BB962C8B-B14F-4D97-AF65-F5344CB8AC3E}">
        <p14:creationId xmlns:p14="http://schemas.microsoft.com/office/powerpoint/2010/main" val="2406487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Linguistic phenomena</a:t>
            </a:r>
            <a:endParaRPr lang="en-US" dirty="0"/>
          </a:p>
        </p:txBody>
      </p:sp>
      <p:sp>
        <p:nvSpPr>
          <p:cNvPr id="3" name="Content Placeholder 2"/>
          <p:cNvSpPr>
            <a:spLocks noGrp="1"/>
          </p:cNvSpPr>
          <p:nvPr>
            <p:ph idx="1"/>
          </p:nvPr>
        </p:nvSpPr>
        <p:spPr>
          <a:xfrm>
            <a:off x="457200" y="1600200"/>
            <a:ext cx="8229600" cy="4838700"/>
          </a:xfrm>
        </p:spPr>
        <p:txBody>
          <a:bodyPr>
            <a:normAutofit/>
          </a:bodyPr>
          <a:lstStyle/>
          <a:p>
            <a:r>
              <a:rPr lang="en-US" dirty="0" smtClean="0"/>
              <a:t>Hyperbole </a:t>
            </a:r>
            <a:r>
              <a:rPr lang="en-US" sz="2000" dirty="0" smtClean="0"/>
              <a:t>(McCarthy &amp; Carter, 2004; Gibb, 2000; Mora, 2003)</a:t>
            </a:r>
          </a:p>
          <a:p>
            <a:pPr lvl="1"/>
            <a:r>
              <a:rPr lang="en-US" dirty="0" smtClean="0"/>
              <a:t>Expresses interpersonal </a:t>
            </a:r>
            <a:r>
              <a:rPr lang="en-US" dirty="0"/>
              <a:t>meaning beyond the literal meaning </a:t>
            </a:r>
            <a:r>
              <a:rPr lang="en-US" dirty="0" smtClean="0"/>
              <a:t>of the statement</a:t>
            </a:r>
          </a:p>
          <a:p>
            <a:pPr lvl="1"/>
            <a:r>
              <a:rPr lang="en-US" dirty="0"/>
              <a:t>S</a:t>
            </a:r>
            <a:r>
              <a:rPr lang="en-US" dirty="0" smtClean="0"/>
              <a:t>uccessful </a:t>
            </a:r>
            <a:r>
              <a:rPr lang="en-US" dirty="0"/>
              <a:t>interpretation of </a:t>
            </a:r>
            <a:r>
              <a:rPr lang="en-US" dirty="0" smtClean="0"/>
              <a:t>hyperbolic </a:t>
            </a:r>
            <a:r>
              <a:rPr lang="en-US" dirty="0"/>
              <a:t>expressions hinges </a:t>
            </a:r>
            <a:r>
              <a:rPr lang="en-US" dirty="0" smtClean="0"/>
              <a:t>on the listener’s </a:t>
            </a:r>
            <a:r>
              <a:rPr lang="en-US" dirty="0"/>
              <a:t>ability </a:t>
            </a:r>
            <a:r>
              <a:rPr lang="en-US" dirty="0" smtClean="0"/>
              <a:t>to infer </a:t>
            </a:r>
            <a:r>
              <a:rPr lang="en-US" dirty="0"/>
              <a:t>the speaker’s intentions</a:t>
            </a:r>
            <a:endParaRPr lang="en-US" dirty="0" smtClean="0"/>
          </a:p>
          <a:p>
            <a:endParaRPr lang="en-US" dirty="0" smtClean="0"/>
          </a:p>
          <a:p>
            <a:endParaRPr lang="en-US" dirty="0" smtClean="0"/>
          </a:p>
        </p:txBody>
      </p:sp>
      <p:sp>
        <p:nvSpPr>
          <p:cNvPr id="4" name="TextBox 3"/>
          <p:cNvSpPr txBox="1"/>
          <p:nvPr/>
        </p:nvSpPr>
        <p:spPr>
          <a:xfrm>
            <a:off x="749987" y="5053905"/>
            <a:ext cx="7936813" cy="1384995"/>
          </a:xfrm>
          <a:prstGeom prst="rect">
            <a:avLst/>
          </a:prstGeom>
          <a:noFill/>
        </p:spPr>
        <p:txBody>
          <a:bodyPr wrap="none" rtlCol="0">
            <a:spAutoFit/>
          </a:bodyPr>
          <a:lstStyle/>
          <a:p>
            <a:r>
              <a:rPr lang="en-US" sz="2800" dirty="0" smtClean="0">
                <a:solidFill>
                  <a:schemeClr val="accent2">
                    <a:lumMod val="75000"/>
                  </a:schemeClr>
                </a:solidFill>
              </a:rPr>
              <a:t>“A latte from that place costs 10000 dollars.”</a:t>
            </a:r>
            <a:endParaRPr lang="en-US" sz="2800" dirty="0" smtClean="0">
              <a:solidFill>
                <a:schemeClr val="accent6">
                  <a:lumMod val="75000"/>
                </a:schemeClr>
              </a:solidFill>
            </a:endParaRPr>
          </a:p>
          <a:p>
            <a:r>
              <a:rPr lang="en-US" sz="2800" dirty="0" smtClean="0">
                <a:solidFill>
                  <a:schemeClr val="accent6">
                    <a:lumMod val="75000"/>
                  </a:schemeClr>
                </a:solidFill>
              </a:rPr>
              <a:t>“That girl just bought a bag that costs 10000 dollars.”</a:t>
            </a:r>
          </a:p>
          <a:p>
            <a:endParaRPr lang="en-US" sz="2800" dirty="0"/>
          </a:p>
        </p:txBody>
      </p:sp>
    </p:spTree>
    <p:extLst>
      <p:ext uri="{BB962C8B-B14F-4D97-AF65-F5344CB8AC3E}">
        <p14:creationId xmlns:p14="http://schemas.microsoft.com/office/powerpoint/2010/main" val="15636763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Pragmatic reasoning</a:t>
            </a:r>
            <a:endParaRPr lang="en-US" dirty="0"/>
          </a:p>
        </p:txBody>
      </p:sp>
      <p:sp>
        <p:nvSpPr>
          <p:cNvPr id="3" name="Content Placeholder 2"/>
          <p:cNvSpPr>
            <a:spLocks noGrp="1"/>
          </p:cNvSpPr>
          <p:nvPr>
            <p:ph idx="1"/>
          </p:nvPr>
        </p:nvSpPr>
        <p:spPr>
          <a:xfrm>
            <a:off x="457200" y="1293621"/>
            <a:ext cx="8229600" cy="4838700"/>
          </a:xfrm>
        </p:spPr>
        <p:txBody>
          <a:bodyPr>
            <a:normAutofit/>
          </a:bodyPr>
          <a:lstStyle/>
          <a:p>
            <a:r>
              <a:rPr lang="en-US" sz="2800" dirty="0"/>
              <a:t>A</a:t>
            </a:r>
            <a:r>
              <a:rPr lang="en-US" sz="2800" dirty="0" smtClean="0"/>
              <a:t>llows </a:t>
            </a:r>
            <a:r>
              <a:rPr lang="en-US" sz="2800" dirty="0"/>
              <a:t>us to go beyond the literal meaning of an </a:t>
            </a:r>
            <a:r>
              <a:rPr lang="en-US" sz="2800" dirty="0" smtClean="0"/>
              <a:t>utterance </a:t>
            </a:r>
            <a:r>
              <a:rPr lang="en-US" sz="2800" dirty="0"/>
              <a:t>in a highly productive and systematic </a:t>
            </a:r>
            <a:r>
              <a:rPr lang="en-US" sz="2800" dirty="0" smtClean="0"/>
              <a:t>way </a:t>
            </a:r>
          </a:p>
          <a:p>
            <a:r>
              <a:rPr lang="en-US" sz="2800" dirty="0"/>
              <a:t>The lexicon forms the basis of pragmatic reasoning according to traditional accounts: it determines the set of alternative utterances available to the speaker. </a:t>
            </a:r>
            <a:endParaRPr lang="en-US" sz="2800" dirty="0" smtClean="0"/>
          </a:p>
          <a:p>
            <a:pPr lvl="1"/>
            <a:r>
              <a:rPr lang="en-US" dirty="0" smtClean="0"/>
              <a:t>“</a:t>
            </a:r>
            <a:r>
              <a:rPr lang="en-US" dirty="0"/>
              <a:t>Some of the students passed the test.” </a:t>
            </a:r>
            <a:endParaRPr lang="en-US" dirty="0" smtClean="0"/>
          </a:p>
          <a:p>
            <a:pPr lvl="2"/>
            <a:r>
              <a:rPr lang="en-US" sz="2800" dirty="0" smtClean="0"/>
              <a:t>Speaker </a:t>
            </a:r>
            <a:r>
              <a:rPr lang="en-US" sz="2800" dirty="0"/>
              <a:t>didn’t say “all”</a:t>
            </a:r>
            <a:br>
              <a:rPr lang="en-US" sz="2800" dirty="0"/>
            </a:br>
            <a:r>
              <a:rPr lang="en-US" sz="2800" dirty="0"/>
              <a:t>➡ Not all of the students passed </a:t>
            </a:r>
            <a:endParaRPr lang="en-US" sz="2800" dirty="0" smtClean="0"/>
          </a:p>
          <a:p>
            <a:endParaRPr lang="en-US" sz="2800" dirty="0" smtClean="0"/>
          </a:p>
          <a:p>
            <a:pPr lvl="1"/>
            <a:endParaRPr lang="en-US" dirty="0" smtClean="0"/>
          </a:p>
        </p:txBody>
      </p:sp>
      <p:pic>
        <p:nvPicPr>
          <p:cNvPr id="4" name="Picture 3" descr="Screen Shot 2013-05-21 at 9.32.3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409" y="4982391"/>
            <a:ext cx="2690825" cy="1831809"/>
          </a:xfrm>
          <a:prstGeom prst="rect">
            <a:avLst/>
          </a:prstGeom>
        </p:spPr>
      </p:pic>
      <p:sp>
        <p:nvSpPr>
          <p:cNvPr id="5" name="TextBox 4"/>
          <p:cNvSpPr txBox="1"/>
          <p:nvPr/>
        </p:nvSpPr>
        <p:spPr>
          <a:xfrm>
            <a:off x="87591" y="6444868"/>
            <a:ext cx="2366979" cy="369332"/>
          </a:xfrm>
          <a:prstGeom prst="rect">
            <a:avLst/>
          </a:prstGeom>
          <a:noFill/>
        </p:spPr>
        <p:txBody>
          <a:bodyPr wrap="none" rtlCol="0">
            <a:spAutoFit/>
          </a:bodyPr>
          <a:lstStyle/>
          <a:p>
            <a:r>
              <a:rPr lang="en-US" dirty="0" smtClean="0"/>
              <a:t>Slide from Leon Bergen </a:t>
            </a:r>
            <a:endParaRPr lang="en-US" dirty="0"/>
          </a:p>
        </p:txBody>
      </p:sp>
    </p:spTree>
    <p:extLst>
      <p:ext uri="{BB962C8B-B14F-4D97-AF65-F5344CB8AC3E}">
        <p14:creationId xmlns:p14="http://schemas.microsoft.com/office/powerpoint/2010/main" val="397486751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787" y="1673195"/>
            <a:ext cx="8983419" cy="4896468"/>
          </a:xfrm>
        </p:spPr>
        <p:txBody>
          <a:bodyPr>
            <a:noAutofit/>
          </a:bodyPr>
          <a:lstStyle/>
          <a:p>
            <a:r>
              <a:rPr lang="en-US" dirty="0" smtClean="0"/>
              <a:t>Recursive social models</a:t>
            </a:r>
          </a:p>
          <a:p>
            <a:pPr lvl="1"/>
            <a:r>
              <a:rPr lang="en-US" dirty="0" smtClean="0"/>
              <a:t>Starts </a:t>
            </a:r>
            <a:r>
              <a:rPr lang="en-US" dirty="0"/>
              <a:t>with a listener who interprets utterances </a:t>
            </a:r>
            <a:r>
              <a:rPr lang="en-US" dirty="0" smtClean="0"/>
              <a:t>literally</a:t>
            </a:r>
          </a:p>
          <a:p>
            <a:pPr lvl="1"/>
            <a:r>
              <a:rPr lang="en-US" dirty="0" smtClean="0"/>
              <a:t>Speaker chooses </a:t>
            </a:r>
            <a:r>
              <a:rPr lang="en-US" dirty="0"/>
              <a:t>an utterance that will effectively communicate her intended message to the listener </a:t>
            </a:r>
            <a:endParaRPr lang="en-US" dirty="0" smtClean="0"/>
          </a:p>
          <a:p>
            <a:pPr lvl="1"/>
            <a:r>
              <a:rPr lang="en-US" dirty="0" smtClean="0"/>
              <a:t>Listener </a:t>
            </a:r>
            <a:r>
              <a:rPr lang="en-US" dirty="0"/>
              <a:t>then reasons about the intent of this speaker </a:t>
            </a:r>
            <a:r>
              <a:rPr lang="en-US" dirty="0" smtClean="0"/>
              <a:t> </a:t>
            </a:r>
          </a:p>
          <a:p>
            <a:r>
              <a:rPr lang="en-US" dirty="0" smtClean="0"/>
              <a:t>Explains pragmatic phenomena</a:t>
            </a:r>
          </a:p>
          <a:p>
            <a:pPr lvl="1"/>
            <a:r>
              <a:rPr lang="en-US" dirty="0" smtClean="0"/>
              <a:t>Scalar </a:t>
            </a:r>
            <a:r>
              <a:rPr lang="en-US" dirty="0" err="1" smtClean="0"/>
              <a:t>implicature</a:t>
            </a:r>
            <a:r>
              <a:rPr lang="en-US" dirty="0" smtClean="0"/>
              <a:t> (Goodman &amp; </a:t>
            </a:r>
            <a:r>
              <a:rPr lang="en-US" dirty="0" err="1" smtClean="0"/>
              <a:t>Stuhlmuller</a:t>
            </a:r>
            <a:r>
              <a:rPr lang="en-US" dirty="0" smtClean="0"/>
              <a:t>, 2013)</a:t>
            </a:r>
          </a:p>
          <a:p>
            <a:pPr lvl="1"/>
            <a:endParaRPr lang="en-US" dirty="0"/>
          </a:p>
        </p:txBody>
      </p:sp>
      <p:sp>
        <p:nvSpPr>
          <p:cNvPr id="4" name="Title 1"/>
          <p:cNvSpPr>
            <a:spLocks noGrp="1"/>
          </p:cNvSpPr>
          <p:nvPr>
            <p:ph type="title"/>
          </p:nvPr>
        </p:nvSpPr>
        <p:spPr>
          <a:xfrm>
            <a:off x="457200" y="274638"/>
            <a:ext cx="8229600" cy="1143000"/>
          </a:xfrm>
        </p:spPr>
        <p:txBody>
          <a:bodyPr/>
          <a:lstStyle/>
          <a:p>
            <a:r>
              <a:rPr lang="en-US" dirty="0" smtClean="0"/>
              <a:t>Pragmatic reasoning</a:t>
            </a:r>
            <a:endParaRPr lang="en-US" dirty="0"/>
          </a:p>
        </p:txBody>
      </p:sp>
    </p:spTree>
    <p:extLst>
      <p:ext uri="{BB962C8B-B14F-4D97-AF65-F5344CB8AC3E}">
        <p14:creationId xmlns:p14="http://schemas.microsoft.com/office/powerpoint/2010/main" val="3761921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777" y="1317603"/>
            <a:ext cx="8802765" cy="5143145"/>
          </a:xfrm>
        </p:spPr>
        <p:txBody>
          <a:bodyPr>
            <a:noAutofit/>
          </a:bodyPr>
          <a:lstStyle/>
          <a:p>
            <a:r>
              <a:rPr lang="en-US" dirty="0" smtClean="0"/>
              <a:t>Lexical uncertainty</a:t>
            </a:r>
          </a:p>
          <a:p>
            <a:pPr lvl="1"/>
            <a:r>
              <a:rPr lang="en-US" dirty="0"/>
              <a:t>The speaker and listener do not know the literal meaning of each utterance in advance, i.e. they have uncertainty about the lexicon. </a:t>
            </a:r>
            <a:endParaRPr lang="en-US" dirty="0" smtClean="0"/>
          </a:p>
          <a:p>
            <a:pPr lvl="1"/>
            <a:r>
              <a:rPr lang="en-US" dirty="0"/>
              <a:t>They coordinate on an efficient lexicon while performing pragmatic inference. </a:t>
            </a:r>
            <a:endParaRPr lang="en-US" dirty="0" smtClean="0"/>
          </a:p>
          <a:p>
            <a:r>
              <a:rPr lang="en-US" dirty="0" smtClean="0"/>
              <a:t>Explains more pragmatic phenomena</a:t>
            </a:r>
          </a:p>
          <a:p>
            <a:pPr lvl="1"/>
            <a:r>
              <a:rPr lang="en-US" dirty="0" smtClean="0"/>
              <a:t>Interpretation </a:t>
            </a:r>
            <a:r>
              <a:rPr lang="en-US" dirty="0"/>
              <a:t>of gradable adjectives (e.g. tall, full) (Lassiter &amp; Goodman, 2013) </a:t>
            </a:r>
            <a:endParaRPr lang="en-US" dirty="0" smtClean="0"/>
          </a:p>
          <a:p>
            <a:pPr lvl="1"/>
            <a:r>
              <a:rPr lang="en-US" dirty="0"/>
              <a:t>S</a:t>
            </a:r>
            <a:r>
              <a:rPr lang="en-US" dirty="0" smtClean="0"/>
              <a:t>peciﬁcity </a:t>
            </a:r>
            <a:r>
              <a:rPr lang="en-US" dirty="0" err="1" smtClean="0"/>
              <a:t>implicatures</a:t>
            </a:r>
            <a:r>
              <a:rPr lang="en-US" dirty="0" smtClean="0"/>
              <a:t> and Horn </a:t>
            </a:r>
            <a:r>
              <a:rPr lang="en-US" dirty="0" err="1" smtClean="0"/>
              <a:t>implicatures</a:t>
            </a:r>
            <a:r>
              <a:rPr lang="en-US" dirty="0" smtClean="0"/>
              <a:t> (Bergen, Goodman &amp; Levy, 2012)</a:t>
            </a:r>
          </a:p>
          <a:p>
            <a:pPr lvl="1"/>
            <a:endParaRPr lang="en-US" dirty="0" smtClean="0"/>
          </a:p>
        </p:txBody>
      </p:sp>
      <p:sp>
        <p:nvSpPr>
          <p:cNvPr id="4" name="Title 1"/>
          <p:cNvSpPr>
            <a:spLocks noGrp="1"/>
          </p:cNvSpPr>
          <p:nvPr>
            <p:ph type="title"/>
          </p:nvPr>
        </p:nvSpPr>
        <p:spPr>
          <a:xfrm>
            <a:off x="457200" y="274638"/>
            <a:ext cx="8229600" cy="1143000"/>
          </a:xfrm>
        </p:spPr>
        <p:txBody>
          <a:bodyPr/>
          <a:lstStyle/>
          <a:p>
            <a:r>
              <a:rPr lang="en-US" dirty="0" smtClean="0"/>
              <a:t>Pragmatic reasoning</a:t>
            </a:r>
            <a:endParaRPr lang="en-US" dirty="0"/>
          </a:p>
        </p:txBody>
      </p:sp>
    </p:spTree>
    <p:extLst>
      <p:ext uri="{BB962C8B-B14F-4D97-AF65-F5344CB8AC3E}">
        <p14:creationId xmlns:p14="http://schemas.microsoft.com/office/powerpoint/2010/main" val="4229116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46716"/>
            <a:ext cx="8229600" cy="1143000"/>
          </a:xfrm>
        </p:spPr>
        <p:txBody>
          <a:bodyPr>
            <a:normAutofit fontScale="90000"/>
          </a:bodyPr>
          <a:lstStyle/>
          <a:p>
            <a:r>
              <a:rPr lang="en-US" dirty="0" smtClean="0"/>
              <a:t>Pragmatic interpretation of numbers</a:t>
            </a:r>
            <a:endParaRPr lang="en-US" dirty="0"/>
          </a:p>
        </p:txBody>
      </p:sp>
      <p:sp>
        <p:nvSpPr>
          <p:cNvPr id="3" name="Content Placeholder 2"/>
          <p:cNvSpPr>
            <a:spLocks noGrp="1"/>
          </p:cNvSpPr>
          <p:nvPr>
            <p:ph idx="1"/>
          </p:nvPr>
        </p:nvSpPr>
        <p:spPr>
          <a:xfrm>
            <a:off x="457199" y="1799634"/>
            <a:ext cx="8367279" cy="4268143"/>
          </a:xfrm>
        </p:spPr>
        <p:txBody>
          <a:bodyPr>
            <a:noAutofit/>
          </a:bodyPr>
          <a:lstStyle/>
          <a:p>
            <a:r>
              <a:rPr lang="en-US" sz="2800" dirty="0" smtClean="0"/>
              <a:t>Numbers have literal meanings. However, there is uncertainty about the precision of those meanings</a:t>
            </a:r>
          </a:p>
          <a:p>
            <a:pPr lvl="1"/>
            <a:r>
              <a:rPr lang="en-US" dirty="0" smtClean="0">
                <a:solidFill>
                  <a:srgbClr val="953735"/>
                </a:solidFill>
              </a:rPr>
              <a:t>Does 10000 mean 10000, or 10000 +- 3?</a:t>
            </a:r>
          </a:p>
          <a:p>
            <a:r>
              <a:rPr lang="en-US" sz="2800" dirty="0" smtClean="0"/>
              <a:t>Some numbers are less costly to utter than others</a:t>
            </a:r>
          </a:p>
          <a:p>
            <a:pPr lvl="1"/>
            <a:r>
              <a:rPr lang="en-US" dirty="0" smtClean="0">
                <a:solidFill>
                  <a:srgbClr val="953735"/>
                </a:solidFill>
              </a:rPr>
              <a:t>Try saying “9998” and “10000”</a:t>
            </a:r>
          </a:p>
          <a:p>
            <a:r>
              <a:rPr lang="en-US" sz="2800" dirty="0" smtClean="0"/>
              <a:t>There is common knowledge about the distribution over number meanings in specific domains</a:t>
            </a:r>
          </a:p>
          <a:p>
            <a:pPr lvl="1"/>
            <a:r>
              <a:rPr lang="en-US" dirty="0" smtClean="0">
                <a:solidFill>
                  <a:srgbClr val="953735"/>
                </a:solidFill>
              </a:rPr>
              <a:t>A used car is likely to cost $10000 dollars; a bag </a:t>
            </a:r>
            <a:r>
              <a:rPr lang="en-US" smtClean="0">
                <a:solidFill>
                  <a:srgbClr val="953735"/>
                </a:solidFill>
              </a:rPr>
              <a:t>is less likely</a:t>
            </a:r>
            <a:r>
              <a:rPr lang="en-US" dirty="0" smtClean="0">
                <a:solidFill>
                  <a:srgbClr val="953735"/>
                </a:solidFill>
              </a:rPr>
              <a:t>.</a:t>
            </a:r>
          </a:p>
          <a:p>
            <a:pPr lvl="1"/>
            <a:endParaRPr lang="en-US" dirty="0" smtClean="0">
              <a:solidFill>
                <a:srgbClr val="953735"/>
              </a:solidFill>
            </a:endParaRPr>
          </a:p>
        </p:txBody>
      </p:sp>
    </p:spTree>
    <p:extLst>
      <p:ext uri="{BB962C8B-B14F-4D97-AF65-F5344CB8AC3E}">
        <p14:creationId xmlns:p14="http://schemas.microsoft.com/office/powerpoint/2010/main" val="175566755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46716"/>
            <a:ext cx="8229600" cy="1143000"/>
          </a:xfrm>
        </p:spPr>
        <p:txBody>
          <a:bodyPr>
            <a:normAutofit fontScale="90000"/>
          </a:bodyPr>
          <a:lstStyle/>
          <a:p>
            <a:r>
              <a:rPr lang="en-US" dirty="0" smtClean="0"/>
              <a:t>Pragmatic interpretation of numbers</a:t>
            </a:r>
            <a:endParaRPr lang="en-US" dirty="0"/>
          </a:p>
        </p:txBody>
      </p:sp>
      <p:sp>
        <p:nvSpPr>
          <p:cNvPr id="3" name="Content Placeholder 2"/>
          <p:cNvSpPr>
            <a:spLocks noGrp="1"/>
          </p:cNvSpPr>
          <p:nvPr>
            <p:ph idx="1"/>
          </p:nvPr>
        </p:nvSpPr>
        <p:spPr>
          <a:xfrm>
            <a:off x="319520" y="1763889"/>
            <a:ext cx="8651491" cy="4976080"/>
          </a:xfrm>
        </p:spPr>
        <p:txBody>
          <a:bodyPr>
            <a:noAutofit/>
          </a:bodyPr>
          <a:lstStyle/>
          <a:p>
            <a:r>
              <a:rPr lang="en-US" sz="2800" dirty="0" smtClean="0"/>
              <a:t>There is common knowledge about the sentiment associated with different number meanings</a:t>
            </a:r>
          </a:p>
          <a:p>
            <a:pPr lvl="1"/>
            <a:r>
              <a:rPr lang="en-US" dirty="0" smtClean="0">
                <a:solidFill>
                  <a:srgbClr val="953735"/>
                </a:solidFill>
              </a:rPr>
              <a:t>A person is likely to find a $1000 bag expensive, and less likely to find a $1000 car expensive</a:t>
            </a:r>
          </a:p>
          <a:p>
            <a:r>
              <a:rPr lang="en-US" sz="2800" dirty="0" smtClean="0"/>
              <a:t>There is uncertainty over a speaker’s communicative goals</a:t>
            </a:r>
          </a:p>
          <a:p>
            <a:pPr lvl="1"/>
            <a:r>
              <a:rPr lang="en-US" dirty="0" smtClean="0">
                <a:solidFill>
                  <a:srgbClr val="953735"/>
                </a:solidFill>
              </a:rPr>
              <a:t>To convey objective information about the world (that bag cost $1398), or subjective evaluation/sentiment (that bag is expensive), or both</a:t>
            </a:r>
          </a:p>
          <a:p>
            <a:pPr lvl="1"/>
            <a:endParaRPr lang="en-US" dirty="0" smtClean="0">
              <a:solidFill>
                <a:srgbClr val="953735"/>
              </a:solidFill>
            </a:endParaRPr>
          </a:p>
        </p:txBody>
      </p:sp>
    </p:spTree>
    <p:extLst>
      <p:ext uri="{BB962C8B-B14F-4D97-AF65-F5344CB8AC3E}">
        <p14:creationId xmlns:p14="http://schemas.microsoft.com/office/powerpoint/2010/main" val="163228480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1509</TotalTime>
  <Words>1921</Words>
  <Application>Microsoft Macintosh PowerPoint</Application>
  <PresentationFormat>On-screen Show (4:3)</PresentationFormat>
  <Paragraphs>209</Paragraphs>
  <Slides>38</Slides>
  <Notes>13</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Halo, Hyperbole, and the  Pragmatic Interpretation of Numbers</vt:lpstr>
      <vt:lpstr>Numbers in the real world</vt:lpstr>
      <vt:lpstr>Linguistic phenomena</vt:lpstr>
      <vt:lpstr>Linguistic phenomena</vt:lpstr>
      <vt:lpstr>Pragmatic reasoning</vt:lpstr>
      <vt:lpstr>Pragmatic reasoning</vt:lpstr>
      <vt:lpstr>Pragmatic reasoning</vt:lpstr>
      <vt:lpstr>Pragmatic interpretation of numbers</vt:lpstr>
      <vt:lpstr>Pragmatic interpretation of numbers</vt:lpstr>
      <vt:lpstr>Pragmatic interpretation of numbers</vt:lpstr>
      <vt:lpstr>PowerPoint Presentation</vt:lpstr>
      <vt:lpstr>Price priors</vt:lpstr>
      <vt:lpstr>Price priors</vt:lpstr>
      <vt:lpstr>Price priors</vt:lpstr>
      <vt:lpstr>Opinion priors</vt:lpstr>
      <vt:lpstr>Opinion priors</vt:lpstr>
      <vt:lpstr>Opinion priors</vt:lpstr>
      <vt:lpstr>Interpretation of utterances</vt:lpstr>
      <vt:lpstr>Interpretation of utterances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steps and quandaries…</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Justine Kao</dc:creator>
  <cp:lastModifiedBy>Justine Kao</cp:lastModifiedBy>
  <cp:revision>69</cp:revision>
  <dcterms:created xsi:type="dcterms:W3CDTF">2013-05-20T18:46:00Z</dcterms:created>
  <dcterms:modified xsi:type="dcterms:W3CDTF">2013-05-21T19:55:01Z</dcterms:modified>
</cp:coreProperties>
</file>