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2" r:id="rId3"/>
    <p:sldId id="274" r:id="rId4"/>
    <p:sldId id="258" r:id="rId5"/>
    <p:sldId id="268" r:id="rId6"/>
    <p:sldId id="273" r:id="rId7"/>
    <p:sldId id="261" r:id="rId8"/>
    <p:sldId id="262" r:id="rId9"/>
    <p:sldId id="263" r:id="rId10"/>
    <p:sldId id="264" r:id="rId11"/>
    <p:sldId id="265" r:id="rId12"/>
    <p:sldId id="271" r:id="rId13"/>
    <p:sldId id="266" r:id="rId14"/>
    <p:sldId id="278" r:id="rId15"/>
    <p:sldId id="275" r:id="rId16"/>
    <p:sldId id="276" r:id="rId17"/>
    <p:sldId id="277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DE4014-CCB5-4653-8F23-EFF0BD545543}" type="datetimeFigureOut">
              <a:rPr lang="fr-FR" smtClean="0"/>
              <a:t>27/04/2020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6CF89-653F-4E63-8D0D-FDBB56AA02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3144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6CF89-653F-4E63-8D0D-FDBB56AA0298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7590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6CF89-653F-4E63-8D0D-FDBB56AA0298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5975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C250A1BF-6BC2-43DD-89AD-3991252650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C0CE6D1E-F9F8-4A4D-9F16-4AD07C657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21C44EC0-EF54-46B5-AB16-5FB5F2C11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6D6E-8755-4336-9165-4C154B55AA96}" type="datetimeFigureOut">
              <a:rPr lang="fr-FR" smtClean="0"/>
              <a:t>27/04/2020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5C227372-4BCB-432B-8F65-B02B4CE40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2EA90E0F-5A60-4AA6-9C65-9A1058BBC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7AD36-68A2-4B87-92E4-87C002274B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3052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234C3868-585B-4498-A7D3-C824E829F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663A59F8-C250-416B-B881-EECA69ADC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7C26EC4D-9C9C-4CF5-9B58-60181A23C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6D6E-8755-4336-9165-4C154B55AA96}" type="datetimeFigureOut">
              <a:rPr lang="fr-FR" smtClean="0"/>
              <a:t>27/04/2020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41E94FBA-3803-4CC8-8033-290B7B8C3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A7AF797C-C2C1-422C-8C2F-B4FE4551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7AD36-68A2-4B87-92E4-87C002274B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5085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xmlns="" id="{639F0A24-E163-4B2C-96D1-AC557CD92F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D518E5F5-5744-4905-8325-6D843889B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C57008AF-B0AF-46C5-8984-A43D9012B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6D6E-8755-4336-9165-4C154B55AA96}" type="datetimeFigureOut">
              <a:rPr lang="fr-FR" smtClean="0"/>
              <a:t>27/04/2020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5BA184F6-F4BC-4EDB-9C6A-C76755C8D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13ACC845-376E-4D65-8C65-610D755CB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7AD36-68A2-4B87-92E4-87C002274B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8366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582994B-9DAB-459A-A087-24CD6E8FE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5F464329-BEF0-4370-8181-42760E3E8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76F5F119-F3E0-47E5-97D4-0A5FB62DC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6D6E-8755-4336-9165-4C154B55AA96}" type="datetimeFigureOut">
              <a:rPr lang="fr-FR" smtClean="0"/>
              <a:t>27/04/2020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4A67F19E-21A3-4FE7-9A22-5781970F9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597BDAB7-14B0-43FA-BEB2-A9F6ABDC3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7AD36-68A2-4B87-92E4-87C002274B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2508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C041D79-4D87-4D0B-A849-848536374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12260D1F-382E-435B-8068-62FD9CB72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81B9401C-89E9-44E2-8D11-7A1AFECEA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6D6E-8755-4336-9165-4C154B55AA96}" type="datetimeFigureOut">
              <a:rPr lang="fr-FR" smtClean="0"/>
              <a:t>27/04/2020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2B9E9253-681B-43DE-A971-804C91BFB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024465CE-FF3F-44D3-8D53-5738D9C10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7AD36-68A2-4B87-92E4-87C002274B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6938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1B934BDF-05C9-4D18-9AA3-D88412276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E1DF97E-78E0-44A9-AFF3-183E35A6A4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42ABAA32-41D7-46A3-93FC-50CE1823D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E71471F7-A073-4C0D-87DA-7F568A07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6D6E-8755-4336-9165-4C154B55AA96}" type="datetimeFigureOut">
              <a:rPr lang="fr-FR" smtClean="0"/>
              <a:t>27/04/2020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3C530F82-B5F8-4805-80FF-FEEF26EE6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EE12EBFF-ABDE-4BD7-A966-AD356689D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7AD36-68A2-4B87-92E4-87C002274B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2515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D6D3926-794E-4175-8A1D-4F792BA9F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5C2C525D-024B-4D1E-BBA8-3BBF943C4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9BE9759B-9E25-4497-8FF0-46D4C0FF2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xmlns="" id="{FA75D08D-7476-47F4-80CA-3C691E466D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xmlns="" id="{40A9AFF0-3331-46EC-AD99-0F07AEB17D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xmlns="" id="{0E82BC2A-646B-4636-B23A-2C9A387D6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6D6E-8755-4336-9165-4C154B55AA96}" type="datetimeFigureOut">
              <a:rPr lang="fr-FR" smtClean="0"/>
              <a:t>27/04/2020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xmlns="" id="{AFF5C4C0-8CF3-4962-98E1-4DF3B7DCD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xmlns="" id="{A07C8404-318E-415C-94B0-1983E16E5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7AD36-68A2-4B87-92E4-87C002274B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8829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D888441B-18A7-452A-B84E-07F55CEBB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F7852CAC-BAFF-46DB-ADA1-C152BC004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6D6E-8755-4336-9165-4C154B55AA96}" type="datetimeFigureOut">
              <a:rPr lang="fr-FR" smtClean="0"/>
              <a:t>27/04/2020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253948E5-F85D-4244-813B-9F1F72F2E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B70B1C13-BC77-43A3-BB86-229B6B004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7AD36-68A2-4B87-92E4-87C002274B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8008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xmlns="" id="{8CD5C018-68FA-4138-BE1C-F0318B25A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6D6E-8755-4336-9165-4C154B55AA96}" type="datetimeFigureOut">
              <a:rPr lang="fr-FR" smtClean="0"/>
              <a:t>27/04/2020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xmlns="" id="{BD11952D-CFF5-41D2-A815-C19B2ED1F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78E5BCB9-CC68-4EBB-AD49-FB5C10175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7AD36-68A2-4B87-92E4-87C002274B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3977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429C9B6-44EF-4DE5-8A1E-A9D963D0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54911E3D-6C01-48C7-A1D1-EED2FDCA4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0792DA7C-933C-49D8-9B72-E1BCE0C9C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9F57EEAD-7790-490B-A3F1-40CCAA022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6D6E-8755-4336-9165-4C154B55AA96}" type="datetimeFigureOut">
              <a:rPr lang="fr-FR" smtClean="0"/>
              <a:t>27/04/2020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69D6A548-F27E-4D18-A28D-A61A1D45A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7D27F218-7B87-4207-9E64-8EF096301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7AD36-68A2-4B87-92E4-87C002274B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619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4A480F90-D305-43DF-8C88-096EBC356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xmlns="" id="{5291740E-27D8-4A83-8788-073351E6C3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EBA8D74F-D11D-4BB5-A0A7-E4A00808D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BF4A5D37-2AEC-462C-ACE7-DBDA34CA9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6D6E-8755-4336-9165-4C154B55AA96}" type="datetimeFigureOut">
              <a:rPr lang="fr-FR" smtClean="0"/>
              <a:t>27/04/2020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D7C36F5D-CFCB-4AF7-8430-A91B32616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C335B9D9-3E67-415D-AF1B-23EC013A2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7AD36-68A2-4B87-92E4-87C002274B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4094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xmlns="" id="{E40ED847-518E-4BA5-BCFD-29C0B32AA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658211D9-B049-401C-AC5C-94645521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96F5303D-F651-49BA-B7B0-BF6CB8AE86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B6D6E-8755-4336-9165-4C154B55AA96}" type="datetimeFigureOut">
              <a:rPr lang="fr-FR" smtClean="0"/>
              <a:t>27/04/2020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9AFB12A8-1389-495D-AB17-223CD3A17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C89B89DF-EB55-45B0-8306-14A92DE112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7AD36-68A2-4B87-92E4-87C002274B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940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28BEC359-CA80-4941-BC0A-014D329BE0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646" y="3021710"/>
            <a:ext cx="11136573" cy="836672"/>
          </a:xfrm>
        </p:spPr>
        <p:txBody>
          <a:bodyPr>
            <a:normAutofit/>
          </a:bodyPr>
          <a:lstStyle/>
          <a:p>
            <a:r>
              <a:rPr lang="fr-FR" sz="4800" dirty="0">
                <a:latin typeface="LM Roman 12" panose="00000500000000000000" pitchFamily="50" charset="0"/>
              </a:rPr>
              <a:t> Classification des Fake and True news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98819AD8-B155-48A9-9DBB-A83CD4C834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6932" y="4272745"/>
            <a:ext cx="9144000" cy="579544"/>
          </a:xfrm>
        </p:spPr>
        <p:txBody>
          <a:bodyPr>
            <a:normAutofit/>
          </a:bodyPr>
          <a:lstStyle/>
          <a:p>
            <a:r>
              <a:rPr lang="fr-FR" sz="3200" dirty="0">
                <a:latin typeface="Aldhabi" panose="01000000000000000000" pitchFamily="2" charset="-78"/>
                <a:cs typeface="Aldhabi" panose="01000000000000000000" pitchFamily="2" charset="-78"/>
              </a:rPr>
              <a:t>AYILO Jean Eudes   &amp;   RAFIOU Amanath</a:t>
            </a:r>
          </a:p>
        </p:txBody>
      </p:sp>
      <p:pic>
        <p:nvPicPr>
          <p:cNvPr id="6" name="Picture 83">
            <a:extLst>
              <a:ext uri="{FF2B5EF4-FFF2-40B4-BE49-F238E27FC236}">
                <a16:creationId xmlns:a16="http://schemas.microsoft.com/office/drawing/2014/main" xmlns="" id="{BC4BAAF7-E782-4567-BA2B-07DC35A93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452" y="314777"/>
            <a:ext cx="3191715" cy="1273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5">
            <a:extLst>
              <a:ext uri="{FF2B5EF4-FFF2-40B4-BE49-F238E27FC236}">
                <a16:creationId xmlns:a16="http://schemas.microsoft.com/office/drawing/2014/main" xmlns="" id="{83B9BF94-3AAD-421D-88AD-ADFF72FFE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0226" y="367742"/>
            <a:ext cx="2920621" cy="124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3782292" y="1"/>
            <a:ext cx="4516581" cy="9015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0" y="6747164"/>
            <a:ext cx="12192000" cy="11083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Picture 81">
            <a:extLst>
              <a:ext uri="{FF2B5EF4-FFF2-40B4-BE49-F238E27FC236}">
                <a16:creationId xmlns:a16="http://schemas.microsoft.com/office/drawing/2014/main" xmlns="" id="{305A99B8-8261-4B48-BBC5-4B5416E02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65" y="445594"/>
            <a:ext cx="2857655" cy="105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">
            <a:extLst>
              <a:ext uri="{FF2B5EF4-FFF2-40B4-BE49-F238E27FC236}">
                <a16:creationId xmlns:a16="http://schemas.microsoft.com/office/drawing/2014/main" xmlns="" id="{0B0E4CFC-076F-41C6-B08D-71F6C06E9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6933" y="1899461"/>
            <a:ext cx="9144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4000" b="1" dirty="0">
                <a:latin typeface="LM Roman 12" panose="00000500000000000000" pitchFamily="50" charset="0"/>
                <a:cs typeface="Aldhabi" panose="01000000000000000000" pitchFamily="2" charset="-78"/>
              </a:rPr>
              <a:t> Machine Learning</a:t>
            </a:r>
          </a:p>
        </p:txBody>
      </p:sp>
      <p:sp>
        <p:nvSpPr>
          <p:cNvPr id="12" name="Sous-titre 2">
            <a:extLst>
              <a:ext uri="{FF2B5EF4-FFF2-40B4-BE49-F238E27FC236}">
                <a16:creationId xmlns:a16="http://schemas.microsoft.com/office/drawing/2014/main" xmlns="" id="{DCA02730-D5B0-4E4F-A38E-1D8C0A6C8B65}"/>
              </a:ext>
            </a:extLst>
          </p:cNvPr>
          <p:cNvSpPr txBox="1">
            <a:spLocks/>
          </p:cNvSpPr>
          <p:nvPr/>
        </p:nvSpPr>
        <p:spPr>
          <a:xfrm>
            <a:off x="5343652" y="5753257"/>
            <a:ext cx="1761313" cy="47843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dirty="0" err="1">
                <a:latin typeface="LM Roman 12" panose="00000500000000000000" pitchFamily="50" charset="0"/>
                <a:cs typeface="Aldhabi" panose="01000000000000000000" pitchFamily="2" charset="-78"/>
              </a:rPr>
              <a:t>Mag</a:t>
            </a:r>
            <a:r>
              <a:rPr lang="fr-FR" sz="2400" dirty="0">
                <a:latin typeface="LM Roman 12" panose="00000500000000000000" pitchFamily="50" charset="0"/>
                <a:cs typeface="Aldhabi" panose="01000000000000000000" pitchFamily="2" charset="-78"/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893343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0EEA1E53-5903-402E-B12D-480C6BBFC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611" y="826876"/>
            <a:ext cx="10515600" cy="1325563"/>
          </a:xfrm>
        </p:spPr>
        <p:txBody>
          <a:bodyPr>
            <a:normAutofit/>
          </a:bodyPr>
          <a:lstStyle/>
          <a:p>
            <a:r>
              <a:rPr lang="fr-FR" sz="4000" dirty="0" err="1">
                <a:latin typeface="Andalus" panose="02020603050405020304" pitchFamily="18" charset="-78"/>
                <a:cs typeface="Andalus" panose="02020603050405020304" pitchFamily="18" charset="-78"/>
              </a:rPr>
              <a:t>Logistic</a:t>
            </a:r>
            <a:r>
              <a:rPr lang="fr-FR" sz="4000" dirty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fr-FR" sz="4000" dirty="0" err="1">
                <a:latin typeface="Andalus" panose="02020603050405020304" pitchFamily="18" charset="-78"/>
                <a:cs typeface="Andalus" panose="02020603050405020304" pitchFamily="18" charset="-78"/>
              </a:rPr>
              <a:t>Regression</a:t>
            </a:r>
            <a:endParaRPr lang="fr-FR" sz="40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xmlns="" id="{49ED0C0D-96ED-4291-8C7B-4D44B0101B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611" y="2085966"/>
            <a:ext cx="4705350" cy="38385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6D3636D-6A1E-46D5-800E-03BDC1EEFAFA}"/>
              </a:ext>
            </a:extLst>
          </p:cNvPr>
          <p:cNvSpPr/>
          <p:nvPr/>
        </p:nvSpPr>
        <p:spPr>
          <a:xfrm>
            <a:off x="6503542" y="2462149"/>
            <a:ext cx="4850258" cy="34623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altLang="fr-FR" dirty="0">
                <a:solidFill>
                  <a:srgbClr val="000000"/>
                </a:solidFill>
                <a:latin typeface="Courier New" panose="02070309020205020404" pitchFamily="49" charset="0"/>
              </a:rPr>
              <a:t>Scores: 0.98574928 0.98262806 0.98552339 0.96993318 0.95701559 0.9830735 0.97861915 0.97816886 0.98730229 0.96925819</a:t>
            </a:r>
          </a:p>
          <a:p>
            <a:endParaRPr lang="fr-FR" altLang="fr-F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altLang="fr-FR" dirty="0">
                <a:solidFill>
                  <a:srgbClr val="000000"/>
                </a:solidFill>
                <a:latin typeface="Courier New" panose="02070309020205020404" pitchFamily="49" charset="0"/>
              </a:rPr>
              <a:t>Score moyen: : 0.98 (+/- 0.02)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ctr"/>
            <a:endParaRPr lang="fr-FR" altLang="fr-F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/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3782292" y="1"/>
            <a:ext cx="4516581" cy="9015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6747164"/>
            <a:ext cx="12192000" cy="11083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xmlns="" id="{519AAF64-9A46-4CC3-93C5-935CB3EB4D9A}"/>
              </a:ext>
            </a:extLst>
          </p:cNvPr>
          <p:cNvSpPr txBox="1">
            <a:spLocks/>
          </p:cNvSpPr>
          <p:nvPr/>
        </p:nvSpPr>
        <p:spPr>
          <a:xfrm>
            <a:off x="268080" y="157121"/>
            <a:ext cx="11655840" cy="736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latin typeface="LM Roman 12" panose="00000500000000000000" pitchFamily="50" charset="0"/>
              </a:rPr>
              <a:t>Matrice de confusion et Score des différents modèles </a:t>
            </a:r>
            <a:endParaRPr lang="fr-FR" sz="4800" dirty="0">
              <a:latin typeface="LM Roman 12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711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4D58B39-7067-4814-A8E2-FDEF577D9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623" y="852214"/>
            <a:ext cx="10515600" cy="1325563"/>
          </a:xfrm>
        </p:spPr>
        <p:txBody>
          <a:bodyPr>
            <a:normAutofit/>
          </a:bodyPr>
          <a:lstStyle/>
          <a:p>
            <a:r>
              <a:rPr lang="fr-FR" sz="4000" dirty="0">
                <a:latin typeface="Andalus" panose="02020603050405020304" pitchFamily="18" charset="-78"/>
                <a:cs typeface="Andalus" panose="02020603050405020304" pitchFamily="18" charset="-78"/>
              </a:rPr>
              <a:t>Passive Agressive Classifier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xmlns="" id="{4F1686DE-CEF6-4FA8-B8BF-9EEBE02092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0498" y="2136641"/>
            <a:ext cx="4733925" cy="37909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393C096-A511-4562-802C-AC8C9FB24494}"/>
              </a:ext>
            </a:extLst>
          </p:cNvPr>
          <p:cNvSpPr/>
          <p:nvPr/>
        </p:nvSpPr>
        <p:spPr>
          <a:xfrm>
            <a:off x="6793200" y="2136641"/>
            <a:ext cx="4733925" cy="34623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altLang="fr-FR" dirty="0">
                <a:solidFill>
                  <a:srgbClr val="000000"/>
                </a:solidFill>
                <a:latin typeface="Courier New" panose="02070309020205020404" pitchFamily="49" charset="0"/>
              </a:rPr>
              <a:t>Scores : 0.99153863 0.98886414 0.98997773 0.98240535 0.97750557 0.99131403 0.99198218 0.99353976 0.99710403 0.98373803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altLang="fr-FR" dirty="0">
                <a:solidFill>
                  <a:srgbClr val="000000"/>
                </a:solidFill>
                <a:latin typeface="Courier New" panose="02070309020205020404" pitchFamily="49" charset="0"/>
              </a:rPr>
              <a:t>Score moyen: 0.99 (+/- 0.01)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fr-FR" altLang="fr-F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/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fr-FR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xmlns="" id="{12B44C1E-1324-4485-8A74-D9CB7FFB1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82292" y="-27294"/>
            <a:ext cx="4516581" cy="9015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6747164"/>
            <a:ext cx="12192000" cy="11083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xmlns="" id="{519AAF64-9A46-4CC3-93C5-935CB3EB4D9A}"/>
              </a:ext>
            </a:extLst>
          </p:cNvPr>
          <p:cNvSpPr txBox="1">
            <a:spLocks/>
          </p:cNvSpPr>
          <p:nvPr/>
        </p:nvSpPr>
        <p:spPr>
          <a:xfrm>
            <a:off x="268080" y="157121"/>
            <a:ext cx="11655840" cy="736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latin typeface="LM Roman 12" panose="00000500000000000000" pitchFamily="50" charset="0"/>
              </a:rPr>
              <a:t>Matrice de confusion et Score des différents modèles </a:t>
            </a:r>
            <a:endParaRPr lang="fr-FR" sz="4800" dirty="0">
              <a:latin typeface="LM Roman 12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80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xmlns="" id="{002366EE-B1FC-4D2B-A8C1-92C1846F19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8565282"/>
              </p:ext>
            </p:extLst>
          </p:nvPr>
        </p:nvGraphicFramePr>
        <p:xfrm>
          <a:off x="761108" y="1340131"/>
          <a:ext cx="10477060" cy="2808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9045">
                  <a:extLst>
                    <a:ext uri="{9D8B030D-6E8A-4147-A177-3AD203B41FA5}">
                      <a16:colId xmlns:a16="http://schemas.microsoft.com/office/drawing/2014/main" xmlns="" val="2351743579"/>
                    </a:ext>
                  </a:extLst>
                </a:gridCol>
                <a:gridCol w="1704702">
                  <a:extLst>
                    <a:ext uri="{9D8B030D-6E8A-4147-A177-3AD203B41FA5}">
                      <a16:colId xmlns:a16="http://schemas.microsoft.com/office/drawing/2014/main" xmlns="" val="1958297858"/>
                    </a:ext>
                  </a:extLst>
                </a:gridCol>
                <a:gridCol w="1787856">
                  <a:extLst>
                    <a:ext uri="{9D8B030D-6E8A-4147-A177-3AD203B41FA5}">
                      <a16:colId xmlns:a16="http://schemas.microsoft.com/office/drawing/2014/main" xmlns="" val="3698677608"/>
                    </a:ext>
                  </a:extLst>
                </a:gridCol>
                <a:gridCol w="1678675">
                  <a:extLst>
                    <a:ext uri="{9D8B030D-6E8A-4147-A177-3AD203B41FA5}">
                      <a16:colId xmlns:a16="http://schemas.microsoft.com/office/drawing/2014/main" xmlns="" val="2070063731"/>
                    </a:ext>
                  </a:extLst>
                </a:gridCol>
                <a:gridCol w="1781795">
                  <a:extLst>
                    <a:ext uri="{9D8B030D-6E8A-4147-A177-3AD203B41FA5}">
                      <a16:colId xmlns:a16="http://schemas.microsoft.com/office/drawing/2014/main" xmlns="" val="2586492594"/>
                    </a:ext>
                  </a:extLst>
                </a:gridCol>
                <a:gridCol w="1984987">
                  <a:extLst>
                    <a:ext uri="{9D8B030D-6E8A-4147-A177-3AD203B41FA5}">
                      <a16:colId xmlns:a16="http://schemas.microsoft.com/office/drawing/2014/main" xmlns="" val="3053067036"/>
                    </a:ext>
                  </a:extLst>
                </a:gridCol>
              </a:tblGrid>
              <a:tr h="1319062">
                <a:tc>
                  <a:txBody>
                    <a:bodyPr/>
                    <a:lstStyle/>
                    <a:p>
                      <a:pPr algn="l"/>
                      <a:r>
                        <a:rPr lang="fr-FR" b="1" dirty="0">
                          <a:latin typeface="LM Roman 12" panose="00000500000000000000" pitchFamily="50" charset="0"/>
                        </a:rPr>
                        <a:t>Méthode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>
                          <a:latin typeface="LM Roman 12" panose="00000500000000000000" pitchFamily="50" charset="0"/>
                        </a:rPr>
                        <a:t>Decision</a:t>
                      </a:r>
                      <a:r>
                        <a:rPr lang="fr-FR" b="1" dirty="0">
                          <a:latin typeface="LM Roman 12" panose="00000500000000000000" pitchFamily="50" charset="0"/>
                        </a:rPr>
                        <a:t> </a:t>
                      </a:r>
                      <a:r>
                        <a:rPr lang="fr-FR" b="1" dirty="0" err="1">
                          <a:latin typeface="LM Roman 12" panose="00000500000000000000" pitchFamily="50" charset="0"/>
                        </a:rPr>
                        <a:t>Tree</a:t>
                      </a:r>
                      <a:endParaRPr lang="fr-FR" b="1" dirty="0">
                        <a:latin typeface="LM Roman 12" panose="000005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latin typeface="LM Roman 12" panose="00000500000000000000" pitchFamily="50" charset="0"/>
                        </a:rPr>
                        <a:t>Passive </a:t>
                      </a:r>
                      <a:r>
                        <a:rPr lang="fr-FR" b="1" dirty="0" err="1">
                          <a:latin typeface="LM Roman 12" panose="00000500000000000000" pitchFamily="50" charset="0"/>
                        </a:rPr>
                        <a:t>Aggresive</a:t>
                      </a:r>
                      <a:r>
                        <a:rPr lang="fr-FR" b="1" dirty="0">
                          <a:latin typeface="LM Roman 12" panose="00000500000000000000" pitchFamily="50" charset="0"/>
                        </a:rPr>
                        <a:t> Classifier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latin typeface="LM Roman 12" panose="00000500000000000000" pitchFamily="50" charset="0"/>
                        </a:rPr>
                        <a:t>KNN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>
                          <a:latin typeface="LM Roman 12" panose="00000500000000000000" pitchFamily="50" charset="0"/>
                        </a:rPr>
                        <a:t>Logistic</a:t>
                      </a:r>
                      <a:r>
                        <a:rPr lang="fr-FR" b="1" dirty="0">
                          <a:latin typeface="LM Roman 12" panose="00000500000000000000" pitchFamily="50" charset="0"/>
                        </a:rPr>
                        <a:t> </a:t>
                      </a:r>
                      <a:r>
                        <a:rPr lang="fr-FR" b="1" dirty="0" err="1">
                          <a:latin typeface="LM Roman 12" panose="00000500000000000000" pitchFamily="50" charset="0"/>
                        </a:rPr>
                        <a:t>Regression</a:t>
                      </a:r>
                      <a:endParaRPr lang="fr-FR" b="1" dirty="0">
                        <a:latin typeface="LM Roman 12" panose="000005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>
                          <a:latin typeface="LM Roman 12" panose="00000500000000000000" pitchFamily="50" charset="0"/>
                        </a:rPr>
                        <a:t>MultinomialNB</a:t>
                      </a:r>
                      <a:endParaRPr lang="fr-FR" b="1" dirty="0">
                        <a:latin typeface="LM Roman 12" panose="00000500000000000000" pitchFamily="50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563551987"/>
                  </a:ext>
                </a:extLst>
              </a:tr>
              <a:tr h="1488958">
                <a:tc>
                  <a:txBody>
                    <a:bodyPr/>
                    <a:lstStyle/>
                    <a:p>
                      <a:pPr algn="l"/>
                      <a:r>
                        <a:rPr lang="fr-FR" b="1" dirty="0">
                          <a:latin typeface="LM Roman 12" panose="00000500000000000000" pitchFamily="50" charset="0"/>
                        </a:rPr>
                        <a:t>Score moyen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LM Roman 12" panose="00000500000000000000" pitchFamily="50" charset="0"/>
                        </a:rPr>
                        <a:t>0.99 (+/- 0.01)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LM Roman 12" panose="00000500000000000000" pitchFamily="50" charset="0"/>
                        </a:rPr>
                        <a:t>0.99 (+/- 0.01)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LM Roman 12" panose="00000500000000000000" pitchFamily="50" charset="0"/>
                        </a:rPr>
                        <a:t>0.59 (+/- 0.06)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LM Roman 12" panose="00000500000000000000" pitchFamily="50" charset="0"/>
                        </a:rPr>
                        <a:t>0.98 (+/- 0.02)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LM Roman 12" panose="00000500000000000000" pitchFamily="50" charset="0"/>
                        </a:rPr>
                        <a:t>0.90 (+/- 0.11)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7457808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782292" y="1"/>
            <a:ext cx="4516581" cy="9015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0" y="6747164"/>
            <a:ext cx="12192000" cy="11083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xmlns="" id="{519AAF64-9A46-4CC3-93C5-935CB3EB4D9A}"/>
              </a:ext>
            </a:extLst>
          </p:cNvPr>
          <p:cNvSpPr txBox="1">
            <a:spLocks/>
          </p:cNvSpPr>
          <p:nvPr/>
        </p:nvSpPr>
        <p:spPr>
          <a:xfrm>
            <a:off x="268080" y="157121"/>
            <a:ext cx="11655840" cy="736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latin typeface="LM Roman 12" panose="00000500000000000000" pitchFamily="50" charset="0"/>
              </a:rPr>
              <a:t>Récapitulatif et comparaison des modèles</a:t>
            </a:r>
            <a:endParaRPr lang="fr-FR" sz="4800" dirty="0">
              <a:latin typeface="LM Roman 12" panose="00000500000000000000" pitchFamily="50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2388" y="4421875"/>
            <a:ext cx="10577015" cy="19243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endParaRPr lang="fr-FR" sz="2400" dirty="0" smtClean="0">
              <a:latin typeface="LM Roman 12" panose="00000500000000000000" pitchFamily="50" charset="0"/>
              <a:cs typeface="Andalus" panose="02020603050405020304" pitchFamily="18" charset="-78"/>
            </a:endParaRPr>
          </a:p>
          <a:p>
            <a:pPr marL="285750" indent="-285750" algn="ctr">
              <a:buFont typeface="Wingdings" panose="05000000000000000000" pitchFamily="2" charset="2"/>
              <a:buChar char="q"/>
            </a:pPr>
            <a:endParaRPr lang="fr-FR" sz="2400" dirty="0">
              <a:latin typeface="LM Roman 12" panose="00000500000000000000" pitchFamily="50" charset="0"/>
              <a:cs typeface="Andalus" panose="02020603050405020304" pitchFamily="18" charset="-78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fr-FR" sz="2000" dirty="0" smtClean="0">
                <a:latin typeface="LM Roman 12" panose="00000500000000000000" pitchFamily="50" charset="0"/>
                <a:cs typeface="Andalus" panose="02020603050405020304" pitchFamily="18" charset="-78"/>
              </a:rPr>
              <a:t>Les méthodes </a:t>
            </a:r>
            <a:r>
              <a:rPr lang="fr-FR" sz="2000" dirty="0" err="1">
                <a:latin typeface="LM Roman 12" panose="00000500000000000000" pitchFamily="50" charset="0"/>
              </a:rPr>
              <a:t>Decision</a:t>
            </a:r>
            <a:r>
              <a:rPr lang="fr-FR" sz="2000" dirty="0">
                <a:latin typeface="LM Roman 12" panose="00000500000000000000" pitchFamily="50" charset="0"/>
              </a:rPr>
              <a:t> </a:t>
            </a:r>
            <a:r>
              <a:rPr lang="fr-FR" sz="2000" dirty="0" err="1" smtClean="0">
                <a:latin typeface="LM Roman 12" panose="00000500000000000000" pitchFamily="50" charset="0"/>
              </a:rPr>
              <a:t>Tree</a:t>
            </a:r>
            <a:r>
              <a:rPr lang="fr-FR" sz="2000" dirty="0" smtClean="0">
                <a:latin typeface="LM Roman 12" panose="00000500000000000000" pitchFamily="50" charset="0"/>
              </a:rPr>
              <a:t> et </a:t>
            </a:r>
            <a:r>
              <a:rPr lang="fr-FR" sz="2000" dirty="0" err="1">
                <a:latin typeface="LM Roman 12" panose="00000500000000000000" pitchFamily="50" charset="0"/>
              </a:rPr>
              <a:t>Logistic</a:t>
            </a:r>
            <a:r>
              <a:rPr lang="fr-FR" sz="2000" dirty="0">
                <a:latin typeface="LM Roman 12" panose="00000500000000000000" pitchFamily="50" charset="0"/>
              </a:rPr>
              <a:t> </a:t>
            </a:r>
            <a:r>
              <a:rPr lang="fr-FR" sz="2000" dirty="0" err="1" smtClean="0">
                <a:latin typeface="LM Roman 12" panose="00000500000000000000" pitchFamily="50" charset="0"/>
              </a:rPr>
              <a:t>Regression</a:t>
            </a:r>
            <a:r>
              <a:rPr lang="fr-FR" sz="2000" dirty="0" smtClean="0">
                <a:latin typeface="LM Roman 12" panose="00000500000000000000" pitchFamily="50" charset="0"/>
              </a:rPr>
              <a:t> </a:t>
            </a:r>
            <a:r>
              <a:rPr lang="fr-FR" sz="2000" dirty="0">
                <a:latin typeface="LM Roman 12" panose="00000500000000000000" pitchFamily="50" charset="0"/>
              </a:rPr>
              <a:t>Passive </a:t>
            </a:r>
            <a:r>
              <a:rPr lang="fr-FR" sz="2000" dirty="0" err="1">
                <a:latin typeface="LM Roman 12" panose="00000500000000000000" pitchFamily="50" charset="0"/>
              </a:rPr>
              <a:t>Aggresive</a:t>
            </a:r>
            <a:r>
              <a:rPr lang="fr-FR" sz="2000" dirty="0">
                <a:latin typeface="LM Roman 12" panose="00000500000000000000" pitchFamily="50" charset="0"/>
              </a:rPr>
              <a:t> </a:t>
            </a:r>
            <a:r>
              <a:rPr lang="fr-FR" sz="2000" dirty="0" smtClean="0">
                <a:latin typeface="LM Roman 12" panose="00000500000000000000" pitchFamily="50" charset="0"/>
              </a:rPr>
              <a:t>Classifier et </a:t>
            </a:r>
            <a:r>
              <a:rPr lang="fr-FR" sz="2000" dirty="0" err="1" smtClean="0">
                <a:latin typeface="LM Roman 12" panose="00000500000000000000" pitchFamily="50" charset="0"/>
              </a:rPr>
              <a:t>MultinomialNB</a:t>
            </a:r>
            <a:r>
              <a:rPr lang="fr-FR" sz="2000" dirty="0" smtClean="0">
                <a:latin typeface="LM Roman 12" panose="00000500000000000000" pitchFamily="50" charset="0"/>
              </a:rPr>
              <a:t> montre des scores satisfaisants</a:t>
            </a:r>
            <a:endParaRPr lang="fr-FR" sz="2000" dirty="0">
              <a:latin typeface="LM Roman 12" panose="00000500000000000000" pitchFamily="50" charset="0"/>
            </a:endParaRPr>
          </a:p>
          <a:p>
            <a:pPr algn="ctr"/>
            <a:r>
              <a:rPr lang="fr-FR" sz="2000" dirty="0" smtClean="0">
                <a:latin typeface="LM Roman 12" panose="00000500000000000000" pitchFamily="50" charset="0"/>
              </a:rPr>
              <a:t> </a:t>
            </a:r>
            <a:endParaRPr lang="fr-FR" sz="2000" dirty="0">
              <a:latin typeface="LM Roman 12" panose="00000500000000000000" pitchFamily="50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fr-FR" sz="2000" b="1" dirty="0" smtClean="0">
                <a:latin typeface="LM Roman 12" panose="00000500000000000000" pitchFamily="50" charset="0"/>
              </a:rPr>
              <a:t> </a:t>
            </a:r>
            <a:r>
              <a:rPr lang="fr-FR" sz="2000" dirty="0" smtClean="0">
                <a:latin typeface="LM Roman 12" panose="00000500000000000000" pitchFamily="50" charset="0"/>
              </a:rPr>
              <a:t>KNN a quant à lui un score très inférieur aux autres. Nous tenterons de l’améliorer en variant le nombre de voisins et en utilisant au bi-gram, </a:t>
            </a:r>
            <a:endParaRPr lang="fr-FR" sz="2000" dirty="0">
              <a:latin typeface="LM Roman 12" panose="00000500000000000000" pitchFamily="50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fr-FR" b="1" dirty="0">
              <a:latin typeface="LM Roman 12" panose="00000500000000000000" pitchFamily="50" charset="0"/>
            </a:endParaRPr>
          </a:p>
          <a:p>
            <a:pPr algn="ctr"/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3276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92E81C9-62A8-4492-86CF-F061B6941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677" y="1283818"/>
            <a:ext cx="10515600" cy="1325563"/>
          </a:xfrm>
        </p:spPr>
        <p:txBody>
          <a:bodyPr>
            <a:normAutofit/>
          </a:bodyPr>
          <a:lstStyle/>
          <a:p>
            <a:r>
              <a:rPr lang="fr-FR" sz="2400" dirty="0">
                <a:latin typeface="LM Roman 12" panose="00000500000000000000" pitchFamily="50" charset="0"/>
              </a:rPr>
              <a:t>On fait varier le nombre de voisins et aussi le nombre de n-gram  pris en compte dans la vectorisation des textes</a:t>
            </a:r>
          </a:p>
        </p:txBody>
      </p:sp>
      <p:graphicFrame>
        <p:nvGraphicFramePr>
          <p:cNvPr id="8" name="Tableau 4">
            <a:extLst>
              <a:ext uri="{FF2B5EF4-FFF2-40B4-BE49-F238E27FC236}">
                <a16:creationId xmlns:a16="http://schemas.microsoft.com/office/drawing/2014/main" xmlns="" id="{4DDD9833-C45E-47F2-8B0E-547C8FD59B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1245554"/>
              </p:ext>
            </p:extLst>
          </p:nvPr>
        </p:nvGraphicFramePr>
        <p:xfrm>
          <a:off x="1657678" y="2504441"/>
          <a:ext cx="8614026" cy="244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1616">
                  <a:extLst>
                    <a:ext uri="{9D8B030D-6E8A-4147-A177-3AD203B41FA5}">
                      <a16:colId xmlns:a16="http://schemas.microsoft.com/office/drawing/2014/main" xmlns="" val="208174006"/>
                    </a:ext>
                  </a:extLst>
                </a:gridCol>
                <a:gridCol w="2415070">
                  <a:extLst>
                    <a:ext uri="{9D8B030D-6E8A-4147-A177-3AD203B41FA5}">
                      <a16:colId xmlns:a16="http://schemas.microsoft.com/office/drawing/2014/main" xmlns="" val="553371880"/>
                    </a:ext>
                  </a:extLst>
                </a:gridCol>
                <a:gridCol w="2363056">
                  <a:extLst>
                    <a:ext uri="{9D8B030D-6E8A-4147-A177-3AD203B41FA5}">
                      <a16:colId xmlns:a16="http://schemas.microsoft.com/office/drawing/2014/main" xmlns="" val="3181506556"/>
                    </a:ext>
                  </a:extLst>
                </a:gridCol>
                <a:gridCol w="2034284">
                  <a:extLst>
                    <a:ext uri="{9D8B030D-6E8A-4147-A177-3AD203B41FA5}">
                      <a16:colId xmlns:a16="http://schemas.microsoft.com/office/drawing/2014/main" xmlns="" val="4044759217"/>
                    </a:ext>
                  </a:extLst>
                </a:gridCol>
              </a:tblGrid>
              <a:tr h="816000"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latin typeface="LM Roman 12" panose="00000500000000000000" pitchFamily="50" charset="0"/>
                        </a:rPr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latin typeface="LM Roman 12" panose="00000500000000000000" pitchFamily="50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latin typeface="LM Roman 12" panose="00000500000000000000" pitchFamily="50" charset="0"/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latin typeface="LM Roman 12" panose="00000500000000000000" pitchFamily="50" charset="0"/>
                        </a:rPr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504740139"/>
                  </a:ext>
                </a:extLst>
              </a:tr>
              <a:tr h="816000"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latin typeface="LM Roman 12" panose="00000500000000000000" pitchFamily="50" charset="0"/>
                        </a:rPr>
                        <a:t>one gram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LM Roman 12" panose="00000500000000000000" pitchFamily="50" charset="0"/>
                        </a:rPr>
                        <a:t>0.61 (+/- 0.07)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latin typeface="LM Roman 12" panose="00000500000000000000" pitchFamily="50" charset="0"/>
                        </a:rPr>
                        <a:t>0.59 (+/- 0.06)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latin typeface="LM Roman 12" panose="00000500000000000000" pitchFamily="50" charset="0"/>
                        </a:rPr>
                        <a:t>0.58 (+/- 0.05)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54728447"/>
                  </a:ext>
                </a:extLst>
              </a:tr>
              <a:tr h="81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latin typeface="LM Roman 12" panose="00000500000000000000" pitchFamily="50" charset="0"/>
                        </a:rPr>
                        <a:t>bi gram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LM Roman 12" panose="00000500000000000000" pitchFamily="50" charset="0"/>
                        </a:rPr>
                        <a:t>0.52 (+/- 0.00)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latin typeface="LM Roman 12" panose="00000500000000000000" pitchFamily="50" charset="0"/>
                        </a:rPr>
                        <a:t>0.52 (+/- 0.00)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latin typeface="LM Roman 12" panose="00000500000000000000" pitchFamily="50" charset="0"/>
                        </a:rPr>
                        <a:t>0.52 (+/- 0.00)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62483841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0" y="6747164"/>
            <a:ext cx="12192000" cy="11083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3782292" y="-27294"/>
            <a:ext cx="4516581" cy="9015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xmlns="" id="{519AAF64-9A46-4CC3-93C5-935CB3EB4D9A}"/>
              </a:ext>
            </a:extLst>
          </p:cNvPr>
          <p:cNvSpPr txBox="1">
            <a:spLocks/>
          </p:cNvSpPr>
          <p:nvPr/>
        </p:nvSpPr>
        <p:spPr>
          <a:xfrm>
            <a:off x="268080" y="157121"/>
            <a:ext cx="11655840" cy="736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latin typeface="LM Roman 12" panose="00000500000000000000" pitchFamily="50" charset="0"/>
              </a:rPr>
              <a:t>Différents cas pour le KNN </a:t>
            </a:r>
            <a:endParaRPr lang="fr-FR" sz="4800" dirty="0">
              <a:latin typeface="LM Roman 12" panose="00000500000000000000" pitchFamily="50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23833" y="5281684"/>
            <a:ext cx="9444251" cy="10372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LM Roman 12" panose="00000500000000000000" pitchFamily="50" charset="0"/>
              </a:rPr>
              <a:t>Pas d’amélioration substantiel du score, possibilité d’aller au 3-gram, 4-gram, varier le nombre d’individus pour voir lequel maximise le score, voir aussi une autre méthode de vectorisation : word2vec par exemple</a:t>
            </a:r>
            <a:endParaRPr lang="fr-FR" dirty="0">
              <a:latin typeface="LM Roman 12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94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7CC77B0-CF47-4FAC-8B6C-5A6F97F7C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7613"/>
            <a:ext cx="10515600" cy="936721"/>
          </a:xfrm>
        </p:spPr>
        <p:txBody>
          <a:bodyPr/>
          <a:lstStyle/>
          <a:p>
            <a:pPr algn="ctr"/>
            <a:r>
              <a:rPr lang="fr-FR" dirty="0" smtClean="0">
                <a:latin typeface="LM Roman 12" panose="00000500000000000000" pitchFamily="50" charset="0"/>
              </a:rPr>
              <a:t>Thématiques </a:t>
            </a:r>
            <a:r>
              <a:rPr lang="fr-FR" dirty="0">
                <a:latin typeface="LM Roman 12" panose="00000500000000000000" pitchFamily="50" charset="0"/>
              </a:rPr>
              <a:t>les plus fréquents 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xmlns="" id="{07F134C4-CD60-4DB2-8431-B1F94FC410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5074" y="2018598"/>
            <a:ext cx="9801546" cy="439694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782292" y="-27294"/>
            <a:ext cx="4516581" cy="9015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0" y="6747164"/>
            <a:ext cx="12192000" cy="11083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xmlns="" id="{519AAF64-9A46-4CC3-93C5-935CB3EB4D9A}"/>
              </a:ext>
            </a:extLst>
          </p:cNvPr>
          <p:cNvSpPr txBox="1">
            <a:spLocks/>
          </p:cNvSpPr>
          <p:nvPr/>
        </p:nvSpPr>
        <p:spPr>
          <a:xfrm>
            <a:off x="268080" y="157121"/>
            <a:ext cx="11655840" cy="736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>
                <a:latin typeface="LM Roman 12" panose="00000500000000000000" pitchFamily="50" charset="0"/>
              </a:rPr>
              <a:t>Au-delà de la classification : LDA</a:t>
            </a:r>
            <a:endParaRPr lang="fr-FR" sz="4800" dirty="0">
              <a:latin typeface="LM Roman 12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51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8251355-133B-4EEF-B977-C40662030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814" y="893349"/>
            <a:ext cx="10515600" cy="860807"/>
          </a:xfrm>
        </p:spPr>
        <p:txBody>
          <a:bodyPr>
            <a:normAutofit/>
          </a:bodyPr>
          <a:lstStyle/>
          <a:p>
            <a:r>
              <a:rPr lang="fr-FR" dirty="0" smtClean="0"/>
              <a:t> </a:t>
            </a:r>
            <a:r>
              <a:rPr lang="fr-FR" sz="2800" dirty="0" smtClean="0">
                <a:latin typeface="LM Roman 12" panose="00000500000000000000" pitchFamily="50" charset="0"/>
              </a:rPr>
              <a:t>Représentation sur axes factorielles des sujets plus récurrents</a:t>
            </a:r>
            <a:endParaRPr lang="fr-FR" sz="2800" dirty="0">
              <a:latin typeface="LM Roman 12" panose="00000500000000000000" pitchFamily="50" charset="0"/>
            </a:endParaRPr>
          </a:p>
        </p:txBody>
      </p:sp>
      <p:pic>
        <p:nvPicPr>
          <p:cNvPr id="5" name="Espace réservé du contenu 4" descr="Une image contenant capture d’écran, ordinateur, moniteur, portable&#10;&#10;Description générée automatiquement">
            <a:extLst>
              <a:ext uri="{FF2B5EF4-FFF2-40B4-BE49-F238E27FC236}">
                <a16:creationId xmlns:a16="http://schemas.microsoft.com/office/drawing/2014/main" xmlns="" id="{06700209-8834-4F0F-A3BD-09B274E84E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37" t="24948" r="14985" b="5770"/>
          <a:stretch/>
        </p:blipFill>
        <p:spPr>
          <a:xfrm>
            <a:off x="1243172" y="1797978"/>
            <a:ext cx="9626885" cy="4694897"/>
          </a:xfrm>
        </p:spPr>
      </p:pic>
      <p:sp>
        <p:nvSpPr>
          <p:cNvPr id="4" name="Rectangle 3"/>
          <p:cNvSpPr/>
          <p:nvPr/>
        </p:nvSpPr>
        <p:spPr>
          <a:xfrm>
            <a:off x="3782292" y="-27294"/>
            <a:ext cx="4516581" cy="9015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0" y="6747164"/>
            <a:ext cx="12192000" cy="11083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xmlns="" id="{519AAF64-9A46-4CC3-93C5-935CB3EB4D9A}"/>
              </a:ext>
            </a:extLst>
          </p:cNvPr>
          <p:cNvSpPr txBox="1">
            <a:spLocks/>
          </p:cNvSpPr>
          <p:nvPr/>
        </p:nvSpPr>
        <p:spPr>
          <a:xfrm>
            <a:off x="268080" y="157121"/>
            <a:ext cx="11655840" cy="736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>
                <a:latin typeface="LM Roman 12" panose="00000500000000000000" pitchFamily="50" charset="0"/>
              </a:rPr>
              <a:t>Au-delà de la classification : LDA</a:t>
            </a:r>
            <a:endParaRPr lang="fr-FR" sz="4800" dirty="0">
              <a:latin typeface="LM Roman 12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41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capture d’écran, ordinateur, portable&#10;&#10;Description générée automatiquement">
            <a:extLst>
              <a:ext uri="{FF2B5EF4-FFF2-40B4-BE49-F238E27FC236}">
                <a16:creationId xmlns:a16="http://schemas.microsoft.com/office/drawing/2014/main" xmlns="" id="{3B47B7A9-1D8C-4C21-9A2E-209B63B298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40" t="25102" r="15512" b="5717"/>
          <a:stretch/>
        </p:blipFill>
        <p:spPr>
          <a:xfrm>
            <a:off x="838200" y="1690688"/>
            <a:ext cx="9565241" cy="4818580"/>
          </a:xfrm>
        </p:spPr>
      </p:pic>
      <p:sp>
        <p:nvSpPr>
          <p:cNvPr id="4" name="Rectangle 3"/>
          <p:cNvSpPr/>
          <p:nvPr/>
        </p:nvSpPr>
        <p:spPr>
          <a:xfrm>
            <a:off x="3782292" y="-27294"/>
            <a:ext cx="4516581" cy="9015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0" y="6747164"/>
            <a:ext cx="12192000" cy="11083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xmlns="" id="{519AAF64-9A46-4CC3-93C5-935CB3EB4D9A}"/>
              </a:ext>
            </a:extLst>
          </p:cNvPr>
          <p:cNvSpPr txBox="1">
            <a:spLocks/>
          </p:cNvSpPr>
          <p:nvPr/>
        </p:nvSpPr>
        <p:spPr>
          <a:xfrm>
            <a:off x="268080" y="157121"/>
            <a:ext cx="11655840" cy="736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>
                <a:latin typeface="LM Roman 12" panose="00000500000000000000" pitchFamily="50" charset="0"/>
              </a:rPr>
              <a:t>Au-delà de la classification : LDA</a:t>
            </a:r>
            <a:endParaRPr lang="fr-FR" sz="4800" dirty="0">
              <a:latin typeface="LM Roman 12" panose="00000500000000000000" pitchFamily="50" charset="0"/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xmlns="" id="{38251355-133B-4EEF-B977-C40662030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 </a:t>
            </a:r>
            <a:r>
              <a:rPr lang="fr-FR" sz="2800" dirty="0" smtClean="0">
                <a:latin typeface="LM Roman 12" panose="00000500000000000000" pitchFamily="50" charset="0"/>
              </a:rPr>
              <a:t>Représentation sur axes factorielles des sujets plus récurrents</a:t>
            </a:r>
            <a:endParaRPr lang="fr-FR" sz="2800" dirty="0">
              <a:latin typeface="LM Roman 12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4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capture d’écran, ordinateur, portable, moniteur&#10;&#10;Description générée automatiquement">
            <a:extLst>
              <a:ext uri="{FF2B5EF4-FFF2-40B4-BE49-F238E27FC236}">
                <a16:creationId xmlns:a16="http://schemas.microsoft.com/office/drawing/2014/main" xmlns="" id="{52224EA4-02E1-472E-8D09-97B2B4C2E4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37" t="25102" r="16310" b="6425"/>
          <a:stretch/>
        </p:blipFill>
        <p:spPr>
          <a:xfrm>
            <a:off x="838200" y="1547413"/>
            <a:ext cx="9914562" cy="4839128"/>
          </a:xfrm>
        </p:spPr>
      </p:pic>
      <p:sp>
        <p:nvSpPr>
          <p:cNvPr id="4" name="Rectangle 3"/>
          <p:cNvSpPr/>
          <p:nvPr/>
        </p:nvSpPr>
        <p:spPr>
          <a:xfrm>
            <a:off x="3782292" y="-27294"/>
            <a:ext cx="4516581" cy="9015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0" y="6747164"/>
            <a:ext cx="12192000" cy="11083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xmlns="" id="{519AAF64-9A46-4CC3-93C5-935CB3EB4D9A}"/>
              </a:ext>
            </a:extLst>
          </p:cNvPr>
          <p:cNvSpPr txBox="1">
            <a:spLocks/>
          </p:cNvSpPr>
          <p:nvPr/>
        </p:nvSpPr>
        <p:spPr>
          <a:xfrm>
            <a:off x="268080" y="157121"/>
            <a:ext cx="11655840" cy="736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>
                <a:latin typeface="LM Roman 12" panose="00000500000000000000" pitchFamily="50" charset="0"/>
              </a:rPr>
              <a:t>Au-delà de la classification : LDA</a:t>
            </a:r>
            <a:endParaRPr lang="fr-FR" sz="4800" dirty="0">
              <a:latin typeface="LM Roman 12" panose="00000500000000000000" pitchFamily="50" charset="0"/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xmlns="" id="{38251355-133B-4EEF-B977-C40662030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 </a:t>
            </a:r>
            <a:r>
              <a:rPr lang="fr-FR" sz="2800" dirty="0" smtClean="0">
                <a:latin typeface="LM Roman 12" panose="00000500000000000000" pitchFamily="50" charset="0"/>
              </a:rPr>
              <a:t>Représentation sur axes factorielles des sujets plus récurrents</a:t>
            </a:r>
            <a:endParaRPr lang="fr-FR" sz="2800" dirty="0">
              <a:latin typeface="LM Roman 12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760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2292" y="1"/>
            <a:ext cx="4516581" cy="9015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6747164"/>
            <a:ext cx="12192000" cy="11083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620560" y="1287216"/>
            <a:ext cx="106816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fr-FR" sz="2400" dirty="0">
                <a:latin typeface="Andalus" panose="02020603050405020304" pitchFamily="18" charset="-78"/>
                <a:cs typeface="Andalus" panose="02020603050405020304" pitchFamily="18" charset="-78"/>
              </a:rPr>
              <a:t> Les fake news, ou fausses informations, informations fallacieuses sont des informations mensongères délivrées dans le but de manipuler ou tromper un auditoire.</a:t>
            </a:r>
          </a:p>
        </p:txBody>
      </p:sp>
      <p:sp>
        <p:nvSpPr>
          <p:cNvPr id="7" name="Rectangle 6"/>
          <p:cNvSpPr/>
          <p:nvPr/>
        </p:nvSpPr>
        <p:spPr>
          <a:xfrm>
            <a:off x="620560" y="2487545"/>
            <a:ext cx="106816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fr-FR" sz="2400" dirty="0">
                <a:latin typeface="Andalus" panose="02020603050405020304" pitchFamily="18" charset="-78"/>
                <a:cs typeface="Andalus" panose="02020603050405020304" pitchFamily="18" charset="-78"/>
              </a:rPr>
              <a:t>Les sources de diffusion de ces fausses nouvelles ou de ces rumeurs sont, bien entendu, les sites web de médias sociaux tels que Google Plus, Facebook, Twitter, etc.</a:t>
            </a:r>
          </a:p>
        </p:txBody>
      </p:sp>
      <p:sp>
        <p:nvSpPr>
          <p:cNvPr id="8" name="Rectangle 7"/>
          <p:cNvSpPr/>
          <p:nvPr/>
        </p:nvSpPr>
        <p:spPr>
          <a:xfrm>
            <a:off x="620560" y="3698981"/>
            <a:ext cx="106816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fr-FR" sz="2400" dirty="0">
                <a:latin typeface="Andalus" panose="02020603050405020304" pitchFamily="18" charset="-78"/>
                <a:cs typeface="Andalus" panose="02020603050405020304" pitchFamily="18" charset="-78"/>
              </a:rPr>
              <a:t>Au vue des dérives (désinformations, la peur, fausse croyance) que celles-ci peuvent causer, il convient de trouver des méthodes adéquates afin de les identifier.</a:t>
            </a:r>
          </a:p>
        </p:txBody>
      </p:sp>
      <p:sp>
        <p:nvSpPr>
          <p:cNvPr id="9" name="Rectangle 8"/>
          <p:cNvSpPr/>
          <p:nvPr/>
        </p:nvSpPr>
        <p:spPr>
          <a:xfrm>
            <a:off x="620560" y="5038407"/>
            <a:ext cx="111301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fr-FR" sz="2400" dirty="0">
                <a:latin typeface="Andalus" panose="02020603050405020304" pitchFamily="18" charset="-78"/>
                <a:cs typeface="Andalus" panose="02020603050405020304" pitchFamily="18" charset="-78"/>
              </a:rPr>
              <a:t>Nous aurons à utiliser quelques méthodes de classification supervisées afin de déterminer si un article est une fausse nouvelle ou non, nous comparerons ensuite les performances de ces différentes méthodes.</a:t>
            </a:r>
          </a:p>
        </p:txBody>
      </p:sp>
      <p:sp>
        <p:nvSpPr>
          <p:cNvPr id="10" name="Espace réservé du texte 1"/>
          <p:cNvSpPr txBox="1">
            <a:spLocks/>
          </p:cNvSpPr>
          <p:nvPr/>
        </p:nvSpPr>
        <p:spPr>
          <a:xfrm>
            <a:off x="-55418" y="232962"/>
            <a:ext cx="12192000" cy="5458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4800" dirty="0">
                <a:solidFill>
                  <a:schemeClr val="tx1"/>
                </a:solidFill>
                <a:latin typeface="LM Roman 12" panose="00000500000000000000" pitchFamily="50" charset="0"/>
              </a:rPr>
              <a:t>Introduction</a:t>
            </a:r>
            <a:endParaRPr lang="fr-FR" sz="5400" dirty="0">
              <a:solidFill>
                <a:schemeClr val="tx1"/>
              </a:solidFill>
              <a:latin typeface="LM Roman 12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487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2292" y="1"/>
            <a:ext cx="4516581" cy="9015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6747164"/>
            <a:ext cx="12192000" cy="11083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u texte 1"/>
          <p:cNvSpPr txBox="1">
            <a:spLocks/>
          </p:cNvSpPr>
          <p:nvPr/>
        </p:nvSpPr>
        <p:spPr>
          <a:xfrm>
            <a:off x="-55418" y="232962"/>
            <a:ext cx="12192000" cy="5458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4800" dirty="0">
                <a:solidFill>
                  <a:schemeClr val="tx1"/>
                </a:solidFill>
                <a:latin typeface="LM Roman 12" panose="00000500000000000000" pitchFamily="50" charset="0"/>
              </a:rPr>
              <a:t>Présentation des données</a:t>
            </a:r>
            <a:endParaRPr lang="fr-FR" sz="5400" dirty="0">
              <a:solidFill>
                <a:schemeClr val="tx1"/>
              </a:solidFill>
              <a:latin typeface="LM Roman 12" panose="00000500000000000000" pitchFamily="50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50708" y="951372"/>
            <a:ext cx="1083177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fr-FR" sz="2400" dirty="0">
                <a:latin typeface="Andalus" panose="02020603050405020304" pitchFamily="18" charset="-78"/>
                <a:cs typeface="Andalus" panose="02020603050405020304" pitchFamily="18" charset="-78"/>
              </a:rPr>
              <a:t>Deux bases de données issues du site </a:t>
            </a:r>
            <a:r>
              <a:rPr lang="fr-FR" sz="2400" dirty="0" err="1">
                <a:latin typeface="Andalus" panose="02020603050405020304" pitchFamily="18" charset="-78"/>
                <a:cs typeface="Andalus" panose="02020603050405020304" pitchFamily="18" charset="-78"/>
              </a:rPr>
              <a:t>kaggle</a:t>
            </a:r>
            <a:r>
              <a:rPr lang="fr-FR" sz="2400" dirty="0">
                <a:latin typeface="Andalus" panose="02020603050405020304" pitchFamily="18" charset="-78"/>
                <a:cs typeface="Andalus" panose="02020603050405020304" pitchFamily="18" charset="-78"/>
              </a:rPr>
              <a:t> : </a:t>
            </a:r>
          </a:p>
          <a:p>
            <a:pPr algn="just"/>
            <a:r>
              <a:rPr lang="fr-FR" sz="2400" dirty="0">
                <a:latin typeface="Andalus" panose="02020603050405020304" pitchFamily="18" charset="-78"/>
                <a:cs typeface="Andalus" panose="02020603050405020304" pitchFamily="18" charset="-78"/>
              </a:rPr>
              <a:t>La première base contient 23481 articles classés </a:t>
            </a:r>
            <a:r>
              <a:rPr lang="fr-FR" sz="2400" dirty="0" err="1">
                <a:latin typeface="Andalus" panose="02020603050405020304" pitchFamily="18" charset="-78"/>
                <a:cs typeface="Andalus" panose="02020603050405020304" pitchFamily="18" charset="-78"/>
              </a:rPr>
              <a:t>fake</a:t>
            </a:r>
            <a:r>
              <a:rPr lang="fr-FR" sz="2400" dirty="0">
                <a:latin typeface="Andalus" panose="02020603050405020304" pitchFamily="18" charset="-78"/>
                <a:cs typeface="Andalus" panose="02020603050405020304" pitchFamily="18" charset="-78"/>
              </a:rPr>
              <a:t> news ; </a:t>
            </a:r>
          </a:p>
          <a:p>
            <a:pPr algn="just"/>
            <a:r>
              <a:rPr lang="fr-FR" sz="2400" dirty="0">
                <a:latin typeface="Andalus" panose="02020603050405020304" pitchFamily="18" charset="-78"/>
                <a:cs typeface="Andalus" panose="02020603050405020304" pitchFamily="18" charset="-78"/>
              </a:rPr>
              <a:t>La seconde base comprend 21417 articles qui eux ont donné des informations avérées. Variables disponibles : titre de l’article, contenu de l’article, sujet, date   </a:t>
            </a:r>
          </a:p>
          <a:p>
            <a:pPr algn="just"/>
            <a:endParaRPr lang="fr-FR" sz="24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47" y="2729553"/>
            <a:ext cx="10640705" cy="157576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17" y="4535006"/>
            <a:ext cx="10892565" cy="196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19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xmlns="" id="{6B7EEBC1-D2CC-40AE-AFCA-6796EB3C83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679" y="894295"/>
            <a:ext cx="7356295" cy="477748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782292" y="1"/>
            <a:ext cx="4516581" cy="9015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0" y="6747164"/>
            <a:ext cx="12192000" cy="11083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space réservé du texte 1"/>
          <p:cNvSpPr txBox="1">
            <a:spLocks/>
          </p:cNvSpPr>
          <p:nvPr/>
        </p:nvSpPr>
        <p:spPr>
          <a:xfrm>
            <a:off x="-55418" y="232962"/>
            <a:ext cx="12192000" cy="5458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4800" dirty="0">
                <a:solidFill>
                  <a:schemeClr val="tx1"/>
                </a:solidFill>
                <a:latin typeface="LM Roman 12" panose="00000500000000000000" pitchFamily="50" charset="0"/>
              </a:rPr>
              <a:t>Description de données</a:t>
            </a:r>
            <a:endParaRPr lang="fr-FR" sz="5400" dirty="0">
              <a:solidFill>
                <a:schemeClr val="tx1"/>
              </a:solidFill>
              <a:latin typeface="LM Roman 12" panose="00000500000000000000" pitchFamily="50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77180" y="5704585"/>
            <a:ext cx="529388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dalus" panose="02020603050405020304" pitchFamily="18" charset="-78"/>
                <a:cs typeface="Andalus" panose="02020603050405020304" pitchFamily="18" charset="-78"/>
              </a:rPr>
              <a:t>Distribution des mots dans l'ensemble de données</a:t>
            </a:r>
          </a:p>
        </p:txBody>
      </p:sp>
      <p:sp>
        <p:nvSpPr>
          <p:cNvPr id="2" name="Rectangle 1"/>
          <p:cNvSpPr/>
          <p:nvPr/>
        </p:nvSpPr>
        <p:spPr>
          <a:xfrm>
            <a:off x="7724633" y="1113481"/>
            <a:ext cx="4012442" cy="45582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fr-FR" dirty="0">
                <a:latin typeface="Andalus" panose="02020603050405020304" pitchFamily="18" charset="-78"/>
                <a:cs typeface="Andalus" panose="02020603050405020304" pitchFamily="18" charset="-78"/>
              </a:rPr>
              <a:t>Le graphique de la distribution des mots que nous avons réalisé vise à comparer </a:t>
            </a:r>
            <a:r>
              <a:rPr lang="fr-FR" dirty="0" smtClean="0">
                <a:latin typeface="Andalus" panose="02020603050405020304" pitchFamily="18" charset="-78"/>
                <a:cs typeface="Andalus" panose="02020603050405020304" pitchFamily="18" charset="-78"/>
              </a:rPr>
              <a:t>la nature des </a:t>
            </a:r>
            <a:r>
              <a:rPr lang="fr-FR" dirty="0">
                <a:latin typeface="Andalus" panose="02020603050405020304" pitchFamily="18" charset="-78"/>
                <a:cs typeface="Andalus" panose="02020603050405020304" pitchFamily="18" charset="-78"/>
              </a:rPr>
              <a:t>mots qui sont plus présents dans l'ensemble des données et de dégager déjà des </a:t>
            </a:r>
            <a:r>
              <a:rPr lang="fr-FR" dirty="0" smtClean="0">
                <a:latin typeface="Andalus" panose="02020603050405020304" pitchFamily="18" charset="-78"/>
                <a:cs typeface="Andalus" panose="02020603050405020304" pitchFamily="18" charset="-78"/>
              </a:rPr>
              <a:t>éléments </a:t>
            </a:r>
            <a:r>
              <a:rPr lang="fr-FR" dirty="0">
                <a:latin typeface="Andalus" panose="02020603050405020304" pitchFamily="18" charset="-78"/>
                <a:cs typeface="Andalus" panose="02020603050405020304" pitchFamily="18" charset="-78"/>
              </a:rPr>
              <a:t>de différences entre les </a:t>
            </a:r>
            <a:r>
              <a:rPr lang="fr-FR" dirty="0" err="1">
                <a:latin typeface="Andalus" panose="02020603050405020304" pitchFamily="18" charset="-78"/>
                <a:cs typeface="Andalus" panose="02020603050405020304" pitchFamily="18" charset="-78"/>
              </a:rPr>
              <a:t>fakes</a:t>
            </a:r>
            <a:r>
              <a:rPr lang="fr-FR" dirty="0">
                <a:latin typeface="Andalus" panose="02020603050405020304" pitchFamily="18" charset="-78"/>
                <a:cs typeface="Andalus" panose="02020603050405020304" pitchFamily="18" charset="-78"/>
              </a:rPr>
              <a:t> news et les </a:t>
            </a:r>
            <a:r>
              <a:rPr lang="fr-FR" dirty="0" err="1">
                <a:latin typeface="Andalus" panose="02020603050405020304" pitchFamily="18" charset="-78"/>
                <a:cs typeface="Andalus" panose="02020603050405020304" pitchFamily="18" charset="-78"/>
              </a:rPr>
              <a:t>true</a:t>
            </a:r>
            <a:r>
              <a:rPr lang="fr-FR" dirty="0">
                <a:latin typeface="Andalus" panose="02020603050405020304" pitchFamily="18" charset="-78"/>
                <a:cs typeface="Andalus" panose="02020603050405020304" pitchFamily="18" charset="-78"/>
              </a:rPr>
              <a:t> news</a:t>
            </a:r>
            <a:r>
              <a:rPr lang="fr-FR" dirty="0" smtClean="0"/>
              <a:t>.</a:t>
            </a:r>
          </a:p>
          <a:p>
            <a:pPr algn="just"/>
            <a:endParaRPr lang="fr-FR" dirty="0"/>
          </a:p>
          <a:p>
            <a:pPr algn="just"/>
            <a:endParaRPr lang="fr-FR" dirty="0" smtClean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fr-FR" dirty="0" smtClean="0">
                <a:latin typeface="Andalus" panose="02020603050405020304" pitchFamily="18" charset="-78"/>
                <a:cs typeface="Andalus" panose="02020603050405020304" pitchFamily="18" charset="-78"/>
              </a:rPr>
              <a:t>Mais on constate que </a:t>
            </a:r>
            <a:r>
              <a:rPr lang="fr-FR" dirty="0">
                <a:latin typeface="Andalus" panose="02020603050405020304" pitchFamily="18" charset="-78"/>
                <a:cs typeface="Andalus" panose="02020603050405020304" pitchFamily="18" charset="-78"/>
              </a:rPr>
              <a:t>quelque soit le type de mots la base données des </a:t>
            </a:r>
            <a:r>
              <a:rPr lang="fr-FR" dirty="0" err="1">
                <a:latin typeface="Andalus" panose="02020603050405020304" pitchFamily="18" charset="-78"/>
                <a:cs typeface="Andalus" panose="02020603050405020304" pitchFamily="18" charset="-78"/>
              </a:rPr>
              <a:t>fake</a:t>
            </a:r>
            <a:r>
              <a:rPr lang="fr-FR" dirty="0">
                <a:latin typeface="Andalus" panose="02020603050405020304" pitchFamily="18" charset="-78"/>
                <a:cs typeface="Andalus" panose="02020603050405020304" pitchFamily="18" charset="-78"/>
              </a:rPr>
              <a:t> news on constate en possèdent plus que celles des </a:t>
            </a:r>
            <a:r>
              <a:rPr lang="fr-FR" dirty="0" err="1">
                <a:latin typeface="Andalus" panose="02020603050405020304" pitchFamily="18" charset="-78"/>
                <a:cs typeface="Andalus" panose="02020603050405020304" pitchFamily="18" charset="-78"/>
              </a:rPr>
              <a:t>true</a:t>
            </a:r>
            <a:r>
              <a:rPr lang="fr-FR" dirty="0">
                <a:latin typeface="Andalus" panose="02020603050405020304" pitchFamily="18" charset="-78"/>
                <a:cs typeface="Andalus" panose="02020603050405020304" pitchFamily="18" charset="-78"/>
              </a:rPr>
              <a:t> news. On ne peut pas tirer de conclusion</a:t>
            </a:r>
          </a:p>
        </p:txBody>
      </p:sp>
    </p:spTree>
    <p:extLst>
      <p:ext uri="{BB962C8B-B14F-4D97-AF65-F5344CB8AC3E}">
        <p14:creationId xmlns:p14="http://schemas.microsoft.com/office/powerpoint/2010/main" val="409877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xmlns="" id="{2D935133-8FF5-418F-B258-27DA65E918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16969"/>
            <a:ext cx="6226139" cy="5216703"/>
          </a:xfrm>
          <a:prstGeom prst="rect">
            <a:avLst/>
          </a:prstGeom>
        </p:spPr>
      </p:pic>
      <p:pic>
        <p:nvPicPr>
          <p:cNvPr id="5" name="Espace réservé du contenu 3">
            <a:extLst>
              <a:ext uri="{FF2B5EF4-FFF2-40B4-BE49-F238E27FC236}">
                <a16:creationId xmlns:a16="http://schemas.microsoft.com/office/drawing/2014/main" xmlns="" id="{774F3264-DAA4-4159-B1D9-F91434446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861" y="1060317"/>
            <a:ext cx="6226139" cy="507335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5A4B965-FF23-4A92-9C72-B0C018716011}"/>
              </a:ext>
            </a:extLst>
          </p:cNvPr>
          <p:cNvSpPr/>
          <p:nvPr/>
        </p:nvSpPr>
        <p:spPr>
          <a:xfrm>
            <a:off x="109182" y="6260474"/>
            <a:ext cx="6496334" cy="3852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fr-FR" sz="1600" b="1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Les 25 mots les plus fréquents dans la base </a:t>
            </a:r>
            <a:r>
              <a:rPr lang="fr-FR" sz="1600" b="1" dirty="0" err="1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Fake</a:t>
            </a:r>
            <a:r>
              <a:rPr lang="fr-FR" sz="1600" b="1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fr-FR" sz="1600" b="1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news </a:t>
            </a:r>
            <a:r>
              <a:rPr lang="fr-FR" sz="1600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(on note  que ces mots font référence à la </a:t>
            </a:r>
            <a:r>
              <a:rPr lang="fr-FR" sz="1600" dirty="0" err="1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politque</a:t>
            </a:r>
            <a:r>
              <a:rPr lang="fr-FR" sz="1600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au US, notamment  l’élection présidentielle</a:t>
            </a:r>
            <a:endParaRPr lang="fr-FR" sz="1600" dirty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4D2C53A-902B-4B93-B39A-11E5A31707C1}"/>
              </a:ext>
            </a:extLst>
          </p:cNvPr>
          <p:cNvSpPr/>
          <p:nvPr/>
        </p:nvSpPr>
        <p:spPr>
          <a:xfrm>
            <a:off x="7260430" y="6202985"/>
            <a:ext cx="3985325" cy="3852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Les 25 mots les plus fréquents dans la base </a:t>
            </a:r>
            <a:r>
              <a:rPr lang="fr-FR" sz="1600" b="1" dirty="0" err="1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True</a:t>
            </a:r>
            <a:r>
              <a:rPr lang="fr-FR" sz="1600" b="1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fr-FR" sz="1600" b="1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news </a:t>
            </a:r>
            <a:r>
              <a:rPr lang="fr-FR" sz="1600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(même conclusion)</a:t>
            </a:r>
            <a:endParaRPr lang="fr-FR" sz="1600" b="1" dirty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xmlns="" id="{519AAF64-9A46-4CC3-93C5-935CB3EB4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339" y="53939"/>
            <a:ext cx="10515600" cy="736228"/>
          </a:xfrm>
        </p:spPr>
        <p:txBody>
          <a:bodyPr/>
          <a:lstStyle/>
          <a:p>
            <a:pPr algn="ctr"/>
            <a:r>
              <a:rPr lang="fr-FR" dirty="0">
                <a:latin typeface="LM Roman 12" panose="00000500000000000000" pitchFamily="50" charset="0"/>
              </a:rPr>
              <a:t>Description de données</a:t>
            </a:r>
            <a:endParaRPr lang="fr-FR" sz="4800" dirty="0">
              <a:latin typeface="LM Roman 12" panose="00000500000000000000" pitchFamily="50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82292" y="1"/>
            <a:ext cx="4516581" cy="9015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0" y="6747164"/>
            <a:ext cx="12192000" cy="11083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168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xmlns="" id="{325B8EF9-6E4E-4370-820E-9EBEAF56D9B3}"/>
              </a:ext>
            </a:extLst>
          </p:cNvPr>
          <p:cNvSpPr/>
          <p:nvPr/>
        </p:nvSpPr>
        <p:spPr>
          <a:xfrm>
            <a:off x="1378424" y="1478196"/>
            <a:ext cx="2074334" cy="154112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b="1" dirty="0">
                <a:solidFill>
                  <a:schemeClr val="tx1"/>
                </a:solidFill>
              </a:rPr>
              <a:t>Fake and </a:t>
            </a:r>
            <a:r>
              <a:rPr lang="fr-FR" b="1" dirty="0" err="1">
                <a:solidFill>
                  <a:schemeClr val="tx1"/>
                </a:solidFill>
              </a:rPr>
              <a:t>true</a:t>
            </a:r>
            <a:r>
              <a:rPr lang="fr-FR" b="1" dirty="0">
                <a:solidFill>
                  <a:schemeClr val="tx1"/>
                </a:solidFill>
              </a:rPr>
              <a:t> </a:t>
            </a:r>
            <a:r>
              <a:rPr lang="fr-FR" b="1" dirty="0" smtClean="0">
                <a:solidFill>
                  <a:schemeClr val="tx1"/>
                </a:solidFill>
              </a:rPr>
              <a:t>news </a:t>
            </a:r>
            <a:r>
              <a:rPr lang="fr-FR" dirty="0" smtClean="0">
                <a:solidFill>
                  <a:schemeClr val="tx1"/>
                </a:solidFill>
              </a:rPr>
              <a:t>(suppression des caractères non importantes: url, @, </a:t>
            </a:r>
            <a:r>
              <a:rPr lang="fr-FR" dirty="0" err="1" smtClean="0">
                <a:solidFill>
                  <a:schemeClr val="tx1"/>
                </a:solidFill>
              </a:rPr>
              <a:t>hashtag</a:t>
            </a:r>
            <a:r>
              <a:rPr lang="fr-FR" dirty="0" smtClean="0">
                <a:solidFill>
                  <a:schemeClr val="tx1"/>
                </a:solidFill>
              </a:rPr>
              <a:t>…)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xmlns="" id="{EDA9A8D7-1388-46AF-9BA9-FABD2A1E1F10}"/>
              </a:ext>
            </a:extLst>
          </p:cNvPr>
          <p:cNvSpPr/>
          <p:nvPr/>
        </p:nvSpPr>
        <p:spPr>
          <a:xfrm>
            <a:off x="4874445" y="1478196"/>
            <a:ext cx="2443109" cy="154112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Pré traitement des données</a:t>
            </a:r>
            <a:r>
              <a:rPr lang="fr-FR" dirty="0">
                <a:solidFill>
                  <a:schemeClr val="tx1"/>
                </a:solidFill>
              </a:rPr>
              <a:t> (tokenisation, retrait des </a:t>
            </a:r>
            <a:r>
              <a:rPr lang="fr-FR" dirty="0" err="1">
                <a:solidFill>
                  <a:schemeClr val="tx1"/>
                </a:solidFill>
              </a:rPr>
              <a:t>stopwords</a:t>
            </a:r>
            <a:r>
              <a:rPr lang="fr-FR" dirty="0">
                <a:solidFill>
                  <a:schemeClr val="tx1"/>
                </a:solidFill>
              </a:rPr>
              <a:t>,  lemmatisation)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xmlns="" id="{A0B76E5C-2735-4CAD-913A-957E935B59E9}"/>
              </a:ext>
            </a:extLst>
          </p:cNvPr>
          <p:cNvSpPr/>
          <p:nvPr/>
        </p:nvSpPr>
        <p:spPr>
          <a:xfrm>
            <a:off x="5205466" y="3405883"/>
            <a:ext cx="1859622" cy="154112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Classification et validation croisée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xmlns="" id="{1099017A-70E6-4618-AAF3-DB4D168B36D3}"/>
              </a:ext>
            </a:extLst>
          </p:cNvPr>
          <p:cNvSpPr/>
          <p:nvPr/>
        </p:nvSpPr>
        <p:spPr>
          <a:xfrm>
            <a:off x="8739242" y="1446873"/>
            <a:ext cx="1859622" cy="154112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Vectorisation </a:t>
            </a:r>
            <a:r>
              <a:rPr lang="fr-FR" dirty="0" smtClean="0">
                <a:solidFill>
                  <a:schemeClr val="tx1"/>
                </a:solidFill>
              </a:rPr>
              <a:t>(</a:t>
            </a:r>
            <a:r>
              <a:rPr lang="fr-FR" dirty="0" err="1" smtClean="0">
                <a:solidFill>
                  <a:schemeClr val="tx1"/>
                </a:solidFill>
              </a:rPr>
              <a:t>feature</a:t>
            </a:r>
            <a:r>
              <a:rPr lang="fr-FR" dirty="0" smtClean="0">
                <a:solidFill>
                  <a:schemeClr val="tx1"/>
                </a:solidFill>
              </a:rPr>
              <a:t> extraction :TFIDF</a:t>
            </a:r>
            <a:r>
              <a:rPr lang="fr-FR" dirty="0">
                <a:solidFill>
                  <a:schemeClr val="tx1"/>
                </a:solidFill>
              </a:rPr>
              <a:t>)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xmlns="" id="{7BEC3204-40B8-452A-AA86-4E11CBB897AD}"/>
              </a:ext>
            </a:extLst>
          </p:cNvPr>
          <p:cNvSpPr/>
          <p:nvPr/>
        </p:nvSpPr>
        <p:spPr>
          <a:xfrm>
            <a:off x="8739242" y="3429000"/>
            <a:ext cx="1859622" cy="154112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Phase d’apprentissage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xmlns="" id="{D3470097-ED72-4E7C-AC21-73E6E2322F90}"/>
              </a:ext>
            </a:extLst>
          </p:cNvPr>
          <p:cNvSpPr/>
          <p:nvPr/>
        </p:nvSpPr>
        <p:spPr>
          <a:xfrm>
            <a:off x="1378424" y="5129725"/>
            <a:ext cx="2152888" cy="154112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True news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xmlns="" id="{61B669EB-1200-4CC7-AA90-D43F947531DC}"/>
              </a:ext>
            </a:extLst>
          </p:cNvPr>
          <p:cNvSpPr/>
          <p:nvPr/>
        </p:nvSpPr>
        <p:spPr>
          <a:xfrm>
            <a:off x="1378424" y="3429000"/>
            <a:ext cx="2152888" cy="154112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Fake news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xmlns="" id="{1CA7D14E-0E86-4386-ADC8-4B65E7A38FE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452758" y="2248758"/>
            <a:ext cx="14216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xmlns="" id="{0763C431-4B4E-42CE-8DBB-BC5205FFB9AE}"/>
              </a:ext>
            </a:extLst>
          </p:cNvPr>
          <p:cNvCxnSpPr>
            <a:cxnSpLocks/>
          </p:cNvCxnSpPr>
          <p:nvPr/>
        </p:nvCxnSpPr>
        <p:spPr>
          <a:xfrm>
            <a:off x="7397392" y="2248758"/>
            <a:ext cx="12470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xmlns="" id="{65BEBD26-3A2C-44D4-A240-95CFD425185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9669053" y="2987997"/>
            <a:ext cx="0" cy="441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xmlns="" id="{D5E3D067-625D-4347-9A1D-521C21826027}"/>
              </a:ext>
            </a:extLst>
          </p:cNvPr>
          <p:cNvCxnSpPr/>
          <p:nvPr/>
        </p:nvCxnSpPr>
        <p:spPr>
          <a:xfrm flipH="1" flipV="1">
            <a:off x="7065088" y="4164886"/>
            <a:ext cx="1674154" cy="23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xmlns="" id="{86633D2A-574E-47B8-A289-B7E89F118FDD}"/>
              </a:ext>
            </a:extLst>
          </p:cNvPr>
          <p:cNvCxnSpPr>
            <a:stCxn id="6" idx="1"/>
            <a:endCxn id="10" idx="3"/>
          </p:cNvCxnSpPr>
          <p:nvPr/>
        </p:nvCxnSpPr>
        <p:spPr>
          <a:xfrm flipH="1">
            <a:off x="3531312" y="4176445"/>
            <a:ext cx="1674154" cy="23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xmlns="" id="{C944FB4E-DF1C-4AAE-B790-8EC7502930C2}"/>
              </a:ext>
            </a:extLst>
          </p:cNvPr>
          <p:cNvCxnSpPr>
            <a:cxnSpLocks/>
          </p:cNvCxnSpPr>
          <p:nvPr/>
        </p:nvCxnSpPr>
        <p:spPr>
          <a:xfrm flipH="1">
            <a:off x="3531313" y="5995828"/>
            <a:ext cx="26039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xmlns="" id="{6AC50AEA-2FC4-4DF9-9E5E-FAB36CFD7370}"/>
              </a:ext>
            </a:extLst>
          </p:cNvPr>
          <p:cNvCxnSpPr>
            <a:stCxn id="6" idx="2"/>
          </p:cNvCxnSpPr>
          <p:nvPr/>
        </p:nvCxnSpPr>
        <p:spPr>
          <a:xfrm>
            <a:off x="6135277" y="4947007"/>
            <a:ext cx="0" cy="10488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782292" y="1"/>
            <a:ext cx="4516581" cy="9015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0" y="6747164"/>
            <a:ext cx="12192000" cy="11083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xmlns="" id="{519AAF64-9A46-4CC3-93C5-935CB3EB4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339" y="53939"/>
            <a:ext cx="10515600" cy="736228"/>
          </a:xfrm>
        </p:spPr>
        <p:txBody>
          <a:bodyPr/>
          <a:lstStyle/>
          <a:p>
            <a:pPr algn="ctr"/>
            <a:r>
              <a:rPr lang="fr-FR" dirty="0">
                <a:latin typeface="LM Roman 12" panose="00000500000000000000" pitchFamily="50" charset="0"/>
              </a:rPr>
              <a:t>Processus de traitement</a:t>
            </a:r>
            <a:endParaRPr lang="fr-FR" sz="4800" dirty="0">
              <a:latin typeface="LM Roman 12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34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9443C83A-BC9F-4738-AEEE-E032BEB99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668" y="1862869"/>
            <a:ext cx="4657725" cy="39147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A44588D-12DB-4402-A8E2-E18B25E74CD9}"/>
              </a:ext>
            </a:extLst>
          </p:cNvPr>
          <p:cNvSpPr/>
          <p:nvPr/>
        </p:nvSpPr>
        <p:spPr>
          <a:xfrm>
            <a:off x="6411074" y="2243333"/>
            <a:ext cx="4850258" cy="34623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altLang="fr-FR" dirty="0">
                <a:solidFill>
                  <a:srgbClr val="000000"/>
                </a:solidFill>
                <a:latin typeface="Courier New" panose="02070309020205020404" pitchFamily="49" charset="0"/>
              </a:rPr>
              <a:t>Scores: 0.89824093 0.91915367 0.92873051 0.84298441 0.7688196 0.92895323 0.93207127 0.9262642 0.96391178 0.90510136</a:t>
            </a:r>
          </a:p>
          <a:p>
            <a:endParaRPr lang="fr-FR" altLang="fr-F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altLang="fr-FR" dirty="0">
                <a:solidFill>
                  <a:srgbClr val="000000"/>
                </a:solidFill>
                <a:latin typeface="Courier New" panose="02070309020205020404" pitchFamily="49" charset="0"/>
              </a:rPr>
              <a:t>Score moyen: : 0.90 (+/- 0.11)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fr-FR" altLang="fr-F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fr-FR" altLang="fr-F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/>
            <a:endParaRPr lang="fr-FR" altLang="fr-F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/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3782292" y="1"/>
            <a:ext cx="4516581" cy="9015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0" y="6747164"/>
            <a:ext cx="12192000" cy="11083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xmlns="" id="{519AAF64-9A46-4CC3-93C5-935CB3EB4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080" y="157121"/>
            <a:ext cx="11655840" cy="736228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latin typeface="LM Roman 12" panose="00000500000000000000" pitchFamily="50" charset="0"/>
              </a:rPr>
              <a:t>Matrice de confusion et Score des différents modèles </a:t>
            </a:r>
            <a:endParaRPr lang="fr-FR" sz="4800" dirty="0">
              <a:latin typeface="LM Roman 12" panose="00000500000000000000" pitchFamily="50" charset="0"/>
            </a:endParaRP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xmlns="" id="{D5C24F79-2809-4501-BFB3-3DE5D382818F}"/>
              </a:ext>
            </a:extLst>
          </p:cNvPr>
          <p:cNvSpPr txBox="1">
            <a:spLocks/>
          </p:cNvSpPr>
          <p:nvPr/>
        </p:nvSpPr>
        <p:spPr>
          <a:xfrm>
            <a:off x="1561532" y="821430"/>
            <a:ext cx="10515600" cy="8206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/>
            </a:r>
            <a:br>
              <a:rPr lang="fr-FR" sz="4000" dirty="0"/>
            </a:br>
            <a:r>
              <a:rPr lang="fr-FR" sz="4000" dirty="0">
                <a:latin typeface="Andalus" panose="02020603050405020304" pitchFamily="18" charset="-78"/>
                <a:cs typeface="Andalus" panose="02020603050405020304" pitchFamily="18" charset="-78"/>
              </a:rPr>
              <a:t>Multinomial NB</a:t>
            </a:r>
          </a:p>
        </p:txBody>
      </p:sp>
    </p:spTree>
    <p:extLst>
      <p:ext uri="{BB962C8B-B14F-4D97-AF65-F5344CB8AC3E}">
        <p14:creationId xmlns:p14="http://schemas.microsoft.com/office/powerpoint/2010/main" val="4181985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D5C24F79-2809-4501-BFB3-3DE5D3828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732" y="888938"/>
            <a:ext cx="10515600" cy="820606"/>
          </a:xfrm>
        </p:spPr>
        <p:txBody>
          <a:bodyPr>
            <a:normAutofit fontScale="90000"/>
          </a:bodyPr>
          <a:lstStyle/>
          <a:p>
            <a:r>
              <a:rPr lang="fr-FR" dirty="0"/>
              <a:t/>
            </a:r>
            <a:br>
              <a:rPr lang="fr-FR" dirty="0"/>
            </a:br>
            <a:r>
              <a:rPr lang="fr-FR" dirty="0">
                <a:latin typeface="Andalus" panose="02020603050405020304" pitchFamily="18" charset="-78"/>
                <a:cs typeface="Andalus" panose="02020603050405020304" pitchFamily="18" charset="-78"/>
              </a:rPr>
              <a:t>K – </a:t>
            </a:r>
            <a:r>
              <a:rPr lang="fr-FR" dirty="0" err="1">
                <a:latin typeface="Andalus" panose="02020603050405020304" pitchFamily="18" charset="-78"/>
                <a:cs typeface="Andalus" panose="02020603050405020304" pitchFamily="18" charset="-78"/>
              </a:rPr>
              <a:t>nearest</a:t>
            </a:r>
            <a:r>
              <a:rPr lang="fr-FR" dirty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fr-FR" dirty="0" err="1">
                <a:latin typeface="Andalus" panose="02020603050405020304" pitchFamily="18" charset="-78"/>
                <a:cs typeface="Andalus" panose="02020603050405020304" pitchFamily="18" charset="-78"/>
              </a:rPr>
              <a:t>neighboors</a:t>
            </a:r>
            <a:endParaRPr lang="fr-FR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xmlns="" id="{9D4708B7-E639-432F-9AAE-02F9D1A7B6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85991"/>
            <a:ext cx="4686300" cy="38004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ED72A89-D274-4C1D-9313-657B1A3D2DBC}"/>
              </a:ext>
            </a:extLst>
          </p:cNvPr>
          <p:cNvSpPr/>
          <p:nvPr/>
        </p:nvSpPr>
        <p:spPr>
          <a:xfrm>
            <a:off x="6411074" y="2234620"/>
            <a:ext cx="4850258" cy="34623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altLang="fr-FR" dirty="0">
                <a:solidFill>
                  <a:srgbClr val="000000"/>
                </a:solidFill>
                <a:latin typeface="Courier New" panose="02070309020205020404" pitchFamily="49" charset="0"/>
              </a:rPr>
              <a:t>Scores: 0.58472501 0.58507795 0.57037862 0.5532294 0.54476615 0.59799555 0.63496659 0.62931611 0.6233014 0.60770773</a:t>
            </a:r>
          </a:p>
          <a:p>
            <a:endParaRPr lang="fr-FR" altLang="fr-F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altLang="fr-FR" dirty="0">
                <a:solidFill>
                  <a:srgbClr val="000000"/>
                </a:solidFill>
                <a:latin typeface="Courier New" panose="02070309020205020404" pitchFamily="49" charset="0"/>
              </a:rPr>
              <a:t>Score moyen: : 0.59 (+/- 0.06)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fr-FR" altLang="fr-F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/>
            <a:endParaRPr lang="fr-FR" altLang="fr-F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/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3782292" y="1"/>
            <a:ext cx="4516581" cy="9015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6747164"/>
            <a:ext cx="12192000" cy="11083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xmlns="" id="{519AAF64-9A46-4CC3-93C5-935CB3EB4D9A}"/>
              </a:ext>
            </a:extLst>
          </p:cNvPr>
          <p:cNvSpPr txBox="1">
            <a:spLocks/>
          </p:cNvSpPr>
          <p:nvPr/>
        </p:nvSpPr>
        <p:spPr>
          <a:xfrm>
            <a:off x="268080" y="157121"/>
            <a:ext cx="11655840" cy="736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>
                <a:latin typeface="LM Roman 12" panose="00000500000000000000" pitchFamily="50" charset="0"/>
              </a:rPr>
              <a:t>Matrice de confusion et Score des différents modèles </a:t>
            </a:r>
            <a:endParaRPr lang="fr-FR" sz="4800" dirty="0">
              <a:latin typeface="LM Roman 12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532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C44B3B05-6219-4F67-8DEA-88F425DE4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82" y="930385"/>
            <a:ext cx="10515600" cy="1325563"/>
          </a:xfrm>
        </p:spPr>
        <p:txBody>
          <a:bodyPr/>
          <a:lstStyle/>
          <a:p>
            <a:r>
              <a:rPr lang="fr-FR" dirty="0">
                <a:latin typeface="Andalus" panose="02020603050405020304" pitchFamily="18" charset="-78"/>
                <a:cs typeface="Andalus" panose="02020603050405020304" pitchFamily="18" charset="-78"/>
              </a:rPr>
              <a:t>Arbre de décision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xmlns="" id="{F54712B6-9331-4163-BE7A-3481A0EBD1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69218"/>
            <a:ext cx="4876800" cy="39052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B28B67F-5123-4F74-9B96-8A8615E94270}"/>
              </a:ext>
            </a:extLst>
          </p:cNvPr>
          <p:cNvSpPr/>
          <p:nvPr/>
        </p:nvSpPr>
        <p:spPr>
          <a:xfrm>
            <a:off x="6503542" y="2290647"/>
            <a:ext cx="4850258" cy="34623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altLang="fr-FR" dirty="0">
                <a:solidFill>
                  <a:srgbClr val="000000"/>
                </a:solidFill>
                <a:latin typeface="Courier New" panose="02070309020205020404" pitchFamily="49" charset="0"/>
              </a:rPr>
              <a:t>Scores: 0.99398798 0.99109131 0.98841871 0.99131403 0.98195991 0.99554566 0.99532294 0.99754957 0.9973268 0.98306973</a:t>
            </a:r>
          </a:p>
          <a:p>
            <a:endParaRPr lang="fr-FR" altLang="fr-F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altLang="fr-FR" dirty="0">
                <a:solidFill>
                  <a:srgbClr val="000000"/>
                </a:solidFill>
                <a:latin typeface="Courier New" panose="02070309020205020404" pitchFamily="49" charset="0"/>
              </a:rPr>
              <a:t>Score moyen: : 0.99 (+/- 0.01)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fr-FR" altLang="fr-F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/>
            <a:endParaRPr lang="fr-FR" altLang="fr-F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/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3782292" y="1"/>
            <a:ext cx="4516581" cy="9015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6747164"/>
            <a:ext cx="12192000" cy="11083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xmlns="" id="{519AAF64-9A46-4CC3-93C5-935CB3EB4D9A}"/>
              </a:ext>
            </a:extLst>
          </p:cNvPr>
          <p:cNvSpPr txBox="1">
            <a:spLocks/>
          </p:cNvSpPr>
          <p:nvPr/>
        </p:nvSpPr>
        <p:spPr>
          <a:xfrm>
            <a:off x="268080" y="157121"/>
            <a:ext cx="11655840" cy="736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>
                <a:latin typeface="LM Roman 12" panose="00000500000000000000" pitchFamily="50" charset="0"/>
              </a:rPr>
              <a:t>Matrice de confusion et Score des différents modèles </a:t>
            </a:r>
            <a:endParaRPr lang="fr-FR" sz="4800" dirty="0">
              <a:latin typeface="LM Roman 12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6955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760</Words>
  <Application>Microsoft Office PowerPoint</Application>
  <PresentationFormat>Grand écran</PresentationFormat>
  <Paragraphs>113</Paragraphs>
  <Slides>17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6" baseType="lpstr">
      <vt:lpstr>Aldhabi</vt:lpstr>
      <vt:lpstr>Andalus</vt:lpstr>
      <vt:lpstr>Arial</vt:lpstr>
      <vt:lpstr>Calibri</vt:lpstr>
      <vt:lpstr>Calibri Light</vt:lpstr>
      <vt:lpstr>Courier New</vt:lpstr>
      <vt:lpstr>LM Roman 12</vt:lpstr>
      <vt:lpstr>Wingdings</vt:lpstr>
      <vt:lpstr>Thème Office</vt:lpstr>
      <vt:lpstr> Classification des Fake and True news</vt:lpstr>
      <vt:lpstr>Présentation PowerPoint</vt:lpstr>
      <vt:lpstr>Présentation PowerPoint</vt:lpstr>
      <vt:lpstr>Présentation PowerPoint</vt:lpstr>
      <vt:lpstr>Description de données</vt:lpstr>
      <vt:lpstr>Processus de traitement</vt:lpstr>
      <vt:lpstr>Matrice de confusion et Score des différents modèles </vt:lpstr>
      <vt:lpstr> K – nearest neighboors</vt:lpstr>
      <vt:lpstr>Arbre de décision</vt:lpstr>
      <vt:lpstr>Logistic Regression</vt:lpstr>
      <vt:lpstr>Passive Agressive Classifier</vt:lpstr>
      <vt:lpstr>Présentation PowerPoint</vt:lpstr>
      <vt:lpstr>On fait varier le nombre de voisins et aussi le nombre de n-gram  pris en compte dans la vectorisation des textes</vt:lpstr>
      <vt:lpstr>Thématiques les plus fréquents </vt:lpstr>
      <vt:lpstr> Représentation sur axes factorielles des sujets plus récurrents</vt:lpstr>
      <vt:lpstr> Représentation sur axes factorielles des sujets plus récurrents</vt:lpstr>
      <vt:lpstr> Représentation sur axes factorielles des sujets plus récurrents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and true news</dc:title>
  <dc:creator>RAFIOU</dc:creator>
  <cp:lastModifiedBy>ACER</cp:lastModifiedBy>
  <cp:revision>38</cp:revision>
  <dcterms:created xsi:type="dcterms:W3CDTF">2020-04-24T15:47:01Z</dcterms:created>
  <dcterms:modified xsi:type="dcterms:W3CDTF">2020-04-27T21:56:42Z</dcterms:modified>
</cp:coreProperties>
</file>