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0" r:id="rId6"/>
    <p:sldId id="261" r:id="rId7"/>
    <p:sldId id="262" r:id="rId8"/>
    <p:sldId id="263" r:id="rId9"/>
    <p:sldId id="264" r:id="rId10"/>
    <p:sldId id="265" r:id="rId11"/>
    <p:sldId id="267"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184644" y="2067305"/>
            <a:ext cx="2811781"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Jean P J</a:t>
            </a:r>
            <a:endParaRPr sz="3200" dirty="0">
              <a:latin typeface="Trebuchet MS"/>
              <a:cs typeface="Trebuchet MS"/>
            </a:endParaRPr>
          </a:p>
        </p:txBody>
      </p:sp>
      <p:sp>
        <p:nvSpPr>
          <p:cNvPr id="8" name="object 8"/>
          <p:cNvSpPr txBox="1"/>
          <p:nvPr/>
        </p:nvSpPr>
        <p:spPr>
          <a:xfrm>
            <a:off x="6248400" y="2819400"/>
            <a:ext cx="281178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LSB-steganography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Rectangle 1">
            <a:extLst>
              <a:ext uri="{FF2B5EF4-FFF2-40B4-BE49-F238E27FC236}">
                <a16:creationId xmlns:a16="http://schemas.microsoft.com/office/drawing/2014/main" id="{67D8BB8F-D721-E039-C616-4A532226D9F2}"/>
              </a:ext>
            </a:extLst>
          </p:cNvPr>
          <p:cNvSpPr>
            <a:spLocks noChangeArrowheads="1"/>
          </p:cNvSpPr>
          <p:nvPr/>
        </p:nvSpPr>
        <p:spPr bwMode="auto">
          <a:xfrm>
            <a:off x="715899" y="789604"/>
            <a:ext cx="8885301" cy="46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Unparalleled Detection Accuracy</a:t>
            </a:r>
            <a:r>
              <a:rPr kumimoji="0" lang="en-US" altLang="en-US" sz="1600" b="0" i="0" u="none" strike="noStrike" cap="none" normalizeH="0" baseline="0" dirty="0">
                <a:ln>
                  <a:noFill/>
                </a:ln>
                <a:solidFill>
                  <a:schemeClr val="tx1"/>
                </a:solidFill>
                <a:effectLst/>
                <a:latin typeface="Arial" panose="020B0604020202020204" pitchFamily="34" charset="0"/>
              </a:rPr>
              <a:t>: Our advanced algorithms achieve an unprecedented detection accuracy, successfully identifying LSB steganography in digital images with remarkable precision, ensuring thorough security measures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Efficiency and Streamlined Workflow</a:t>
            </a:r>
            <a:r>
              <a:rPr kumimoji="0" lang="en-US" altLang="en-US" sz="1600" b="0" i="0" u="none" strike="noStrike" cap="none" normalizeH="0" baseline="0" dirty="0">
                <a:ln>
                  <a:noFill/>
                </a:ln>
                <a:solidFill>
                  <a:schemeClr val="tx1"/>
                </a:solidFill>
                <a:effectLst/>
                <a:latin typeface="Arial" panose="020B0604020202020204" pitchFamily="34" charset="0"/>
              </a:rPr>
              <a:t>: Users experience a significant reduction in time and effort required for steganography detection and mitigation tasks. The integration of our user-friendly tools into existing workflows results in streamlined processes and enhanced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Cost Savings and Resource Optimization</a:t>
            </a:r>
            <a:r>
              <a:rPr kumimoji="0" lang="en-US" altLang="en-US" sz="1600" b="0" i="0" u="none" strike="noStrike" cap="none" normalizeH="0" baseline="0" dirty="0">
                <a:ln>
                  <a:noFill/>
                </a:ln>
                <a:solidFill>
                  <a:schemeClr val="tx1"/>
                </a:solidFill>
                <a:effectLst/>
                <a:latin typeface="Arial" panose="020B0604020202020204" pitchFamily="34" charset="0"/>
              </a:rPr>
              <a:t>: Organizations benefit from optimized resource utilization, leading to substantial cost savings. By automating complex processes, our solution minimizes the need for manual intervention, allowing personnel to focus on strategic tasks.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Enhanced Confidence and Peace of Mind</a:t>
            </a:r>
            <a:r>
              <a:rPr kumimoji="0" lang="en-US" altLang="en-US" sz="1600" b="0" i="0" u="none" strike="noStrike" cap="none" normalizeH="0" baseline="0" dirty="0">
                <a:ln>
                  <a:noFill/>
                </a:ln>
                <a:solidFill>
                  <a:schemeClr val="tx1"/>
                </a:solidFill>
                <a:effectLst/>
                <a:latin typeface="Arial" panose="020B0604020202020204" pitchFamily="34" charset="0"/>
              </a:rPr>
              <a:t>: With our solution in place, users gain a newfound sense of confidence in their digital image security measures. They can trust that their data remains protected against covert communication and potential threats, ensuring peace of mind in their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9A842992-5A70-2E3A-A9FD-7901622C1B01}"/>
              </a:ext>
            </a:extLst>
          </p:cNvPr>
          <p:cNvSpPr>
            <a:spLocks noChangeArrowheads="1"/>
          </p:cNvSpPr>
          <p:nvPr/>
        </p:nvSpPr>
        <p:spPr bwMode="auto">
          <a:xfrm flipV="1">
            <a:off x="228599" y="949620"/>
            <a:ext cx="31711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200" y="1936054"/>
            <a:ext cx="9764395" cy="2968120"/>
          </a:xfrm>
          <a:prstGeom prst="rect">
            <a:avLst/>
          </a:prstGeom>
        </p:spPr>
        <p:txBody>
          <a:bodyPr vert="horz" wrap="square" lIns="0" tIns="13335" rIns="0" bIns="0" rtlCol="0">
            <a:spAutoFit/>
          </a:bodyPr>
          <a:lstStyle/>
          <a:p>
            <a:pPr marL="209550">
              <a:lnSpc>
                <a:spcPct val="100000"/>
              </a:lnSpc>
              <a:spcBef>
                <a:spcPts val="105"/>
              </a:spcBef>
            </a:pPr>
            <a:r>
              <a:rPr lang="en-IN" spc="-60" dirty="0"/>
              <a:t>                 THANK YOU </a:t>
            </a:r>
            <a:br>
              <a:rPr lang="en-IN" spc="-60" dirty="0"/>
            </a:br>
            <a:br>
              <a:rPr lang="en-IN" spc="-60" dirty="0"/>
            </a:br>
            <a:r>
              <a:rPr lang="en-IN" spc="-60" dirty="0"/>
              <a:t>THIS IS THE END OF THE PRESENTATION…………………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1" name="Rectangle 2">
            <a:extLst>
              <a:ext uri="{FF2B5EF4-FFF2-40B4-BE49-F238E27FC236}">
                <a16:creationId xmlns:a16="http://schemas.microsoft.com/office/drawing/2014/main" id="{9A842992-5A70-2E3A-A9FD-7901622C1B01}"/>
              </a:ext>
            </a:extLst>
          </p:cNvPr>
          <p:cNvSpPr>
            <a:spLocks noChangeArrowheads="1"/>
          </p:cNvSpPr>
          <p:nvPr/>
        </p:nvSpPr>
        <p:spPr bwMode="auto">
          <a:xfrm flipV="1">
            <a:off x="228599" y="949620"/>
            <a:ext cx="31711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89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LSB-Steganography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1F1F10B4-7175-2A38-F4C5-88CFD90C6840}"/>
              </a:ext>
            </a:extLst>
          </p:cNvPr>
          <p:cNvSpPr txBox="1"/>
          <p:nvPr/>
        </p:nvSpPr>
        <p:spPr>
          <a:xfrm>
            <a:off x="729362" y="2263735"/>
            <a:ext cx="5956045" cy="2862322"/>
          </a:xfrm>
          <a:prstGeom prst="rect">
            <a:avLst/>
          </a:prstGeom>
          <a:noFill/>
        </p:spPr>
        <p:txBody>
          <a:bodyPr wrap="square" rtlCol="0">
            <a:spAutoFit/>
          </a:bodyPr>
          <a:lstStyle/>
          <a:p>
            <a:r>
              <a:rPr lang="en-US" sz="2000" b="0" i="0" dirty="0">
                <a:solidFill>
                  <a:schemeClr val="tx1"/>
                </a:solidFill>
                <a:effectLst/>
                <a:latin typeface="Söhne"/>
              </a:rPr>
              <a:t>LSB steganography, or Least Significant Bit steganography, is a technique used to hide information within digital images. In LSB steganography, the least significant bit of each byte in the image's pixel data is altered to encode hidden information. Since changing the least significant bit generally has minimal impact on the appearance of the image to the human eye, LSB steganography provides a relatively covert means of embedding data.</a:t>
            </a:r>
            <a:endParaRPr lang="en-IN"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3C2D729-D6DB-769D-81B4-A6979ABDE69D}"/>
              </a:ext>
            </a:extLst>
          </p:cNvPr>
          <p:cNvSpPr txBox="1"/>
          <p:nvPr/>
        </p:nvSpPr>
        <p:spPr>
          <a:xfrm>
            <a:off x="1339977" y="1389052"/>
            <a:ext cx="8265795" cy="3323987"/>
          </a:xfrm>
          <a:prstGeom prst="rect">
            <a:avLst/>
          </a:prstGeom>
          <a:noFill/>
        </p:spPr>
        <p:txBody>
          <a:bodyPr wrap="square" rtlCol="0">
            <a:spAutoFit/>
          </a:bodyPr>
          <a:lstStyle/>
          <a:p>
            <a:pPr algn="l"/>
            <a:r>
              <a:rPr lang="en-US" sz="2400" b="1" i="0" dirty="0">
                <a:solidFill>
                  <a:schemeClr val="tx1"/>
                </a:solidFill>
                <a:effectLst/>
                <a:latin typeface="Söhne"/>
              </a:rPr>
              <a:t>Encoding</a:t>
            </a:r>
            <a:r>
              <a:rPr lang="en-US" sz="2400" b="0" i="0" dirty="0">
                <a:solidFill>
                  <a:schemeClr val="tx1"/>
                </a:solidFill>
                <a:effectLst/>
                <a:latin typeface="Söhne"/>
              </a:rPr>
              <a:t>: The secret data is converted into binary form.</a:t>
            </a:r>
          </a:p>
          <a:p>
            <a:pPr algn="l"/>
            <a:endParaRPr lang="en-US" sz="2400" dirty="0">
              <a:solidFill>
                <a:schemeClr val="tx1"/>
              </a:solidFill>
              <a:latin typeface="Söhne"/>
            </a:endParaRPr>
          </a:p>
          <a:p>
            <a:pPr algn="l"/>
            <a:r>
              <a:rPr lang="en-US" sz="2400" b="1" i="0" dirty="0">
                <a:solidFill>
                  <a:schemeClr val="tx1"/>
                </a:solidFill>
                <a:effectLst/>
                <a:latin typeface="Söhne"/>
              </a:rPr>
              <a:t>Embedding</a:t>
            </a:r>
            <a:r>
              <a:rPr lang="en-US" sz="2400" b="0" i="0" dirty="0">
                <a:solidFill>
                  <a:schemeClr val="tx1"/>
                </a:solidFill>
                <a:effectLst/>
                <a:latin typeface="Söhne"/>
              </a:rPr>
              <a:t>: The least significant bits of selected pixels in the image are replaced with the bits of the secret data.</a:t>
            </a:r>
          </a:p>
          <a:p>
            <a:pPr algn="l"/>
            <a:endParaRPr lang="en-US" sz="2400" dirty="0">
              <a:solidFill>
                <a:schemeClr val="tx1"/>
              </a:solidFill>
              <a:latin typeface="Söhne"/>
            </a:endParaRPr>
          </a:p>
          <a:p>
            <a:pPr algn="l"/>
            <a:r>
              <a:rPr lang="en-US" sz="2400" b="1" i="0" dirty="0">
                <a:solidFill>
                  <a:schemeClr val="tx1"/>
                </a:solidFill>
                <a:effectLst/>
                <a:latin typeface="Söhne"/>
              </a:rPr>
              <a:t>Decoding</a:t>
            </a:r>
            <a:r>
              <a:rPr lang="en-US" sz="2400" b="0" i="0" dirty="0">
                <a:solidFill>
                  <a:schemeClr val="tx1"/>
                </a:solidFill>
                <a:effectLst/>
                <a:latin typeface="Söhne"/>
              </a:rPr>
              <a:t>: To retrieve the hidden data, the LSBs of the pixels in the steganographic image are extracted and assembled into binary form.</a:t>
            </a:r>
          </a:p>
          <a:p>
            <a:pPr algn="l">
              <a:buFont typeface="+mj-lt"/>
              <a:buAutoNum type="arabicPeriod"/>
            </a:pPr>
            <a:endParaRPr lang="en-US" b="0" i="0" dirty="0">
              <a:solidFill>
                <a:schemeClr val="tx1"/>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34" name="Rectangle 24">
            <a:extLst>
              <a:ext uri="{FF2B5EF4-FFF2-40B4-BE49-F238E27FC236}">
                <a16:creationId xmlns:a16="http://schemas.microsoft.com/office/drawing/2014/main" id="{BA94E1FF-C121-0DCC-73A3-6F5AB84C378B}"/>
              </a:ext>
            </a:extLst>
          </p:cNvPr>
          <p:cNvSpPr>
            <a:spLocks noChangeArrowheads="1"/>
          </p:cNvSpPr>
          <p:nvPr/>
        </p:nvSpPr>
        <p:spPr bwMode="auto">
          <a:xfrm>
            <a:off x="76200" y="1676400"/>
            <a:ext cx="4133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5">
            <a:extLst>
              <a:ext uri="{FF2B5EF4-FFF2-40B4-BE49-F238E27FC236}">
                <a16:creationId xmlns:a16="http://schemas.microsoft.com/office/drawing/2014/main" id="{1E77CFDD-7ADE-00E8-ECA7-AB042D775945}"/>
              </a:ext>
            </a:extLst>
          </p:cNvPr>
          <p:cNvSpPr>
            <a:spLocks noChangeArrowheads="1"/>
          </p:cNvSpPr>
          <p:nvPr/>
        </p:nvSpPr>
        <p:spPr bwMode="auto">
          <a:xfrm>
            <a:off x="770382" y="1936802"/>
            <a:ext cx="7848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Detecting and mitigating LSB steganography in digital images is challenging due to its covert nature and potential security risks. Current methods lack robustness, necessitating advanced algorithms to accurately identify and counteract hidden data while preserving image integrity, vital for applications like forensics and cybersecurity.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6" name="Rectangle 26">
            <a:extLst>
              <a:ext uri="{FF2B5EF4-FFF2-40B4-BE49-F238E27FC236}">
                <a16:creationId xmlns:a16="http://schemas.microsoft.com/office/drawing/2014/main" id="{F0A4C5E2-0362-9892-A54B-275A1692D078}"/>
              </a:ext>
            </a:extLst>
          </p:cNvPr>
          <p:cNvSpPr>
            <a:spLocks noChangeArrowheads="1"/>
          </p:cNvSpPr>
          <p:nvPr/>
        </p:nvSpPr>
        <p:spPr bwMode="auto">
          <a:xfrm>
            <a:off x="0" y="0"/>
            <a:ext cx="417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70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6" name="Rectangle 5">
            <a:extLst>
              <a:ext uri="{FF2B5EF4-FFF2-40B4-BE49-F238E27FC236}">
                <a16:creationId xmlns:a16="http://schemas.microsoft.com/office/drawing/2014/main" id="{28C17D06-26A4-26F5-0413-0D9DAB42DA78}"/>
              </a:ext>
            </a:extLst>
          </p:cNvPr>
          <p:cNvSpPr>
            <a:spLocks noChangeArrowheads="1"/>
          </p:cNvSpPr>
          <p:nvPr/>
        </p:nvSpPr>
        <p:spPr bwMode="auto">
          <a:xfrm>
            <a:off x="739775" y="1606877"/>
            <a:ext cx="9144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Objective: Develop algorithms and tools to detect and mitigate LSB steganography in digital images, safeguarding against data leakage and intellectual property theft.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Approach: Research existing methods, design advanced algorithms, develop user-friendly tools, evaluate performance, and integrate solutions into forensic and cybersecurity frameworks.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Outcomes: Enhanced detection, effective mitigation, and advancements in digital image security and forensics.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A04CFE3F-2C63-AE26-B9EC-548C50E444D2}"/>
              </a:ext>
            </a:extLst>
          </p:cNvPr>
          <p:cNvSpPr>
            <a:spLocks noChangeArrowheads="1"/>
          </p:cNvSpPr>
          <p:nvPr/>
        </p:nvSpPr>
        <p:spPr bwMode="auto">
          <a:xfrm>
            <a:off x="-2" y="-88127"/>
            <a:ext cx="9381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1">
            <a:extLst>
              <a:ext uri="{FF2B5EF4-FFF2-40B4-BE49-F238E27FC236}">
                <a16:creationId xmlns:a16="http://schemas.microsoft.com/office/drawing/2014/main" id="{7DB8AFF5-D982-B687-9F14-D478D497B552}"/>
              </a:ext>
            </a:extLst>
          </p:cNvPr>
          <p:cNvSpPr>
            <a:spLocks noChangeArrowheads="1"/>
          </p:cNvSpPr>
          <p:nvPr/>
        </p:nvSpPr>
        <p:spPr bwMode="auto">
          <a:xfrm>
            <a:off x="739775" y="1374462"/>
            <a:ext cx="7924800" cy="410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Law Enforcement Agencies</a:t>
            </a:r>
            <a:r>
              <a:rPr kumimoji="0" lang="en-US" altLang="en-US" b="0" i="0" u="none" strike="noStrike" cap="none" normalizeH="0" baseline="0" dirty="0">
                <a:ln>
                  <a:noFill/>
                </a:ln>
                <a:solidFill>
                  <a:schemeClr val="tx1"/>
                </a:solidFill>
                <a:effectLst/>
                <a:latin typeface="Arial" panose="020B0604020202020204" pitchFamily="34" charset="0"/>
              </a:rPr>
              <a:t>: Utilize the tools for forensic analysis to detect hidden information in digital imagery related to criminal investigations.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Digital Media Companies</a:t>
            </a:r>
            <a:r>
              <a:rPr kumimoji="0" lang="en-US" altLang="en-US" b="0" i="0" u="none" strike="noStrike" cap="none" normalizeH="0" baseline="0" dirty="0">
                <a:ln>
                  <a:noFill/>
                </a:ln>
                <a:solidFill>
                  <a:schemeClr val="tx1"/>
                </a:solidFill>
                <a:effectLst/>
                <a:latin typeface="Arial" panose="020B0604020202020204" pitchFamily="34" charset="0"/>
              </a:rPr>
              <a:t>: Employ the solutions to protect copyrighted content and prevent unauthorized distribution or tampering.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b="0" i="0" u="none" strike="noStrike" cap="none" normalizeH="0" baseline="0" dirty="0">
                <a:ln>
                  <a:noFill/>
                </a:ln>
                <a:solidFill>
                  <a:schemeClr val="tx1"/>
                </a:solidFill>
                <a:effectLst/>
                <a:latin typeface="Arial" panose="020B0604020202020204" pitchFamily="34" charset="0"/>
              </a:rPr>
              <a:t>: Integrate the tools into cybersecurity frameworks to identify and mitigate potential threats involving covert communication through digital images.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Individual Users</a:t>
            </a:r>
            <a:r>
              <a:rPr kumimoji="0" lang="en-US" altLang="en-US" b="0" i="0" u="none" strike="noStrike" cap="none" normalizeH="0" baseline="0" dirty="0">
                <a:ln>
                  <a:noFill/>
                </a:ln>
                <a:solidFill>
                  <a:schemeClr val="tx1"/>
                </a:solidFill>
                <a:effectLst/>
                <a:latin typeface="Arial" panose="020B0604020202020204" pitchFamily="34" charset="0"/>
              </a:rPr>
              <a:t>: Benefit from enhanced security measures to protect personal digital images from unauthorized access or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2FA01CA-1460-1EB5-0681-79BD98A179B1}"/>
              </a:ext>
            </a:extLst>
          </p:cNvPr>
          <p:cNvSpPr>
            <a:spLocks noChangeArrowheads="1"/>
          </p:cNvSpPr>
          <p:nvPr/>
        </p:nvSpPr>
        <p:spPr bwMode="auto">
          <a:xfrm>
            <a:off x="0" y="0"/>
            <a:ext cx="1250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48FD1F-5479-9841-D994-548B94A4499C}"/>
              </a:ext>
            </a:extLst>
          </p:cNvPr>
          <p:cNvSpPr txBox="1"/>
          <p:nvPr/>
        </p:nvSpPr>
        <p:spPr>
          <a:xfrm>
            <a:off x="3046476" y="1505675"/>
            <a:ext cx="6099048" cy="5262979"/>
          </a:xfrm>
          <a:prstGeom prst="rect">
            <a:avLst/>
          </a:prstGeom>
          <a:noFill/>
        </p:spPr>
        <p:txBody>
          <a:bodyPr wrap="square">
            <a:spAutoFit/>
          </a:bodyPr>
          <a:lstStyle/>
          <a:p>
            <a:pPr algn="l"/>
            <a:r>
              <a:rPr lang="en-US" sz="1600" b="0" i="0" dirty="0">
                <a:solidFill>
                  <a:schemeClr val="tx1"/>
                </a:solidFill>
                <a:effectLst/>
                <a:latin typeface="Söhne"/>
              </a:rPr>
              <a:t>Solution: The project will deliver advanced algorithms and user-friendly tools for detecting and mitigating LSB steganography in digital images.</a:t>
            </a:r>
          </a:p>
          <a:p>
            <a:pPr algn="l"/>
            <a:r>
              <a:rPr lang="en-US" sz="1600" b="0" i="0" dirty="0">
                <a:solidFill>
                  <a:schemeClr val="tx1"/>
                </a:solidFill>
                <a:effectLst/>
                <a:latin typeface="Söhne"/>
              </a:rPr>
              <a:t>Value Proposition:</a:t>
            </a:r>
          </a:p>
          <a:p>
            <a:pPr algn="l"/>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Enhanced Security</a:t>
            </a:r>
            <a:r>
              <a:rPr lang="en-US" sz="1600" b="0" i="0" dirty="0">
                <a:solidFill>
                  <a:schemeClr val="tx1"/>
                </a:solidFill>
                <a:effectLst/>
                <a:latin typeface="Söhne"/>
              </a:rPr>
              <a:t>: Our solution provides robust detection capabilities, helping users safeguard against covert communication and data manipulation in digital imagery, ensuring data integrity and confidentiality.</a:t>
            </a:r>
          </a:p>
          <a:p>
            <a:pPr algn="l">
              <a:buFont typeface="+mj-lt"/>
              <a:buAutoNum type="arabicPeriod"/>
            </a:pP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Efficiency</a:t>
            </a:r>
            <a:r>
              <a:rPr lang="en-US" sz="1600" b="0" i="0" dirty="0">
                <a:solidFill>
                  <a:schemeClr val="tx1"/>
                </a:solidFill>
                <a:effectLst/>
                <a:latin typeface="Söhne"/>
              </a:rPr>
              <a:t>: With user-friendly tools and advanced algorithms, the solution streamlines the detection and mitigation process, saving time and resources for end users.</a:t>
            </a:r>
          </a:p>
          <a:p>
            <a:pPr algn="l">
              <a:buFont typeface="+mj-lt"/>
              <a:buAutoNum type="arabicPeriod"/>
            </a:pP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Versatility</a:t>
            </a:r>
            <a:r>
              <a:rPr lang="en-US" sz="1600" b="0" i="0" dirty="0">
                <a:solidFill>
                  <a:schemeClr val="tx1"/>
                </a:solidFill>
                <a:effectLst/>
                <a:latin typeface="Söhne"/>
              </a:rPr>
              <a:t>: Our tools can be integrated into various applications, including forensic analysis, copyright protection, and cybersecurity frameworks, offering flexibility and adaptability to diverse user needs.</a:t>
            </a:r>
          </a:p>
          <a:p>
            <a:pPr algn="l">
              <a:buFont typeface="+mj-lt"/>
              <a:buAutoNum type="arabicPeriod"/>
            </a:pP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Reliability</a:t>
            </a:r>
            <a:r>
              <a:rPr lang="en-US" sz="1600" b="0" i="0" dirty="0">
                <a:solidFill>
                  <a:schemeClr val="tx1"/>
                </a:solidFill>
                <a:effectLst/>
                <a:latin typeface="Söhne"/>
              </a:rPr>
              <a:t>: Through rigorous evaluation and testing, our solution ensures accuracy in detecting LSB steganography and effectiveness in mitigating potential threats, instilling confidence in users' digital image security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600949-CDDF-6D0F-FF50-FB96BD5948BC}"/>
              </a:ext>
            </a:extLst>
          </p:cNvPr>
          <p:cNvSpPr txBox="1"/>
          <p:nvPr/>
        </p:nvSpPr>
        <p:spPr>
          <a:xfrm>
            <a:off x="2526030" y="1762898"/>
            <a:ext cx="6099048" cy="1938992"/>
          </a:xfrm>
          <a:prstGeom prst="rect">
            <a:avLst/>
          </a:prstGeom>
          <a:noFill/>
        </p:spPr>
        <p:txBody>
          <a:bodyPr wrap="square">
            <a:spAutoFit/>
          </a:bodyPr>
          <a:lstStyle/>
          <a:p>
            <a:r>
              <a:rPr lang="en-US" sz="2400" b="0" i="0" dirty="0">
                <a:solidFill>
                  <a:schemeClr val="tx1"/>
                </a:solidFill>
                <a:effectLst/>
                <a:latin typeface="Söhne"/>
              </a:rPr>
              <a:t>Our groundbreaking solution revolutionizes digital image security by employing cutting-edge algorithms and intuitive tools to uncover and neutralize hidden LSB steganography with unparalleled precision.</a:t>
            </a:r>
            <a:endParaRPr lang="en-IN"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0D73FE64-34A3-2087-C634-4B14919CC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638300"/>
            <a:ext cx="5029200" cy="3581400"/>
          </a:xfrm>
          <a:prstGeom prst="rect">
            <a:avLst/>
          </a:prstGeom>
        </p:spPr>
      </p:pic>
      <p:pic>
        <p:nvPicPr>
          <p:cNvPr id="15" name="Picture 14">
            <a:extLst>
              <a:ext uri="{FF2B5EF4-FFF2-40B4-BE49-F238E27FC236}">
                <a16:creationId xmlns:a16="http://schemas.microsoft.com/office/drawing/2014/main" id="{733A37CF-4CD4-714E-C5FA-D181C1A341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371600"/>
            <a:ext cx="5715000" cy="4343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724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PowerPoint Presentation</vt:lpstr>
      <vt:lpstr>LSB-Steganography</vt:lpstr>
      <vt:lpstr>AGENDA</vt:lpstr>
      <vt:lpstr>PROBLEM STATEMENT</vt:lpstr>
      <vt:lpstr>PROJECT OVERVIEW</vt:lpstr>
      <vt:lpstr>WHO ARE THE END USERS?</vt:lpstr>
      <vt:lpstr>YOUR SOLUTION AND ITS VALUE PROPOSITION</vt:lpstr>
      <vt:lpstr>THE WOW IN YOUR SOLUTION</vt:lpstr>
      <vt:lpstr>MODELLING</vt:lpstr>
      <vt:lpstr>RESULTS</vt:lpstr>
      <vt:lpstr>                 THANK YOU   THIS IS THE END OF THE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Jean PJ</cp:lastModifiedBy>
  <cp:revision>1</cp:revision>
  <dcterms:created xsi:type="dcterms:W3CDTF">2024-03-29T07:22:27Z</dcterms:created>
  <dcterms:modified xsi:type="dcterms:W3CDTF">2024-03-31T20:16:34Z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