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mFFMjo00+Yi9Widlvgms8THK6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931b19292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7931b19292_3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931b19292_3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931b19292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931b19292_3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931b19292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931b19292_3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931b19292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931b19292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931b1929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31b19292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31b1929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931b19292_3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931b19292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931b19292_3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931b19292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31b19292_3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931b19292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Relationship Id="rId15" Type="http://schemas.openxmlformats.org/officeDocument/2006/relationships/image" Target="../media/image28.png"/><Relationship Id="rId14" Type="http://schemas.openxmlformats.org/officeDocument/2006/relationships/image" Target="../media/image29.png"/><Relationship Id="rId17" Type="http://schemas.openxmlformats.org/officeDocument/2006/relationships/image" Target="../media/image34.png"/><Relationship Id="rId16" Type="http://schemas.openxmlformats.org/officeDocument/2006/relationships/image" Target="../media/image32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18" Type="http://schemas.openxmlformats.org/officeDocument/2006/relationships/image" Target="../media/image33.png"/><Relationship Id="rId7" Type="http://schemas.openxmlformats.org/officeDocument/2006/relationships/image" Target="../media/image24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Projeto: Detecção de Rachaduras em Imagens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André Filipe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Daniel Dessaune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Guilherme Novaes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Jean Coelho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27931b19292_3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327" y="3835011"/>
            <a:ext cx="3505689" cy="876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7931b19292_3_79"/>
          <p:cNvSpPr txBox="1"/>
          <p:nvPr/>
        </p:nvSpPr>
        <p:spPr>
          <a:xfrm>
            <a:off x="1019977" y="3418500"/>
            <a:ext cx="34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a função Teste33</a:t>
            </a:r>
            <a:endParaRPr/>
          </a:p>
        </p:txBody>
      </p:sp>
      <p:pic>
        <p:nvPicPr>
          <p:cNvPr id="165" name="Google Shape;165;g27931b19292_3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914" y="5402907"/>
            <a:ext cx="3578503" cy="109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7931b19292_3_79"/>
          <p:cNvSpPr txBox="1"/>
          <p:nvPr/>
        </p:nvSpPr>
        <p:spPr>
          <a:xfrm>
            <a:off x="1092720" y="5033575"/>
            <a:ext cx="34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a funçãoTeste 44</a:t>
            </a:r>
            <a:endParaRPr/>
          </a:p>
        </p:txBody>
      </p:sp>
      <p:pic>
        <p:nvPicPr>
          <p:cNvPr id="167" name="Google Shape;167;g27931b19292_3_79"/>
          <p:cNvPicPr preferRelativeResize="0"/>
          <p:nvPr/>
        </p:nvPicPr>
        <p:blipFill rotWithShape="1">
          <a:blip r:embed="rId5">
            <a:alphaModFix/>
          </a:blip>
          <a:srcRect b="60688" l="5766" r="17652" t="14982"/>
          <a:stretch/>
        </p:blipFill>
        <p:spPr>
          <a:xfrm>
            <a:off x="1092727" y="1726020"/>
            <a:ext cx="3997163" cy="1226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7931b19292_3_79"/>
          <p:cNvSpPr txBox="1"/>
          <p:nvPr/>
        </p:nvSpPr>
        <p:spPr>
          <a:xfrm>
            <a:off x="1092725" y="1331300"/>
            <a:ext cx="79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Pré-processamento nenhum e Grid-search com selecao de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7931b19292_3_79"/>
          <p:cNvSpPr txBox="1"/>
          <p:nvPr/>
        </p:nvSpPr>
        <p:spPr>
          <a:xfrm>
            <a:off x="4671229" y="3888479"/>
            <a:ext cx="228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Precisão	Recall	F1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0.84		1.00	0.91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0.87		0.89	0.88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0.83		1.00	0.91</a:t>
            </a:r>
            <a:endParaRPr/>
          </a:p>
        </p:txBody>
      </p:sp>
      <p:sp>
        <p:nvSpPr>
          <p:cNvPr id="170" name="Google Shape;170;g27931b19292_3_79"/>
          <p:cNvSpPr txBox="1"/>
          <p:nvPr/>
        </p:nvSpPr>
        <p:spPr>
          <a:xfrm>
            <a:off x="4671229" y="5663491"/>
            <a:ext cx="228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Precisão	Recall	F1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0.83		1.00	0.91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0.84		0.74	0.79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0.83		1.00	0.91</a:t>
            </a:r>
            <a:endParaRPr/>
          </a:p>
        </p:txBody>
      </p:sp>
      <p:sp>
        <p:nvSpPr>
          <p:cNvPr id="171" name="Google Shape;171;g27931b19292_3_79"/>
          <p:cNvSpPr txBox="1"/>
          <p:nvPr>
            <p:ph type="title"/>
          </p:nvPr>
        </p:nvSpPr>
        <p:spPr>
          <a:xfrm>
            <a:off x="838200" y="-24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Alguns Testes</a:t>
            </a:r>
            <a:endParaRPr/>
          </a:p>
        </p:txBody>
      </p:sp>
      <p:pic>
        <p:nvPicPr>
          <p:cNvPr id="172" name="Google Shape;172;g27931b19292_3_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4226" y="2850150"/>
            <a:ext cx="289560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7931b19292_3_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34216" y="1505275"/>
            <a:ext cx="22479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7931b19292_3_79"/>
          <p:cNvSpPr txBox="1"/>
          <p:nvPr/>
        </p:nvSpPr>
        <p:spPr>
          <a:xfrm>
            <a:off x="1092725" y="1331300"/>
            <a:ext cx="79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Pré-processamento nenhum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7931b19292_3_79"/>
          <p:cNvSpPr txBox="1"/>
          <p:nvPr/>
        </p:nvSpPr>
        <p:spPr>
          <a:xfrm>
            <a:off x="8184750" y="1043400"/>
            <a:ext cx="79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Pré-processamento nenhum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Teste Aleatório</a:t>
            </a:r>
            <a:endParaRPr/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547" y="2051853"/>
            <a:ext cx="5428854" cy="444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Pré-Processamento usando</a:t>
            </a:r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3970647" y="1787608"/>
            <a:ext cx="371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img_teste1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resolucao(img, </a:t>
            </a:r>
            <a:r>
              <a:rPr b="0" lang="en-US" sz="12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2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rgb_cinza(img)</a:t>
            </a:r>
            <a:b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realce_f_passa_alta_G(img,</a:t>
            </a:r>
            <a:r>
              <a:rPr b="0" lang="en-US" sz="12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2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seg_simples(img, </a:t>
            </a:r>
            <a:r>
              <a:rPr b="0" lang="en-US" sz="12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0" lang="en-US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img</a:t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6" y="779931"/>
            <a:ext cx="1681160" cy="15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753" y="779930"/>
            <a:ext cx="1583118" cy="15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2849" y="824707"/>
            <a:ext cx="1678718" cy="15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1074" y="869484"/>
            <a:ext cx="1572438" cy="15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41174" y="824707"/>
            <a:ext cx="1633245" cy="15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77287" y="824707"/>
            <a:ext cx="1550708" cy="15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086" y="2461707"/>
            <a:ext cx="1671160" cy="157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23753" y="2464614"/>
            <a:ext cx="1572422" cy="15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2849" y="2464613"/>
            <a:ext cx="1673413" cy="15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21074" y="2461707"/>
            <a:ext cx="1671160" cy="167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41174" y="2447128"/>
            <a:ext cx="1633245" cy="158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513281" y="2402397"/>
            <a:ext cx="1678719" cy="16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1626" y="4163830"/>
            <a:ext cx="1614079" cy="15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923753" y="4163830"/>
            <a:ext cx="1572422" cy="157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05102" y="4208930"/>
            <a:ext cx="1671160" cy="160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72221" y="4208930"/>
            <a:ext cx="1568866" cy="160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Teste pasta de teste do Kaggle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1" l="0" r="0" t="660"/>
          <a:stretch/>
        </p:blipFill>
        <p:spPr>
          <a:xfrm>
            <a:off x="3668200" y="1380565"/>
            <a:ext cx="4855600" cy="5394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931b19292_3_54"/>
          <p:cNvSpPr txBox="1"/>
          <p:nvPr>
            <p:ph type="title"/>
          </p:nvPr>
        </p:nvSpPr>
        <p:spPr>
          <a:xfrm>
            <a:off x="766975" y="853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SVC e Random Forest ( Grid Search )</a:t>
            </a:r>
            <a:endParaRPr/>
          </a:p>
        </p:txBody>
      </p:sp>
      <p:sp>
        <p:nvSpPr>
          <p:cNvPr id="219" name="Google Shape;219;g27931b19292_3_54"/>
          <p:cNvSpPr txBox="1"/>
          <p:nvPr>
            <p:ph idx="1" type="body"/>
          </p:nvPr>
        </p:nvSpPr>
        <p:spPr>
          <a:xfrm>
            <a:off x="838200" y="1825625"/>
            <a:ext cx="10515600" cy="8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redimensionamento(256x256) e escala de cinza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pre-processamento com metodos vistos durante o curso</a:t>
            </a:r>
            <a:endParaRPr/>
          </a:p>
        </p:txBody>
      </p:sp>
      <p:pic>
        <p:nvPicPr>
          <p:cNvPr id="220" name="Google Shape;220;g27931b19292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8625"/>
            <a:ext cx="3965792" cy="3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7931b19292_3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592" y="2848625"/>
            <a:ext cx="4311806" cy="38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7931b19292_3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4798" y="3174225"/>
            <a:ext cx="3304802" cy="28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7931b19292_3_54"/>
          <p:cNvSpPr txBox="1"/>
          <p:nvPr>
            <p:ph type="title"/>
          </p:nvPr>
        </p:nvSpPr>
        <p:spPr>
          <a:xfrm>
            <a:off x="695750" y="462725"/>
            <a:ext cx="10515600" cy="80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Modelo final: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/>
        </p:nvSpPr>
        <p:spPr>
          <a:xfrm>
            <a:off x="148147" y="1791069"/>
            <a:ext cx="4948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img_teste1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resolucao(img, </a:t>
            </a:r>
            <a:r>
              <a:rPr b="0" lang="en-US" sz="16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6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rgb_cinza(img)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suavizar_minimo(img, </a:t>
            </a:r>
            <a:r>
              <a:rPr b="0" lang="en-US" sz="16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gama(img, </a:t>
            </a:r>
            <a:r>
              <a:rPr b="0" lang="en-US" sz="16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6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agucar_1(img,</a:t>
            </a:r>
            <a:r>
              <a:rPr b="0" lang="en-US" sz="16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img = realce_f_passa_alta_G(img,</a:t>
            </a:r>
            <a:r>
              <a:rPr b="0" lang="en-US" sz="16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6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seg_simples(img, 150)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0" lang="en-US" sz="16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img</a:t>
            </a:r>
            <a:endParaRPr b="0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685287" y="1704817"/>
            <a:ext cx="1877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Carrega a imagem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4818023" y="2301057"/>
            <a:ext cx="2555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Redimensiona a imagem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4818023" y="2720179"/>
            <a:ext cx="2948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 para escala de cinza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5495364" y="3089511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Escurece as regiões próximas a rachaduras</a:t>
            </a:r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5889811" y="3492014"/>
            <a:ext cx="3227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Clareia a imagem como um todo</a:t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5678912" y="3936681"/>
            <a:ext cx="4575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Realça as bordas da imagem (espacial/Laplace)</a:t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5253506" y="4838270"/>
            <a:ext cx="54262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Realce da imagem com um filtro Gaussiano (frequência)</a:t>
            </a:r>
            <a:endParaRPr/>
          </a:p>
        </p:txBody>
      </p:sp>
      <p:cxnSp>
        <p:nvCxnSpPr>
          <p:cNvPr id="236" name="Google Shape;236;p6"/>
          <p:cNvCxnSpPr>
            <a:stCxn id="229" idx="1"/>
          </p:cNvCxnSpPr>
          <p:nvPr/>
        </p:nvCxnSpPr>
        <p:spPr>
          <a:xfrm flipH="1">
            <a:off x="2778987" y="1889483"/>
            <a:ext cx="906300" cy="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6"/>
          <p:cNvCxnSpPr/>
          <p:nvPr/>
        </p:nvCxnSpPr>
        <p:spPr>
          <a:xfrm rot="10800000">
            <a:off x="4132729" y="2500065"/>
            <a:ext cx="6852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6"/>
          <p:cNvCxnSpPr/>
          <p:nvPr/>
        </p:nvCxnSpPr>
        <p:spPr>
          <a:xfrm rot="10800000">
            <a:off x="2994212" y="2633884"/>
            <a:ext cx="1823811" cy="2920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6"/>
          <p:cNvCxnSpPr>
            <a:stCxn id="232" idx="1"/>
          </p:cNvCxnSpPr>
          <p:nvPr/>
        </p:nvCxnSpPr>
        <p:spPr>
          <a:xfrm rot="10800000">
            <a:off x="4016064" y="2982277"/>
            <a:ext cx="1479300" cy="29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6"/>
          <p:cNvCxnSpPr>
            <a:stCxn id="233" idx="1"/>
          </p:cNvCxnSpPr>
          <p:nvPr/>
        </p:nvCxnSpPr>
        <p:spPr>
          <a:xfrm rot="10800000">
            <a:off x="3716011" y="3244680"/>
            <a:ext cx="2173800" cy="43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6"/>
          <p:cNvCxnSpPr>
            <a:stCxn id="234" idx="1"/>
          </p:cNvCxnSpPr>
          <p:nvPr/>
        </p:nvCxnSpPr>
        <p:spPr>
          <a:xfrm rot="10800000">
            <a:off x="3205412" y="3676747"/>
            <a:ext cx="2473500" cy="44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6"/>
          <p:cNvCxnSpPr>
            <a:stCxn id="235" idx="1"/>
          </p:cNvCxnSpPr>
          <p:nvPr/>
        </p:nvCxnSpPr>
        <p:spPr>
          <a:xfrm rot="10800000">
            <a:off x="4442306" y="4305936"/>
            <a:ext cx="811200" cy="71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Pré-processamento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931b19292_3_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 de imagens processadas para o modelo final:</a:t>
            </a:r>
            <a:endParaRPr/>
          </a:p>
        </p:txBody>
      </p:sp>
      <p:grpSp>
        <p:nvGrpSpPr>
          <p:cNvPr id="249" name="Google Shape;249;g27931b19292_3_96"/>
          <p:cNvGrpSpPr/>
          <p:nvPr/>
        </p:nvGrpSpPr>
        <p:grpSpPr>
          <a:xfrm>
            <a:off x="8449022" y="3406886"/>
            <a:ext cx="3254983" cy="1637664"/>
            <a:chOff x="-1814775" y="1512158"/>
            <a:chExt cx="4541625" cy="2216655"/>
          </a:xfrm>
        </p:grpSpPr>
        <p:pic>
          <p:nvPicPr>
            <p:cNvPr id="250" name="Google Shape;250;g27931b19292_3_96"/>
            <p:cNvPicPr preferRelativeResize="0"/>
            <p:nvPr/>
          </p:nvPicPr>
          <p:blipFill rotWithShape="1">
            <a:blip r:embed="rId3">
              <a:alphaModFix/>
            </a:blip>
            <a:srcRect b="52930" l="0" r="0" t="0"/>
            <a:stretch/>
          </p:blipFill>
          <p:spPr>
            <a:xfrm>
              <a:off x="-1814775" y="1519100"/>
              <a:ext cx="2323825" cy="220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g27931b19292_3_96"/>
            <p:cNvPicPr preferRelativeResize="0"/>
            <p:nvPr/>
          </p:nvPicPr>
          <p:blipFill rotWithShape="1">
            <a:blip r:embed="rId3">
              <a:alphaModFix/>
            </a:blip>
            <a:srcRect b="0" l="0" r="0" t="50369"/>
            <a:stretch/>
          </p:blipFill>
          <p:spPr>
            <a:xfrm>
              <a:off x="509050" y="1512158"/>
              <a:ext cx="2217800" cy="22166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g27931b19292_3_96"/>
          <p:cNvGrpSpPr/>
          <p:nvPr/>
        </p:nvGrpSpPr>
        <p:grpSpPr>
          <a:xfrm>
            <a:off x="8448535" y="1688117"/>
            <a:ext cx="3254749" cy="1582008"/>
            <a:chOff x="8726500" y="4620050"/>
            <a:chExt cx="4647650" cy="2237952"/>
          </a:xfrm>
        </p:grpSpPr>
        <p:pic>
          <p:nvPicPr>
            <p:cNvPr id="253" name="Google Shape;253;g27931b19292_3_96"/>
            <p:cNvPicPr preferRelativeResize="0"/>
            <p:nvPr/>
          </p:nvPicPr>
          <p:blipFill rotWithShape="1">
            <a:blip r:embed="rId4">
              <a:alphaModFix/>
            </a:blip>
            <a:srcRect b="48877" l="0" r="0" t="0"/>
            <a:stretch/>
          </p:blipFill>
          <p:spPr>
            <a:xfrm>
              <a:off x="8726500" y="4620051"/>
              <a:ext cx="2323825" cy="22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g27931b19292_3_96"/>
            <p:cNvPicPr preferRelativeResize="0"/>
            <p:nvPr/>
          </p:nvPicPr>
          <p:blipFill rotWithShape="1">
            <a:blip r:embed="rId4">
              <a:alphaModFix/>
            </a:blip>
            <a:srcRect b="0" l="0" r="0" t="54352"/>
            <a:stretch/>
          </p:blipFill>
          <p:spPr>
            <a:xfrm>
              <a:off x="11050325" y="4620050"/>
              <a:ext cx="2323825" cy="2237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g27931b19292_3_96"/>
          <p:cNvGrpSpPr/>
          <p:nvPr/>
        </p:nvGrpSpPr>
        <p:grpSpPr>
          <a:xfrm>
            <a:off x="4510573" y="5168023"/>
            <a:ext cx="3473075" cy="1689974"/>
            <a:chOff x="8967525" y="2892900"/>
            <a:chExt cx="4435600" cy="2216650"/>
          </a:xfrm>
        </p:grpSpPr>
        <p:pic>
          <p:nvPicPr>
            <p:cNvPr id="256" name="Google Shape;256;g27931b19292_3_96"/>
            <p:cNvPicPr preferRelativeResize="0"/>
            <p:nvPr/>
          </p:nvPicPr>
          <p:blipFill rotWithShape="1">
            <a:blip r:embed="rId5">
              <a:alphaModFix/>
            </a:blip>
            <a:srcRect b="50821" l="0" r="0" t="0"/>
            <a:stretch/>
          </p:blipFill>
          <p:spPr>
            <a:xfrm>
              <a:off x="8967525" y="2892900"/>
              <a:ext cx="2217800" cy="221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g27931b19292_3_96"/>
            <p:cNvPicPr preferRelativeResize="0"/>
            <p:nvPr/>
          </p:nvPicPr>
          <p:blipFill rotWithShape="1">
            <a:blip r:embed="rId5">
              <a:alphaModFix/>
            </a:blip>
            <a:srcRect b="0" l="0" r="0" t="52137"/>
            <a:stretch/>
          </p:blipFill>
          <p:spPr>
            <a:xfrm>
              <a:off x="11185325" y="2922525"/>
              <a:ext cx="2217800" cy="2157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g27931b19292_3_96"/>
          <p:cNvGrpSpPr/>
          <p:nvPr/>
        </p:nvGrpSpPr>
        <p:grpSpPr>
          <a:xfrm>
            <a:off x="4505466" y="3380829"/>
            <a:ext cx="3473163" cy="1689767"/>
            <a:chOff x="-1854950" y="296725"/>
            <a:chExt cx="4220125" cy="2062201"/>
          </a:xfrm>
        </p:grpSpPr>
        <p:pic>
          <p:nvPicPr>
            <p:cNvPr id="259" name="Google Shape;259;g27931b19292_3_96"/>
            <p:cNvPicPr preferRelativeResize="0"/>
            <p:nvPr/>
          </p:nvPicPr>
          <p:blipFill rotWithShape="1">
            <a:blip r:embed="rId6">
              <a:alphaModFix/>
            </a:blip>
            <a:srcRect b="50685" l="0" r="0" t="0"/>
            <a:stretch/>
          </p:blipFill>
          <p:spPr>
            <a:xfrm>
              <a:off x="-1854950" y="296725"/>
              <a:ext cx="2136375" cy="2062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27931b19292_3_96"/>
            <p:cNvPicPr preferRelativeResize="0"/>
            <p:nvPr/>
          </p:nvPicPr>
          <p:blipFill rotWithShape="1">
            <a:blip r:embed="rId6">
              <a:alphaModFix/>
            </a:blip>
            <a:srcRect b="0" l="2467" r="0" t="51992"/>
            <a:stretch/>
          </p:blipFill>
          <p:spPr>
            <a:xfrm>
              <a:off x="281425" y="324063"/>
              <a:ext cx="2083750" cy="200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g27931b19292_3_96"/>
          <p:cNvGrpSpPr/>
          <p:nvPr/>
        </p:nvGrpSpPr>
        <p:grpSpPr>
          <a:xfrm>
            <a:off x="380989" y="3380800"/>
            <a:ext cx="3654083" cy="1689829"/>
            <a:chOff x="-1777500" y="0"/>
            <a:chExt cx="5231328" cy="2485774"/>
          </a:xfrm>
        </p:grpSpPr>
        <p:pic>
          <p:nvPicPr>
            <p:cNvPr id="262" name="Google Shape;262;g27931b19292_3_96"/>
            <p:cNvPicPr preferRelativeResize="0"/>
            <p:nvPr/>
          </p:nvPicPr>
          <p:blipFill rotWithShape="1">
            <a:blip r:embed="rId7">
              <a:alphaModFix/>
            </a:blip>
            <a:srcRect b="52460" l="0" r="0" t="0"/>
            <a:stretch/>
          </p:blipFill>
          <p:spPr>
            <a:xfrm>
              <a:off x="-1777500" y="0"/>
              <a:ext cx="2659875" cy="2485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g27931b19292_3_96"/>
            <p:cNvPicPr preferRelativeResize="0"/>
            <p:nvPr/>
          </p:nvPicPr>
          <p:blipFill rotWithShape="1">
            <a:blip r:embed="rId7">
              <a:alphaModFix/>
            </a:blip>
            <a:srcRect b="0" l="0" r="0" t="50826"/>
            <a:stretch/>
          </p:blipFill>
          <p:spPr>
            <a:xfrm>
              <a:off x="882375" y="0"/>
              <a:ext cx="2571453" cy="2485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g27931b19292_3_96"/>
          <p:cNvGrpSpPr/>
          <p:nvPr/>
        </p:nvGrpSpPr>
        <p:grpSpPr>
          <a:xfrm>
            <a:off x="4505465" y="1630776"/>
            <a:ext cx="3478301" cy="1689879"/>
            <a:chOff x="-1622475" y="461797"/>
            <a:chExt cx="4647650" cy="2237954"/>
          </a:xfrm>
        </p:grpSpPr>
        <p:pic>
          <p:nvPicPr>
            <p:cNvPr id="265" name="Google Shape;265;g27931b19292_3_96"/>
            <p:cNvPicPr preferRelativeResize="0"/>
            <p:nvPr/>
          </p:nvPicPr>
          <p:blipFill rotWithShape="1">
            <a:blip r:embed="rId8">
              <a:alphaModFix/>
            </a:blip>
            <a:srcRect b="52013" l="0" r="0" t="0"/>
            <a:stretch/>
          </p:blipFill>
          <p:spPr>
            <a:xfrm>
              <a:off x="-1622475" y="461797"/>
              <a:ext cx="2323825" cy="22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g27931b19292_3_96"/>
            <p:cNvPicPr preferRelativeResize="0"/>
            <p:nvPr/>
          </p:nvPicPr>
          <p:blipFill rotWithShape="1">
            <a:blip r:embed="rId8">
              <a:alphaModFix/>
            </a:blip>
            <a:srcRect b="0" l="0" r="0" t="52013"/>
            <a:stretch/>
          </p:blipFill>
          <p:spPr>
            <a:xfrm>
              <a:off x="701350" y="461800"/>
              <a:ext cx="2323825" cy="2237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g27931b19292_3_96"/>
          <p:cNvGrpSpPr/>
          <p:nvPr/>
        </p:nvGrpSpPr>
        <p:grpSpPr>
          <a:xfrm>
            <a:off x="405056" y="1630681"/>
            <a:ext cx="3654056" cy="1581913"/>
            <a:chOff x="-1157475" y="3212850"/>
            <a:chExt cx="4272750" cy="2062199"/>
          </a:xfrm>
        </p:grpSpPr>
        <p:pic>
          <p:nvPicPr>
            <p:cNvPr id="268" name="Google Shape;268;g27931b19292_3_96"/>
            <p:cNvPicPr preferRelativeResize="0"/>
            <p:nvPr/>
          </p:nvPicPr>
          <p:blipFill rotWithShape="1">
            <a:blip r:embed="rId9">
              <a:alphaModFix/>
            </a:blip>
            <a:srcRect b="52150" l="0" r="0" t="0"/>
            <a:stretch/>
          </p:blipFill>
          <p:spPr>
            <a:xfrm>
              <a:off x="-1157475" y="3236879"/>
              <a:ext cx="2136375" cy="201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g27931b19292_3_96"/>
            <p:cNvPicPr preferRelativeResize="0"/>
            <p:nvPr/>
          </p:nvPicPr>
          <p:blipFill rotWithShape="1">
            <a:blip r:embed="rId9">
              <a:alphaModFix/>
            </a:blip>
            <a:srcRect b="0" l="0" r="0" t="51011"/>
            <a:stretch/>
          </p:blipFill>
          <p:spPr>
            <a:xfrm>
              <a:off x="978900" y="3212850"/>
              <a:ext cx="2136375" cy="2062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31b19292_3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</a:t>
            </a:r>
            <a:endParaRPr/>
          </a:p>
        </p:txBody>
      </p:sp>
      <p:sp>
        <p:nvSpPr>
          <p:cNvPr id="91" name="Google Shape;91;g27931b19292_3_7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Historical Building Cracks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3136 imagens non-crack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757 imagens crack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test_size = 0.2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-24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Modelo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556276" y="1074509"/>
            <a:ext cx="41088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Carregar caminhos das imagens e rótulos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train_image_paths = []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train_labels = []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Loop through the crack images directory and append paths and labels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filename 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os.listdir(crack_directory):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filename.endswith(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".jpg"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image_path = os.path.join(crack_directory, filename)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train_image_paths.append(image_path)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train_labels.append(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 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Rótulo para a classe "crack"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Loop through the no-crack images directory and append paths and labels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filename 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os.listdir(no_crack_directory):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filename.endswith(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".jpg"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image_path = os.path.join(no_crack_directory, filename)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train_image_paths.append(image_path)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train_labels.append(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 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Rótulo para a classe "no-crack"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train_labels = np.array(train_labels)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682351" y="642289"/>
            <a:ext cx="129554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Carrega as Imagens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895950" y="2243550"/>
            <a:ext cx="6976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X_train_paths, X_val_paths, y_train, y_val = train_test_split(train_image_paths, train_labels, test_size=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 = []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X_val = []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 = [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##### aqui vc escolhe o numero da funcao img_teste que vai rodar 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total_train_paths =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(X_train_paths)  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Total de caminhos no conjunto de treinamento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total_val_paths =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(X_val_paths)  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Total de caminhos no conjunto de treinamento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idx, num 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(numbers):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function_name = 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'img_teste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{num}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 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Constrói o nome da função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"Começou a treinar com as imagens tratadas por"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function_name)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function =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globals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()[function_name]  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Obtém a referência da função usando o nome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Carrega e redimensiona as imagens para treinamento, mostrando a porcentagem concluída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X_train_function = []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train_idx, path 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(X_train_paths):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load_percent = (train_idx + 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/ total_train_paths * 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"Processando imagem 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{train_idx + 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{total_train_paths}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{load_percent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:.2f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% concluído"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X_train_function.append(normalize_image_array(load_and_resize_image(path, function)))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X_train.append((X_train_function, function_name))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Carrega e redimensiona as imagens para validação, mostrando a porcentagem concluída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X_val_function = []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val_idx, path 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(X_val_paths):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load_percent = (val_idx + 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/ total_val_paths * 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"Processando imagem 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{val_idx + 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{total_val_paths}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{load_percent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:.2f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% concluído"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X_val_function.append(normalize_image_array(load_and_resize_image(path, function)))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X_val.append((X_val_function, function_name))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089199" y="1538076"/>
            <a:ext cx="450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em Treinamento e Teste – Aplica pré-processamento e normalização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 flipH="1" rot="10800000">
            <a:off x="4342529" y="1680626"/>
            <a:ext cx="2668200" cy="378300"/>
          </a:xfrm>
          <a:prstGeom prst="bentConnector3">
            <a:avLst>
              <a:gd fmla="val 2047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11254900" y="4485900"/>
            <a:ext cx="474900" cy="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79294" y="1281953"/>
            <a:ext cx="4875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train </a:t>
            </a:r>
            <a:r>
              <a:rPr b="0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X_train: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10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model_name, (model, param_grid) </a:t>
            </a:r>
            <a:r>
              <a:rPr b="0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models.items():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1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"Training 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{model_name}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with 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{train[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]}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..."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pipeline = Pipeline([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(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'clf'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GridSearchCV(model, param_grid, cv=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verbose=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])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pipeline.fit(train[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y_train)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best_model = pipeline.named_steps[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'clf'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].best_estimator_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joblib.dump(best_model, </a:t>
            </a:r>
            <a:r>
              <a:rPr b="0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"best_model_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{model_name}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{train[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]}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.joblib"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733925" y="3040800"/>
            <a:ext cx="6553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results = []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confusion_matrix, accuracy_score, precision_score, recall_score, f1_score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X_val: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model_name, (model, param_grid) 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models.items():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"Validating 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{model_name}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with 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{val[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..."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Load the best model from training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best_model = joblib.load(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"best_model_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{model_name}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{val[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.joblib"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Predict using the best model and evaluate accuracy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'comecou as predicoes'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predictions = best_model.predict(val[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accuracy = accuracy_score(y_val, predictions)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report = classification_report(y_val, predictions)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conf_matrix = confusion_matrix(y_val, predictions)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"Matriz de Confusão:"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</a:t>
            </a:r>
            <a:r>
              <a:rPr b="0" lang="en-US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(conf_matrix)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class_names = [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'Non Crack'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'Crack'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 </a:t>
            </a:r>
            <a:r>
              <a:rPr b="0" lang="en-US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Substitua pelas suas classes reais</a:t>
            </a:r>
            <a:endParaRPr b="0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plot_confusion_matrix(conf_matrix, classes=class_names, normalize=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plt.show()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results.append((</a:t>
            </a:r>
            <a:r>
              <a:rPr b="0"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{model_name}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with 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{val[</a:t>
            </a:r>
            <a:r>
              <a:rPr b="0" lang="en-US" sz="9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]}</a:t>
            </a:r>
            <a:r>
              <a:rPr b="0" lang="en-US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best_model, accuracy, report))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44469" y="815954"/>
            <a:ext cx="221567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o Treinamento por modelos</a:t>
            </a:r>
            <a:endParaRPr/>
          </a:p>
        </p:txBody>
      </p:sp>
      <p:cxnSp>
        <p:nvCxnSpPr>
          <p:cNvPr id="110" name="Google Shape;110;p3"/>
          <p:cNvCxnSpPr>
            <a:stCxn id="107" idx="3"/>
            <a:endCxn id="108" idx="0"/>
          </p:cNvCxnSpPr>
          <p:nvPr/>
        </p:nvCxnSpPr>
        <p:spPr>
          <a:xfrm>
            <a:off x="5054294" y="2528753"/>
            <a:ext cx="2956200" cy="512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3"/>
          <p:cNvSpPr txBox="1"/>
          <p:nvPr/>
        </p:nvSpPr>
        <p:spPr>
          <a:xfrm>
            <a:off x="8045295" y="2613574"/>
            <a:ext cx="17443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 os melhores modelos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298141" y="261592"/>
            <a:ext cx="31695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Definir modelos e seus hiperparâmetros</a:t>
            </a:r>
            <a:endParaRPr b="0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models = {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'SVM'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(SVC(), {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'kernel'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'gamma'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'scale'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}),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'Random Forest'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(RandomForestClassifier(), {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'n_estimators'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b="0" lang="en-US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'max_depth'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0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0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})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281246" y="7"/>
            <a:ext cx="68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931b19292_3_15"/>
          <p:cNvSpPr txBox="1"/>
          <p:nvPr>
            <p:ph type="title"/>
          </p:nvPr>
        </p:nvSpPr>
        <p:spPr>
          <a:xfrm>
            <a:off x="655050" y="347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SVC e Random Forest</a:t>
            </a:r>
            <a:endParaRPr/>
          </a:p>
        </p:txBody>
      </p:sp>
      <p:sp>
        <p:nvSpPr>
          <p:cNvPr id="119" name="Google Shape;119;g27931b19292_3_15"/>
          <p:cNvSpPr txBox="1"/>
          <p:nvPr>
            <p:ph idx="1" type="body"/>
          </p:nvPr>
        </p:nvSpPr>
        <p:spPr>
          <a:xfrm>
            <a:off x="838200" y="1825625"/>
            <a:ext cx="10515600" cy="8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apenas redimensionamento(256x256) e escala de cinza</a:t>
            </a:r>
            <a:endParaRPr/>
          </a:p>
        </p:txBody>
      </p:sp>
      <p:pic>
        <p:nvPicPr>
          <p:cNvPr id="120" name="Google Shape;120;g27931b19292_3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8625"/>
            <a:ext cx="3772339" cy="3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931b19292_3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139" y="2848625"/>
            <a:ext cx="3844182" cy="3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7931b19292_3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3721" y="2848625"/>
            <a:ext cx="3965879" cy="346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931b19292_3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SVC e Random Forest</a:t>
            </a:r>
            <a:endParaRPr/>
          </a:p>
        </p:txBody>
      </p:sp>
      <p:sp>
        <p:nvSpPr>
          <p:cNvPr id="128" name="Google Shape;128;g27931b19292_3_5"/>
          <p:cNvSpPr txBox="1"/>
          <p:nvPr>
            <p:ph idx="1" type="body"/>
          </p:nvPr>
        </p:nvSpPr>
        <p:spPr>
          <a:xfrm>
            <a:off x="838200" y="1825625"/>
            <a:ext cx="10515600" cy="8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apenas redimensionamento(256x256) e escala de cinza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dados normalizados apos pre-processamento</a:t>
            </a:r>
            <a:endParaRPr/>
          </a:p>
        </p:txBody>
      </p:sp>
      <p:pic>
        <p:nvPicPr>
          <p:cNvPr id="129" name="Google Shape;129;g27931b19292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00" y="2880825"/>
            <a:ext cx="3734250" cy="37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7931b19292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683" y="2880825"/>
            <a:ext cx="3919417" cy="37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7931b19292_3_5"/>
          <p:cNvPicPr preferRelativeResize="0"/>
          <p:nvPr/>
        </p:nvPicPr>
        <p:blipFill rotWithShape="1">
          <a:blip r:embed="rId5">
            <a:alphaModFix/>
          </a:blip>
          <a:srcRect b="0" l="0" r="49644" t="0"/>
          <a:stretch/>
        </p:blipFill>
        <p:spPr>
          <a:xfrm>
            <a:off x="8035225" y="2880825"/>
            <a:ext cx="3919424" cy="37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931b19292_3_27"/>
          <p:cNvSpPr txBox="1"/>
          <p:nvPr>
            <p:ph type="title"/>
          </p:nvPr>
        </p:nvSpPr>
        <p:spPr>
          <a:xfrm>
            <a:off x="838200" y="347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SVC e Random Forest ( Grid Search )</a:t>
            </a:r>
            <a:endParaRPr/>
          </a:p>
        </p:txBody>
      </p:sp>
      <p:sp>
        <p:nvSpPr>
          <p:cNvPr id="137" name="Google Shape;137;g27931b19292_3_27"/>
          <p:cNvSpPr txBox="1"/>
          <p:nvPr>
            <p:ph idx="1" type="body"/>
          </p:nvPr>
        </p:nvSpPr>
        <p:spPr>
          <a:xfrm>
            <a:off x="838200" y="1825625"/>
            <a:ext cx="10515600" cy="8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apenas redimensionamento(256x256) e escala de cinza</a:t>
            </a:r>
            <a:endParaRPr/>
          </a:p>
        </p:txBody>
      </p:sp>
      <p:pic>
        <p:nvPicPr>
          <p:cNvPr id="138" name="Google Shape;138;g27931b19292_3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8625"/>
            <a:ext cx="3932357" cy="38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7931b19292_3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157" y="2848625"/>
            <a:ext cx="3934233" cy="3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7931b19292_3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790" y="3123350"/>
            <a:ext cx="3715811" cy="301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31b19292_3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SVC e Random Forest ( Grid Search )</a:t>
            </a:r>
            <a:endParaRPr/>
          </a:p>
        </p:txBody>
      </p:sp>
      <p:sp>
        <p:nvSpPr>
          <p:cNvPr id="146" name="Google Shape;146;g27931b19292_3_38"/>
          <p:cNvSpPr txBox="1"/>
          <p:nvPr>
            <p:ph idx="1" type="body"/>
          </p:nvPr>
        </p:nvSpPr>
        <p:spPr>
          <a:xfrm>
            <a:off x="838200" y="1825625"/>
            <a:ext cx="10515600" cy="8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apenas redimensionamento(256x256) e escala de cinza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dados normalizados apos pre-processamento</a:t>
            </a:r>
            <a:endParaRPr/>
          </a:p>
        </p:txBody>
      </p:sp>
      <p:pic>
        <p:nvPicPr>
          <p:cNvPr id="147" name="Google Shape;147;g27931b19292_3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8625"/>
            <a:ext cx="3814458" cy="38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7931b19292_3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258" y="2848625"/>
            <a:ext cx="4003604" cy="3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7931b19292_3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261" y="2848625"/>
            <a:ext cx="37528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931b19292_3_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SVC e Random Forest ( Grid Search )</a:t>
            </a:r>
            <a:endParaRPr/>
          </a:p>
        </p:txBody>
      </p:sp>
      <p:sp>
        <p:nvSpPr>
          <p:cNvPr id="155" name="Google Shape;155;g27931b19292_3_62"/>
          <p:cNvSpPr txBox="1"/>
          <p:nvPr>
            <p:ph idx="1" type="body"/>
          </p:nvPr>
        </p:nvSpPr>
        <p:spPr>
          <a:xfrm>
            <a:off x="838200" y="1825625"/>
            <a:ext cx="10515600" cy="8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redimensionamento(256x256) e escala de cinza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pre-processamento com metodos vistos durante o curso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dados normalizados apos pre-processamento</a:t>
            </a:r>
            <a:endParaRPr/>
          </a:p>
        </p:txBody>
      </p:sp>
      <p:pic>
        <p:nvPicPr>
          <p:cNvPr id="156" name="Google Shape;156;g27931b19292_3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8625"/>
            <a:ext cx="3617038" cy="38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7931b19292_3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838" y="2848625"/>
            <a:ext cx="4010762" cy="3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7931b19292_3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5000" y="2848625"/>
            <a:ext cx="3745716" cy="38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2023-08-28T22:19:42Z</dcterms:created>
  <dc:creator>Daniel Dessaune</dc:creator>
</cp:coreProperties>
</file>