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81813" cy="100028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66" d="100"/>
          <a:sy n="66" d="100"/>
        </p:scale>
        <p:origin x="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79311-189D-4FFF-AC65-CA0D892E8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48373F-64FF-482C-94B3-81DFB2478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CF6EDF-3127-4295-B0D6-B062551BF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A251-481D-4747-B180-F62E6026CF0E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8AD675-7EB2-4BC0-83C5-A33ACE59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BC3F70-D79E-4387-AF16-9BB6FFE8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08CE-D38A-4A82-934F-FABCFFB62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30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4DBD64-7653-4302-B552-4ECD7EE85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AB2951-441C-456B-BDEA-91BE46972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E3AD8E-B18E-4819-AB8D-28DA9EEE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A251-481D-4747-B180-F62E6026CF0E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370929-148D-4774-B9C6-0EAFDC91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920CB8-FE0B-4945-B783-18A36E4F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08CE-D38A-4A82-934F-FABCFFB62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27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19E51F0-A134-4CB9-B943-7557FF517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2D1468-DB98-4D3B-A0E6-ABB75A22C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5FBAB1-8A93-48EC-B4AF-13E30405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A251-481D-4747-B180-F62E6026CF0E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4C99F0-BFBB-44AD-BFF1-91731BA5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7FFDAF-01F7-4C12-8B30-33564E34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08CE-D38A-4A82-934F-FABCFFB62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47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EB13BC-63C5-4994-B136-D1B38F00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8A5D26-2CA8-4E88-89F5-0BC01B527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8C6D55-AA4A-40C6-9A92-D76003B4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A251-481D-4747-B180-F62E6026CF0E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A25385-59D7-4393-902B-267EDE9C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E056F6-DFE2-4E99-96BC-0CCC3BEEB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08CE-D38A-4A82-934F-FABCFFB62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92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83E8E5-D03F-4C38-A270-9AC918ED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582BC0-DB53-41DC-9EB4-ED65F0BC2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FB439A-85A3-4752-AE97-4283322F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A251-481D-4747-B180-F62E6026CF0E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24C475-5AA9-4140-94B9-4AAE05F90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C84BD7-3183-45A3-B2A5-DC58F183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08CE-D38A-4A82-934F-FABCFFB62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67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294B4-F9A7-454C-8E85-87B5202C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78649A-1CF2-45E5-9892-8CB87AA69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6B95B4-2358-4B27-9567-776A5E544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6CF98F-7EEB-4195-AA03-F0BDC846D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A251-481D-4747-B180-F62E6026CF0E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165A25-28D8-4D3B-AA1A-D4EE15E7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D8F1D1-1FD5-425D-91FD-5765C434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08CE-D38A-4A82-934F-FABCFFB62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33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250562-9684-43B0-90BA-583F01319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CCEAC5-EE1E-44B6-9409-56AC911C3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C7B72B-9751-44F2-8F4F-D04D00974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D9C7E7-9899-4A36-A3D6-C803DD69A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4C988D2-7B86-40F0-AC7C-1E0D1AE12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26736F7-967A-410A-938C-3EAABAD0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A251-481D-4747-B180-F62E6026CF0E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F38A764-5BF6-45B5-AB96-8A3C8E295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56DA568-1CBC-4E9E-95F4-6B4E8EFA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08CE-D38A-4A82-934F-FABCFFB62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60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0E9B0-713A-4A20-8F42-6C992053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5E2EA63-48DB-4430-B08D-37D1EDAD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A251-481D-4747-B180-F62E6026CF0E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69CB29-96DE-43D4-AFB7-6156BCA1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93B374-EB3B-42C5-9459-30F2DF5B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08CE-D38A-4A82-934F-FABCFFB62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5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EEB49F7-13AE-40CD-8589-13250B62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A251-481D-4747-B180-F62E6026CF0E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4A1A8B2-2E27-453F-99CB-068CD7AF7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ACEA20-F2C7-44ED-B6B0-7BDEFAB2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08CE-D38A-4A82-934F-FABCFFB62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41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BB73A-3E94-43B8-AFDB-1CFCC8495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1264B8-096A-4048-A1FF-409C3FCD1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EF8C55-1A93-413F-AE4F-D92715B17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6A6E35-87C9-47C6-9B78-D274F0D5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A251-481D-4747-B180-F62E6026CF0E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E91BFA-362E-4F90-A2CD-520CCB7E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D43213-C4CA-45FA-8957-87258109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08CE-D38A-4A82-934F-FABCFFB62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FBF9CC-2196-416A-996E-C2F82E47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4BAC9D-0EBC-4297-926A-15CC42740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4A3B90-CE61-40C2-ABA6-F7515E03C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6CE52B-C4AC-4F00-B770-1DB3D4E6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A251-481D-4747-B180-F62E6026CF0E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BD30FB-B684-4E66-9D84-0598CF12E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82D2E4-9FE4-47D7-9180-69D1DE13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08CE-D38A-4A82-934F-FABCFFB62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38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C9570E4-FBA1-43CB-BBEB-BB1E965F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783029-C4E6-473C-A37B-098162E5D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2228B0-A6EA-461E-BE5C-52DE78F9E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2A251-481D-4747-B180-F62E6026CF0E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4BE9BC-1FCB-4A55-810D-10E1F8091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8575FE-9DDB-4249-B5D3-3CC7DD7CD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B08CE-D38A-4A82-934F-FABCFFB62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98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88513FA-5EC4-488E-A77C-0FCF1F08C3BD}"/>
              </a:ext>
            </a:extLst>
          </p:cNvPr>
          <p:cNvSpPr txBox="1">
            <a:spLocks/>
          </p:cNvSpPr>
          <p:nvPr/>
        </p:nvSpPr>
        <p:spPr>
          <a:xfrm>
            <a:off x="214962" y="773180"/>
            <a:ext cx="3039607" cy="559903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100" b="1" cap="al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Mission</a:t>
            </a:r>
          </a:p>
          <a:p>
            <a:pPr algn="l"/>
            <a:r>
              <a:rPr lang="fr-FR" sz="1100" b="1" cap="al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 SEIN </a:t>
            </a:r>
            <a:r>
              <a:rPr lang="fr-FR" sz="1100" b="1" cap="all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D’ISIS</a:t>
            </a:r>
            <a:endParaRPr lang="fr-FR" sz="1100" b="1" cap="al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100" b="1" cap="al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000" b="1" cap="al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fr-FR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Collaborateur</a:t>
            </a:r>
            <a:r>
              <a:rPr lang="fr-FR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fr-FR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Jean FLORENTIN</a:t>
            </a:r>
            <a:endParaRPr lang="fr-FR" sz="1000" dirty="0" smtClean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fr-FR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 d’entrée:  </a:t>
            </a:r>
            <a:r>
              <a:rPr lang="fr-FR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Janvier 2024</a:t>
            </a:r>
          </a:p>
          <a:p>
            <a:pPr algn="l"/>
            <a:endParaRPr lang="fr-FR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fr-FR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Durée de la mission </a:t>
            </a:r>
            <a:r>
              <a:rPr lang="fr-FR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fr-FR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indeterminée</a:t>
            </a:r>
            <a:endParaRPr lang="fr-FR" sz="10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fr-FR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Entreprise et interlocuteur </a:t>
            </a:r>
            <a:br>
              <a:rPr lang="fr-FR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fr-FR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commercial référent </a:t>
            </a:r>
            <a:r>
              <a:rPr lang="fr-FR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 Jean FLORENTIN</a:t>
            </a:r>
            <a:endParaRPr lang="fr-FR" sz="10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0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fr-FR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Référent ENEDIS </a:t>
            </a:r>
            <a:r>
              <a:rPr lang="fr-FR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fr-FR" sz="1000" dirty="0" smtClean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Eric </a:t>
            </a:r>
            <a:r>
              <a:rPr lang="fr-FR" sz="1000" dirty="0" err="1" smtClean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Zavattoni</a:t>
            </a:r>
            <a:endParaRPr lang="fr-FR" sz="1000" dirty="0" smtClean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fr-FR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Description de la mission</a:t>
            </a:r>
            <a:r>
              <a:rPr lang="fr-FR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 </a:t>
            </a:r>
            <a:r>
              <a:rPr lang="fr-FR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Expert PKI sur la ZSEv2</a:t>
            </a:r>
            <a:endParaRPr lang="fr-FR" sz="1000" dirty="0" smtClean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>
              <a:buFontTx/>
              <a:buChar char="-"/>
            </a:pPr>
            <a:r>
              <a:rPr lang="fr-FR" sz="10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Création et maintenance des </a:t>
            </a:r>
            <a:r>
              <a:rPr lang="fr-FR" sz="1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PKI existantes</a:t>
            </a:r>
            <a:endParaRPr lang="fr-FR" sz="100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>
              <a:buFontTx/>
              <a:buChar char="-"/>
            </a:pPr>
            <a:r>
              <a:rPr lang="fr-FR" sz="1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Maintenance </a:t>
            </a:r>
            <a:r>
              <a:rPr lang="fr-FR" sz="10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 rôles </a:t>
            </a:r>
            <a:r>
              <a:rPr lang="fr-FR" sz="1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communs liés à la PKI</a:t>
            </a:r>
            <a:endParaRPr lang="fr-FR" sz="100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>
              <a:buFontTx/>
              <a:buChar char="-"/>
            </a:pPr>
            <a:r>
              <a:rPr lang="fr-FR" sz="10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Automatisation des </a:t>
            </a:r>
            <a:r>
              <a:rPr lang="fr-FR" sz="1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déploiements</a:t>
            </a:r>
          </a:p>
          <a:p>
            <a:pPr marL="171450" indent="-171450" algn="l">
              <a:buFontTx/>
              <a:buChar char="-"/>
            </a:pPr>
            <a:r>
              <a:rPr lang="fr-FR" sz="1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 </a:t>
            </a:r>
            <a:r>
              <a:rPr lang="fr-FR" sz="10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sur incident niveau </a:t>
            </a:r>
            <a:r>
              <a:rPr lang="fr-FR" sz="1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</a:t>
            </a:r>
            <a:r>
              <a:rPr lang="fr-FR" sz="10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 </a:t>
            </a:r>
            <a:r>
              <a:rPr lang="fr-FR" sz="1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 sur la PKI</a:t>
            </a:r>
            <a:endParaRPr lang="fr-FR" sz="100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>
              <a:buFontTx/>
              <a:buChar char="-"/>
            </a:pPr>
            <a:r>
              <a:rPr lang="fr-FR" sz="10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Installation des outils de </a:t>
            </a:r>
            <a:r>
              <a:rPr lang="fr-FR" sz="1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supervision</a:t>
            </a:r>
          </a:p>
          <a:p>
            <a:pPr marL="171450" indent="-171450" algn="l">
              <a:buFontTx/>
              <a:buChar char="-"/>
            </a:pPr>
            <a:r>
              <a:rPr lang="fr-FR" sz="1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Montée </a:t>
            </a:r>
            <a:r>
              <a:rPr lang="fr-FR" sz="10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</a:t>
            </a:r>
            <a:r>
              <a:rPr lang="fr-FR" sz="1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versions sur les différentes </a:t>
            </a:r>
            <a:r>
              <a:rPr lang="fr-FR" sz="1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outils de la PKI</a:t>
            </a:r>
            <a:endParaRPr lang="fr-FR" sz="100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>
              <a:buFontTx/>
              <a:buChar char="-"/>
            </a:pPr>
            <a:r>
              <a:rPr lang="fr-FR" sz="1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Montée de version des souches </a:t>
            </a:r>
            <a:r>
              <a:rPr lang="fr-FR" sz="1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LTS du produits PKI</a:t>
            </a:r>
            <a:endParaRPr lang="fr-FR" sz="100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>
              <a:buFontTx/>
              <a:buChar char="-"/>
            </a:pPr>
            <a:r>
              <a:rPr lang="fr-FR" sz="10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Traitement des tickets </a:t>
            </a:r>
            <a:r>
              <a:rPr lang="fr-FR" sz="1000" dirty="0" err="1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</a:t>
            </a:r>
            <a:r>
              <a:rPr lang="fr-FR" sz="1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zsev2 en mode Agile  (</a:t>
            </a:r>
            <a:r>
              <a:rPr lang="fr-FR" sz="1000" dirty="0" err="1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pki</a:t>
            </a:r>
            <a:r>
              <a:rPr lang="fr-FR" sz="1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….)</a:t>
            </a:r>
            <a:endParaRPr lang="fr-FR" sz="100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9FBA8D3A-C8EA-49ED-A5E1-B0B8149D11C3}"/>
              </a:ext>
            </a:extLst>
          </p:cNvPr>
          <p:cNvSpPr txBox="1">
            <a:spLocks/>
          </p:cNvSpPr>
          <p:nvPr/>
        </p:nvSpPr>
        <p:spPr>
          <a:xfrm>
            <a:off x="8055737" y="698508"/>
            <a:ext cx="3785321" cy="559903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100" b="1" cap="al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compétences</a:t>
            </a:r>
            <a:endParaRPr lang="fr-FR" sz="1000" b="1" cap="al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fr-F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Rappel des compétences techniques attendues et des savoir-être nécessaires dans cette mission</a:t>
            </a:r>
            <a:r>
              <a:rPr lang="fr-FR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/>
            <a:endParaRPr lang="fr-FR" sz="1100" dirty="0" smtClean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fr-FR" sz="110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Expert PKI : Gestion, CLM, </a:t>
            </a:r>
            <a:r>
              <a:rPr lang="fr-FR" sz="1100" dirty="0" err="1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CdP</a:t>
            </a:r>
            <a:r>
              <a:rPr lang="fr-FR" sz="110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produit </a:t>
            </a:r>
            <a:r>
              <a:rPr lang="fr-FR" sz="1100" dirty="0" err="1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Hashicorp</a:t>
            </a:r>
            <a:r>
              <a:rPr lang="fr-FR" sz="110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HSM</a:t>
            </a:r>
          </a:p>
          <a:p>
            <a:pPr algn="l"/>
            <a:r>
              <a:rPr lang="fr-FR" sz="110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Compétence d’automatisation </a:t>
            </a:r>
            <a:r>
              <a:rPr lang="fr-FR" sz="1100" dirty="0" err="1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ansible</a:t>
            </a:r>
            <a:r>
              <a:rPr lang="fr-FR" sz="110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job </a:t>
            </a:r>
            <a:r>
              <a:rPr lang="fr-FR" sz="1100" dirty="0" err="1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jenkins</a:t>
            </a:r>
            <a:r>
              <a:rPr lang="fr-FR" sz="110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ses développement</a:t>
            </a:r>
            <a:endParaRPr lang="fr-FR" sz="11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fr-F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 a t-il adéquation entre compétences attendues sur la mission  et compétences opérationnelles du collaborateur </a:t>
            </a:r>
            <a:r>
              <a:rPr lang="fr-FR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  <a:p>
            <a:pPr algn="l"/>
            <a:endParaRPr lang="fr-FR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fr-FR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Jean avec le sujet </a:t>
            </a:r>
            <a:r>
              <a:rPr lang="fr-FR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unikey</a:t>
            </a:r>
            <a:r>
              <a:rPr lang="fr-FR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validé par la sécurité à pu participer a la réalisation d’une exigence sécurité attendu dans le cadre le cadre de l’homologation</a:t>
            </a:r>
          </a:p>
          <a:p>
            <a:pPr algn="l"/>
            <a:endParaRPr lang="fr-FR" sz="10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fr-FR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 niveau des autres briques de fonctionnement de la PKI : CLM, </a:t>
            </a:r>
            <a:r>
              <a:rPr lang="fr-FR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CdP</a:t>
            </a:r>
            <a:r>
              <a:rPr lang="fr-FR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HSM il faut monter en compétence du collaborateur pour devenir expert et apporter de la plus value et de la réalisation de </a:t>
            </a:r>
            <a:r>
              <a:rPr lang="fr-FR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</a:t>
            </a:r>
            <a:r>
              <a:rPr lang="fr-FR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sur ces produits</a:t>
            </a:r>
            <a:endParaRPr lang="fr-FR" sz="11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fr-F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fr-F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fr-FR" sz="11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9BBF7977-6ACD-4B3F-BC95-987A817A1F98}"/>
              </a:ext>
            </a:extLst>
          </p:cNvPr>
          <p:cNvSpPr txBox="1">
            <a:spLocks/>
          </p:cNvSpPr>
          <p:nvPr/>
        </p:nvSpPr>
        <p:spPr>
          <a:xfrm>
            <a:off x="3562657" y="815710"/>
            <a:ext cx="3985899" cy="559903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100" b="1" cap="al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rétroviseur</a:t>
            </a:r>
            <a:endParaRPr lang="fr-FR" sz="1000" b="1" cap="al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fr-F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Période concernée </a:t>
            </a:r>
            <a:r>
              <a:rPr lang="fr-FR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fr-FR" sz="11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r>
              <a:rPr lang="fr-FR" sz="11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/01/2024 </a:t>
            </a:r>
            <a:r>
              <a:rPr lang="fr-FR" sz="11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----- </a:t>
            </a:r>
            <a:r>
              <a:rPr lang="fr-FR" sz="11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fr-FR" sz="11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7/05/2023</a:t>
            </a:r>
            <a:endParaRPr lang="fr-FR" sz="11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1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fr-FR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Quelles activités ont été réalisées par le collaborateur ? (liste des activités</a:t>
            </a:r>
            <a:r>
              <a:rPr lang="fr-FR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algn="l"/>
            <a:endParaRPr lang="fr-FR" sz="1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fr-FR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voir</a:t>
            </a:r>
            <a:r>
              <a:rPr lang="fr-FR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Description </a:t>
            </a:r>
            <a:r>
              <a:rPr lang="fr-FR" sz="10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la </a:t>
            </a:r>
            <a:r>
              <a:rPr lang="fr-FR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mission</a:t>
            </a:r>
          </a:p>
          <a:p>
            <a:pPr algn="l"/>
            <a:r>
              <a:rPr lang="fr-FR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Audit PKI</a:t>
            </a:r>
          </a:p>
          <a:p>
            <a:pPr algn="l"/>
            <a:r>
              <a:rPr lang="fr-FR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Montée en compétence sur la PKI et les </a:t>
            </a:r>
            <a:r>
              <a:rPr lang="fr-FR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prodtuis</a:t>
            </a:r>
            <a:r>
              <a:rPr lang="fr-FR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la </a:t>
            </a:r>
            <a:r>
              <a:rPr lang="fr-FR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squad</a:t>
            </a:r>
            <a:endParaRPr lang="fr-FR" sz="1000" dirty="0" smtClean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fr-FR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Unikey</a:t>
            </a:r>
            <a:r>
              <a:rPr lang="fr-FR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développement de la solution</a:t>
            </a:r>
          </a:p>
          <a:p>
            <a:pPr algn="l"/>
            <a:endParaRPr lang="fr-FR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fr-FR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Quelle est l’activité qui t’a semblé avoir le plus d’utilité pour le projet</a:t>
            </a:r>
            <a:r>
              <a:rPr lang="fr-FR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  <a:p>
            <a:pPr algn="l"/>
            <a:r>
              <a:rPr lang="fr-FR" sz="1000" dirty="0" err="1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Unikey</a:t>
            </a:r>
            <a:endParaRPr lang="fr-FR" sz="1000" dirty="0" smtClean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fr-FR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Quelle </a:t>
            </a:r>
            <a:r>
              <a:rPr lang="fr-FR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 l’activité qui t’a semblé la plus stimulante à réaliser ?</a:t>
            </a:r>
          </a:p>
          <a:p>
            <a:pPr algn="l"/>
            <a:r>
              <a:rPr lang="fr-FR" sz="100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Unikey</a:t>
            </a:r>
            <a:endParaRPr lang="fr-FR" sz="1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fr-FR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Sur une échelle de 1 à 10, comment te sens-tu dans la mission actuellement </a:t>
            </a:r>
            <a:r>
              <a:rPr lang="fr-FR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fr-FR" sz="100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  <a:r>
              <a:rPr lang="fr-FR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fr-FR" sz="10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fr-FR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Ressenti : </a:t>
            </a:r>
          </a:p>
          <a:p>
            <a:pPr algn="l"/>
            <a:endParaRPr lang="fr-FR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fr-FR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missions </a:t>
            </a:r>
            <a:r>
              <a:rPr lang="fr-FR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confiées </a:t>
            </a:r>
            <a:r>
              <a:rPr lang="fr-FR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fr-FR" sz="100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  <a:endParaRPr lang="fr-FR" sz="1000" dirty="0" smtClean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endParaRPr lang="fr-FR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endParaRPr lang="fr-FR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fr-FR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ambiance, vie </a:t>
            </a:r>
            <a:r>
              <a:rPr lang="fr-FR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d’équipe </a:t>
            </a:r>
            <a:r>
              <a:rPr lang="fr-FR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fr-FR" sz="100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</a:t>
            </a:r>
            <a:endParaRPr lang="fr-FR" sz="1000" dirty="0" smtClean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endParaRPr lang="fr-FR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endParaRPr lang="fr-FR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fr-FR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qualité des conditions de la mission, organisation du </a:t>
            </a:r>
            <a:r>
              <a:rPr lang="fr-FR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projet</a:t>
            </a:r>
            <a:r>
              <a:rPr lang="fr-FR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9</a:t>
            </a:r>
            <a:endParaRPr lang="fr-FR" sz="1000" dirty="0" smtClean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endParaRPr lang="fr-FR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endParaRPr lang="fr-FR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fr-FR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de collaboration au sein de l’équipe et </a:t>
            </a:r>
            <a:r>
              <a:rPr lang="fr-FR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au-delà </a:t>
            </a:r>
            <a:r>
              <a:rPr lang="fr-FR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fr-FR" sz="100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r>
            <a:endParaRPr lang="fr-FR" sz="1000" dirty="0" smtClean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endParaRPr lang="fr-FR" sz="1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BA3E50-C1EA-4C0A-8C45-1674880E34CC}"/>
              </a:ext>
            </a:extLst>
          </p:cNvPr>
          <p:cNvSpPr/>
          <p:nvPr/>
        </p:nvSpPr>
        <p:spPr>
          <a:xfrm>
            <a:off x="176668" y="365759"/>
            <a:ext cx="3039605" cy="6264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26B8EB-6F7C-4C44-A21F-AF1E7C151787}"/>
              </a:ext>
            </a:extLst>
          </p:cNvPr>
          <p:cNvSpPr/>
          <p:nvPr/>
        </p:nvSpPr>
        <p:spPr>
          <a:xfrm>
            <a:off x="1783080" y="235136"/>
            <a:ext cx="1293223" cy="333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58ABF7DB-0D6A-4DC0-90D0-D2CC845923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316" y="95612"/>
            <a:ext cx="856300" cy="8563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5895766-1BF3-4238-AA95-10A87E736B1F}"/>
              </a:ext>
            </a:extLst>
          </p:cNvPr>
          <p:cNvSpPr/>
          <p:nvPr/>
        </p:nvSpPr>
        <p:spPr>
          <a:xfrm>
            <a:off x="3466695" y="372292"/>
            <a:ext cx="4338620" cy="6301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428E85-A667-4E88-B0EA-84749B3D8C4A}"/>
              </a:ext>
            </a:extLst>
          </p:cNvPr>
          <p:cNvSpPr/>
          <p:nvPr/>
        </p:nvSpPr>
        <p:spPr>
          <a:xfrm>
            <a:off x="8033465" y="372292"/>
            <a:ext cx="3759577" cy="6301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D5C7D62-20DF-470D-B3A8-55B6BE0EFD5C}"/>
              </a:ext>
            </a:extLst>
          </p:cNvPr>
          <p:cNvSpPr/>
          <p:nvPr/>
        </p:nvSpPr>
        <p:spPr>
          <a:xfrm>
            <a:off x="6255333" y="198415"/>
            <a:ext cx="1293223" cy="333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279258-8470-41A7-9593-FDB9FE5089F8}"/>
              </a:ext>
            </a:extLst>
          </p:cNvPr>
          <p:cNvSpPr/>
          <p:nvPr/>
        </p:nvSpPr>
        <p:spPr>
          <a:xfrm>
            <a:off x="10336936" y="284029"/>
            <a:ext cx="1293223" cy="333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Graphique 39" descr="Flux de travail">
            <a:extLst>
              <a:ext uri="{FF2B5EF4-FFF2-40B4-BE49-F238E27FC236}">
                <a16:creationId xmlns:a16="http://schemas.microsoft.com/office/drawing/2014/main" id="{D704B126-AC9C-4D91-B8A0-FCBDB2B435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452306" y="52935"/>
            <a:ext cx="914400" cy="914400"/>
          </a:xfrm>
          <a:prstGeom prst="rect">
            <a:avLst/>
          </a:prstGeom>
        </p:spPr>
      </p:pic>
      <p:pic>
        <p:nvPicPr>
          <p:cNvPr id="42" name="Graphique 41" descr="Palette">
            <a:extLst>
              <a:ext uri="{FF2B5EF4-FFF2-40B4-BE49-F238E27FC236}">
                <a16:creationId xmlns:a16="http://schemas.microsoft.com/office/drawing/2014/main" id="{0F49C2F3-1674-4AB5-8FA1-2882B89FE9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616379" y="37511"/>
            <a:ext cx="914400" cy="914400"/>
          </a:xfrm>
          <a:prstGeom prst="rect">
            <a:avLst/>
          </a:prstGeom>
        </p:spPr>
      </p:pic>
      <p:sp>
        <p:nvSpPr>
          <p:cNvPr id="43" name="Flèche : chevron 42">
            <a:extLst>
              <a:ext uri="{FF2B5EF4-FFF2-40B4-BE49-F238E27FC236}">
                <a16:creationId xmlns:a16="http://schemas.microsoft.com/office/drawing/2014/main" id="{F27943F8-5BB8-4F85-851F-D220795DC7A5}"/>
              </a:ext>
            </a:extLst>
          </p:cNvPr>
          <p:cNvSpPr/>
          <p:nvPr/>
        </p:nvSpPr>
        <p:spPr>
          <a:xfrm>
            <a:off x="3244447" y="698508"/>
            <a:ext cx="229369" cy="333103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Flèche : chevron 43">
            <a:extLst>
              <a:ext uri="{FF2B5EF4-FFF2-40B4-BE49-F238E27FC236}">
                <a16:creationId xmlns:a16="http://schemas.microsoft.com/office/drawing/2014/main" id="{298FC41D-075D-4CB8-97D4-2B2475DC317F}"/>
              </a:ext>
            </a:extLst>
          </p:cNvPr>
          <p:cNvSpPr/>
          <p:nvPr/>
        </p:nvSpPr>
        <p:spPr>
          <a:xfrm>
            <a:off x="7818516" y="645729"/>
            <a:ext cx="229369" cy="333103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58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2FAE97E8-90B0-4C5A-8596-5F482598C690}"/>
              </a:ext>
            </a:extLst>
          </p:cNvPr>
          <p:cNvSpPr txBox="1">
            <a:spLocks/>
          </p:cNvSpPr>
          <p:nvPr/>
        </p:nvSpPr>
        <p:spPr>
          <a:xfrm>
            <a:off x="664143" y="971464"/>
            <a:ext cx="6919027" cy="551819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100" b="1" cap="al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ENSEIGNEMENTS POUR </a:t>
            </a:r>
          </a:p>
          <a:p>
            <a:pPr algn="l"/>
            <a:r>
              <a:rPr lang="fr-FR" sz="1100" b="1" cap="al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s'Améliorer</a:t>
            </a:r>
          </a:p>
          <a:p>
            <a:pPr algn="l"/>
            <a:endParaRPr lang="fr-FR" sz="11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fr-F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Quels enseignements tirons-nous de la période passée ? </a:t>
            </a:r>
          </a:p>
          <a:p>
            <a:pPr algn="l"/>
            <a:endParaRPr lang="fr-FR" sz="1100" dirty="0" smtClean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fr-FR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Points -- : </a:t>
            </a:r>
          </a:p>
          <a:p>
            <a:pPr algn="l"/>
            <a:r>
              <a:rPr lang="fr-FR" sz="110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Documentation pas assez étoffée pour réaliser l’audit et pour comprendre la solution PKI existante et installée</a:t>
            </a:r>
          </a:p>
          <a:p>
            <a:pPr algn="l"/>
            <a:endParaRPr lang="fr-FR" sz="11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fr-FR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Points ++ :</a:t>
            </a:r>
          </a:p>
          <a:p>
            <a:pPr algn="l"/>
            <a:r>
              <a:rPr lang="fr-FR" sz="110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Aide et support de l’équipe</a:t>
            </a:r>
            <a:r>
              <a:rPr lang="fr-FR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algn="l"/>
            <a:endParaRPr lang="fr-FR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fr-F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satisfactions, les difficultés et points d’amélioration pour optimiser la mission.</a:t>
            </a:r>
          </a:p>
          <a:p>
            <a:pPr algn="l" fontAlgn="base"/>
            <a:endParaRPr lang="fr-FR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fontAlgn="base"/>
            <a:r>
              <a:rPr lang="fr-FR" sz="11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Organisation bien calibrée pour continuer à avancer en Agile chez ISIS</a:t>
            </a:r>
          </a:p>
          <a:p>
            <a:pPr algn="l" fontAlgn="base"/>
            <a:r>
              <a:rPr lang="fr-FR" sz="11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Plus d’activité TEAM Building équipe</a:t>
            </a:r>
            <a:endParaRPr lang="fr-FR" sz="1100" dirty="0" smtClean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9FBA8D3A-C8EA-49ED-A5E1-B0B8149D11C3}"/>
              </a:ext>
            </a:extLst>
          </p:cNvPr>
          <p:cNvSpPr txBox="1">
            <a:spLocks/>
          </p:cNvSpPr>
          <p:nvPr/>
        </p:nvSpPr>
        <p:spPr>
          <a:xfrm>
            <a:off x="7840091" y="961803"/>
            <a:ext cx="4018408" cy="490995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100" b="1" cap="al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 objectifs pour la période </a:t>
            </a:r>
          </a:p>
          <a:p>
            <a:pPr algn="l"/>
            <a:r>
              <a:rPr lang="fr-FR" sz="1100" b="1" cap="al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à venir (</a:t>
            </a:r>
            <a:r>
              <a:rPr lang="fr-FR" sz="1100" b="1" cap="all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co-construits</a:t>
            </a:r>
            <a:r>
              <a:rPr lang="fr-FR" sz="1100" b="1" cap="al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fr-FR" sz="11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3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fr-FR" sz="11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Définition des objectifs et échange pour </a:t>
            </a:r>
            <a:r>
              <a:rPr lang="fr-FR" sz="11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co-construire</a:t>
            </a:r>
            <a:r>
              <a:rPr lang="fr-FR" sz="11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les « résultats clés », les jalons et actions qui permettent de les atteindre.</a:t>
            </a:r>
          </a:p>
          <a:p>
            <a:pPr algn="l"/>
            <a:endParaRPr lang="fr-FR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0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fr-FR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Traitement </a:t>
            </a:r>
            <a:r>
              <a:rPr lang="fr-FR" sz="10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ticket </a:t>
            </a:r>
            <a:r>
              <a:rPr lang="fr-FR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</a:t>
            </a:r>
            <a:r>
              <a:rPr lang="fr-FR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</a:t>
            </a:r>
            <a:r>
              <a:rPr lang="fr-FR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sur </a:t>
            </a:r>
            <a:r>
              <a:rPr lang="fr-FR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PKIaaS</a:t>
            </a:r>
            <a:r>
              <a:rPr lang="fr-FR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0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 </a:t>
            </a:r>
            <a:r>
              <a:rPr lang="fr-FR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autonomie et planifier lors des PI prochain</a:t>
            </a:r>
          </a:p>
          <a:p>
            <a:pPr algn="l"/>
            <a:endParaRPr lang="fr-FR" sz="1000" dirty="0" smtClean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fr-FR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Répondre aux besoins et demandes de RUN liées à la PKI</a:t>
            </a:r>
            <a:endParaRPr lang="fr-FR" sz="1000" dirty="0" smtClean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0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11D7120-EF3B-40B8-8EED-4D33E7D10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5" y="38544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A66FBB1-AE9E-4BED-A1DE-CE3453454625}"/>
              </a:ext>
            </a:extLst>
          </p:cNvPr>
          <p:cNvSpPr txBox="1">
            <a:spLocks/>
          </p:cNvSpPr>
          <p:nvPr/>
        </p:nvSpPr>
        <p:spPr>
          <a:xfrm>
            <a:off x="7840091" y="6072317"/>
            <a:ext cx="4045873" cy="55798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100" b="1" cap="al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Notre prochain </a:t>
            </a:r>
            <a:r>
              <a:rPr lang="fr-FR" sz="1100" b="1" cap="all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rdv</a:t>
            </a:r>
          </a:p>
          <a:p>
            <a:pPr algn="l"/>
            <a:endParaRPr lang="fr-FR" sz="1100" b="1" cap="al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fr-FR" sz="1100" b="1" cap="all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26/08/2024</a:t>
            </a:r>
            <a:endParaRPr lang="fr-FR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fr-FR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38D738-951F-4564-B4C5-24FC41E49205}"/>
              </a:ext>
            </a:extLst>
          </p:cNvPr>
          <p:cNvSpPr/>
          <p:nvPr/>
        </p:nvSpPr>
        <p:spPr>
          <a:xfrm>
            <a:off x="1770018" y="274327"/>
            <a:ext cx="1613263" cy="333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C35E76-2DA0-4E41-A408-6ADFAA38B2CB}"/>
              </a:ext>
            </a:extLst>
          </p:cNvPr>
          <p:cNvSpPr/>
          <p:nvPr/>
        </p:nvSpPr>
        <p:spPr>
          <a:xfrm>
            <a:off x="558265" y="457761"/>
            <a:ext cx="7007631" cy="6168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B64583-B48D-4E49-95B0-041928189F34}"/>
              </a:ext>
            </a:extLst>
          </p:cNvPr>
          <p:cNvSpPr/>
          <p:nvPr/>
        </p:nvSpPr>
        <p:spPr>
          <a:xfrm>
            <a:off x="5636624" y="269971"/>
            <a:ext cx="1813024" cy="333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3FB48F4-1B44-4CF9-AC4F-52E2E608A9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710" y="115701"/>
            <a:ext cx="965886" cy="96588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8F7ED1A-9B1E-45CA-8F9A-346CD3AD4AFE}"/>
              </a:ext>
            </a:extLst>
          </p:cNvPr>
          <p:cNvSpPr/>
          <p:nvPr/>
        </p:nvSpPr>
        <p:spPr>
          <a:xfrm>
            <a:off x="7840091" y="457761"/>
            <a:ext cx="4045873" cy="5413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4C2329-A5AA-4563-98EB-7C0D6E281B70}"/>
              </a:ext>
            </a:extLst>
          </p:cNvPr>
          <p:cNvSpPr/>
          <p:nvPr/>
        </p:nvSpPr>
        <p:spPr>
          <a:xfrm>
            <a:off x="10103091" y="225751"/>
            <a:ext cx="1613263" cy="333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Graphique 19" descr="Objectif">
            <a:extLst>
              <a:ext uri="{FF2B5EF4-FFF2-40B4-BE49-F238E27FC236}">
                <a16:creationId xmlns:a16="http://schemas.microsoft.com/office/drawing/2014/main" id="{A24CE796-1B59-41C9-9303-294E17B14E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683742" y="115701"/>
            <a:ext cx="1047205" cy="104720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354BC8D-0523-4672-8DA7-C470044B119C}"/>
              </a:ext>
            </a:extLst>
          </p:cNvPr>
          <p:cNvSpPr/>
          <p:nvPr/>
        </p:nvSpPr>
        <p:spPr>
          <a:xfrm>
            <a:off x="7760431" y="6003473"/>
            <a:ext cx="513761" cy="333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Graphique 21" descr="Flèches de chevron">
            <a:extLst>
              <a:ext uri="{FF2B5EF4-FFF2-40B4-BE49-F238E27FC236}">
                <a16:creationId xmlns:a16="http://schemas.microsoft.com/office/drawing/2014/main" id="{F77060E6-032F-4B0F-90C0-80D1DC152D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879277" y="5925664"/>
            <a:ext cx="474575" cy="474575"/>
          </a:xfrm>
          <a:prstGeom prst="rect">
            <a:avLst/>
          </a:prstGeom>
        </p:spPr>
      </p:pic>
      <p:sp>
        <p:nvSpPr>
          <p:cNvPr id="25" name="Flèche : chevron 24">
            <a:extLst>
              <a:ext uri="{FF2B5EF4-FFF2-40B4-BE49-F238E27FC236}">
                <a16:creationId xmlns:a16="http://schemas.microsoft.com/office/drawing/2014/main" id="{495E4A1E-FBCD-4BE1-B77D-CEAB8D035FE9}"/>
              </a:ext>
            </a:extLst>
          </p:cNvPr>
          <p:cNvSpPr/>
          <p:nvPr/>
        </p:nvSpPr>
        <p:spPr>
          <a:xfrm>
            <a:off x="7570656" y="1038500"/>
            <a:ext cx="229369" cy="333103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2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7638</TotalTime>
  <Words>488</Words>
  <Application>Microsoft Office PowerPoint</Application>
  <PresentationFormat>Grand écran</PresentationFormat>
  <Paragraphs>126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Isabelle Gauthier</dc:creator>
  <cp:lastModifiedBy>ZAVATTONI Eric</cp:lastModifiedBy>
  <cp:revision>103</cp:revision>
  <cp:lastPrinted>2019-05-08T21:29:19Z</cp:lastPrinted>
  <dcterms:created xsi:type="dcterms:W3CDTF">2019-04-03T10:50:03Z</dcterms:created>
  <dcterms:modified xsi:type="dcterms:W3CDTF">2024-05-07T14:32:58Z</dcterms:modified>
</cp:coreProperties>
</file>