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Roboto Mon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fntdata"/><Relationship Id="rId22" Type="http://schemas.openxmlformats.org/officeDocument/2006/relationships/font" Target="fonts/RobotoMono-boldItalic.fntdata"/><Relationship Id="rId21" Type="http://schemas.openxmlformats.org/officeDocument/2006/relationships/font" Target="fonts/RobotoMon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RobotoMono-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3e702d020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33e702d020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3e702d02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3e702d02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3e702d02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3e702d02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3e702d02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3e702d02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3e702d020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3e702d020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3e702d02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3e702d02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3e702d020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3e702d020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3e702d020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3e702d020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statology.org/f1-score-vs-accuracy/" TargetMode="External"/><Relationship Id="rId4" Type="http://schemas.openxmlformats.org/officeDocument/2006/relationships/hyperlink" Target="https://www.kaggle.com/datasets/ayessa/salary-prediction-classification" TargetMode="External"/><Relationship Id="rId5" Type="http://schemas.openxmlformats.org/officeDocument/2006/relationships/hyperlink" Target="https://muthu.co/understanding-the-classification-report-in-sklearn/" TargetMode="External"/><Relationship Id="rId6" Type="http://schemas.openxmlformats.org/officeDocument/2006/relationships/hyperlink" Target="https://stackoverflow.com/questions/57857859/unable-to-add-filter-for-groupby-function-in-bar-chart" TargetMode="External"/><Relationship Id="rId7" Type="http://schemas.openxmlformats.org/officeDocument/2006/relationships/hyperlink" Target="https://github.com/jeangarcia7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Salary Prediction </a:t>
            </a:r>
            <a:endParaRPr sz="3900"/>
          </a:p>
          <a:p>
            <a:pPr indent="0" lvl="0" marL="0" rtl="0" algn="l">
              <a:spcBef>
                <a:spcPts val="0"/>
              </a:spcBef>
              <a:spcAft>
                <a:spcPts val="0"/>
              </a:spcAft>
              <a:buNone/>
            </a:pPr>
            <a:r>
              <a:rPr lang="en" sz="3900"/>
              <a:t>Analysis</a:t>
            </a:r>
            <a:endParaRPr sz="3900"/>
          </a:p>
        </p:txBody>
      </p:sp>
      <p:sp>
        <p:nvSpPr>
          <p:cNvPr id="65" name="Google Shape;65;p13"/>
          <p:cNvSpPr txBox="1"/>
          <p:nvPr>
            <p:ph idx="1" type="subTitle"/>
          </p:nvPr>
        </p:nvSpPr>
        <p:spPr>
          <a:xfrm>
            <a:off x="311700" y="4306550"/>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1500">
                <a:solidFill>
                  <a:srgbClr val="F1C232"/>
                </a:solidFill>
                <a:latin typeface="Roboto Mono"/>
                <a:ea typeface="Roboto Mono"/>
                <a:cs typeface="Roboto Mono"/>
                <a:sym typeface="Roboto Mono"/>
              </a:rPr>
              <a:t>Jeancarlo Garcia</a:t>
            </a:r>
            <a:endParaRPr sz="1500">
              <a:solidFill>
                <a:srgbClr val="F1C232"/>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9" name="Shape 69"/>
        <p:cNvGrpSpPr/>
        <p:nvPr/>
      </p:nvGrpSpPr>
      <p:grpSpPr>
        <a:xfrm>
          <a:off x="0" y="0"/>
          <a:ext cx="0" cy="0"/>
          <a:chOff x="0" y="0"/>
          <a:chExt cx="0" cy="0"/>
        </a:xfrm>
      </p:grpSpPr>
      <p:sp>
        <p:nvSpPr>
          <p:cNvPr id="70" name="Google Shape;70;p14"/>
          <p:cNvSpPr txBox="1"/>
          <p:nvPr>
            <p:ph type="title"/>
          </p:nvPr>
        </p:nvSpPr>
        <p:spPr>
          <a:xfrm>
            <a:off x="301775" y="1028200"/>
            <a:ext cx="3706500" cy="250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3300"/>
              <a:t>Problem </a:t>
            </a:r>
            <a:endParaRPr sz="3300"/>
          </a:p>
          <a:p>
            <a:pPr indent="0" lvl="0" marL="0" rtl="0" algn="l">
              <a:lnSpc>
                <a:spcPct val="150000"/>
              </a:lnSpc>
              <a:spcBef>
                <a:spcPts val="0"/>
              </a:spcBef>
              <a:spcAft>
                <a:spcPts val="0"/>
              </a:spcAft>
              <a:buNone/>
            </a:pPr>
            <a:r>
              <a:rPr lang="en" sz="3300"/>
              <a:t>to solve</a:t>
            </a:r>
            <a:endParaRPr sz="3300"/>
          </a:p>
        </p:txBody>
      </p:sp>
      <p:sp>
        <p:nvSpPr>
          <p:cNvPr id="71" name="Google Shape;71;p14"/>
          <p:cNvSpPr txBox="1"/>
          <p:nvPr>
            <p:ph idx="1" type="body"/>
          </p:nvPr>
        </p:nvSpPr>
        <p:spPr>
          <a:xfrm>
            <a:off x="4614825" y="1361700"/>
            <a:ext cx="4166400" cy="27783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rPr lang="en" sz="1800">
                <a:solidFill>
                  <a:srgbClr val="24292F"/>
                </a:solidFill>
                <a:latin typeface="Roboto Mono"/>
                <a:ea typeface="Roboto Mono"/>
                <a:cs typeface="Roboto Mono"/>
                <a:sym typeface="Roboto Mono"/>
              </a:rPr>
              <a:t>Can we predict whether a person </a:t>
            </a:r>
            <a:r>
              <a:rPr lang="en" sz="1800">
                <a:solidFill>
                  <a:srgbClr val="F1C232"/>
                </a:solidFill>
                <a:latin typeface="Roboto Mono"/>
                <a:ea typeface="Roboto Mono"/>
                <a:cs typeface="Roboto Mono"/>
                <a:sym typeface="Roboto Mono"/>
              </a:rPr>
              <a:t>makes less or equal to $50k or more</a:t>
            </a:r>
            <a:r>
              <a:rPr lang="en" sz="1800">
                <a:solidFill>
                  <a:srgbClr val="BF9000"/>
                </a:solidFill>
                <a:latin typeface="Roboto Mono"/>
                <a:ea typeface="Roboto Mono"/>
                <a:cs typeface="Roboto Mono"/>
                <a:sym typeface="Roboto Mono"/>
              </a:rPr>
              <a:t> </a:t>
            </a:r>
            <a:r>
              <a:rPr lang="en" sz="1800">
                <a:solidFill>
                  <a:srgbClr val="24292F"/>
                </a:solidFill>
                <a:latin typeface="Roboto Mono"/>
                <a:ea typeface="Roboto Mono"/>
                <a:cs typeface="Roboto Mono"/>
                <a:sym typeface="Roboto Mono"/>
              </a:rPr>
              <a:t>a year?</a:t>
            </a:r>
            <a:endParaRPr sz="1800">
              <a:solidFill>
                <a:srgbClr val="24292F"/>
              </a:solidFill>
              <a:latin typeface="Roboto Mono"/>
              <a:ea typeface="Roboto Mono"/>
              <a:cs typeface="Roboto Mono"/>
              <a:sym typeface="Roboto Mono"/>
            </a:endParaRPr>
          </a:p>
          <a:p>
            <a:pPr indent="0" lvl="0" marL="457200" rtl="0" algn="l">
              <a:spcBef>
                <a:spcPts val="1200"/>
              </a:spcBef>
              <a:spcAft>
                <a:spcPts val="1200"/>
              </a:spcAft>
              <a:buNone/>
            </a:pPr>
            <a:r>
              <a:t/>
            </a:r>
            <a:endParaRPr sz="1200">
              <a:solidFill>
                <a:srgbClr val="24292F"/>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5" name="Shape 75"/>
        <p:cNvGrpSpPr/>
        <p:nvPr/>
      </p:nvGrpSpPr>
      <p:grpSpPr>
        <a:xfrm>
          <a:off x="0" y="0"/>
          <a:ext cx="0" cy="0"/>
          <a:chOff x="0" y="0"/>
          <a:chExt cx="0" cy="0"/>
        </a:xfrm>
      </p:grpSpPr>
      <p:sp>
        <p:nvSpPr>
          <p:cNvPr id="76" name="Google Shape;76;p15"/>
          <p:cNvSpPr txBox="1"/>
          <p:nvPr>
            <p:ph type="title"/>
          </p:nvPr>
        </p:nvSpPr>
        <p:spPr>
          <a:xfrm>
            <a:off x="321675" y="650150"/>
            <a:ext cx="3706500" cy="250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Brief </a:t>
            </a:r>
            <a:r>
              <a:rPr lang="en"/>
              <a:t>Introduction</a:t>
            </a:r>
            <a:endParaRPr/>
          </a:p>
          <a:p>
            <a:pPr indent="0" lvl="0" marL="0" rtl="0" algn="l">
              <a:lnSpc>
                <a:spcPct val="150000"/>
              </a:lnSpc>
              <a:spcBef>
                <a:spcPts val="0"/>
              </a:spcBef>
              <a:spcAft>
                <a:spcPts val="0"/>
              </a:spcAft>
              <a:buNone/>
            </a:pPr>
            <a:r>
              <a:rPr lang="en"/>
              <a:t>to Dataset</a:t>
            </a:r>
            <a:endParaRPr/>
          </a:p>
        </p:txBody>
      </p:sp>
      <p:sp>
        <p:nvSpPr>
          <p:cNvPr id="77" name="Google Shape;77;p15"/>
          <p:cNvSpPr txBox="1"/>
          <p:nvPr>
            <p:ph idx="1" type="body"/>
          </p:nvPr>
        </p:nvSpPr>
        <p:spPr>
          <a:xfrm>
            <a:off x="4644675" y="500925"/>
            <a:ext cx="4166400" cy="40575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rPr lang="en" sz="1400">
                <a:solidFill>
                  <a:srgbClr val="000000"/>
                </a:solidFill>
                <a:latin typeface="Roboto Mono"/>
                <a:ea typeface="Roboto Mono"/>
                <a:cs typeface="Roboto Mono"/>
                <a:sym typeface="Roboto Mono"/>
              </a:rPr>
              <a:t>A </a:t>
            </a:r>
            <a:r>
              <a:rPr lang="en" sz="1400">
                <a:solidFill>
                  <a:srgbClr val="F1C232"/>
                </a:solidFill>
                <a:latin typeface="Roboto Mono"/>
                <a:ea typeface="Roboto Mono"/>
                <a:cs typeface="Roboto Mono"/>
                <a:sym typeface="Roboto Mono"/>
              </a:rPr>
              <a:t>classification</a:t>
            </a:r>
            <a:r>
              <a:rPr lang="en" sz="1400">
                <a:latin typeface="Roboto Mono"/>
                <a:ea typeface="Roboto Mono"/>
                <a:cs typeface="Roboto Mono"/>
                <a:sym typeface="Roboto Mono"/>
              </a:rPr>
              <a:t> </a:t>
            </a:r>
            <a:r>
              <a:rPr lang="en" sz="1400">
                <a:solidFill>
                  <a:srgbClr val="000000"/>
                </a:solidFill>
                <a:latin typeface="Roboto Mono"/>
                <a:ea typeface="Roboto Mono"/>
                <a:cs typeface="Roboto Mono"/>
                <a:sym typeface="Roboto Mono"/>
              </a:rPr>
              <a:t>type problem sourced from Kaggle.</a:t>
            </a:r>
            <a:endParaRPr sz="1400">
              <a:solidFill>
                <a:srgbClr val="000000"/>
              </a:solidFill>
              <a:latin typeface="Roboto Mono"/>
              <a:ea typeface="Roboto Mono"/>
              <a:cs typeface="Roboto Mono"/>
              <a:sym typeface="Roboto Mono"/>
            </a:endParaRPr>
          </a:p>
          <a:p>
            <a:pPr indent="0" lvl="0" marL="457200" rtl="0" algn="l">
              <a:lnSpc>
                <a:spcPct val="150000"/>
              </a:lnSpc>
              <a:spcBef>
                <a:spcPts val="1200"/>
              </a:spcBef>
              <a:spcAft>
                <a:spcPts val="0"/>
              </a:spcAft>
              <a:buNone/>
            </a:pPr>
            <a:r>
              <a:t/>
            </a:r>
            <a:endParaRPr>
              <a:latin typeface="Roboto Mono"/>
              <a:ea typeface="Roboto Mono"/>
              <a:cs typeface="Roboto Mono"/>
              <a:sym typeface="Roboto Mono"/>
            </a:endParaRPr>
          </a:p>
          <a:p>
            <a:pPr indent="0" lvl="0" marL="457200" rtl="0" algn="l">
              <a:lnSpc>
                <a:spcPct val="150000"/>
              </a:lnSpc>
              <a:spcBef>
                <a:spcPts val="1200"/>
              </a:spcBef>
              <a:spcAft>
                <a:spcPts val="1200"/>
              </a:spcAft>
              <a:buNone/>
            </a:pPr>
            <a:r>
              <a:rPr lang="en" sz="1400">
                <a:solidFill>
                  <a:srgbClr val="000000"/>
                </a:solidFill>
                <a:latin typeface="Roboto Mono"/>
                <a:ea typeface="Roboto Mono"/>
                <a:cs typeface="Roboto Mono"/>
                <a:sym typeface="Roboto Mono"/>
              </a:rPr>
              <a:t>The data takes a lot into consideration. Important data includes</a:t>
            </a:r>
            <a:r>
              <a:rPr lang="en" sz="1400">
                <a:latin typeface="Roboto Mono"/>
                <a:ea typeface="Roboto Mono"/>
                <a:cs typeface="Roboto Mono"/>
                <a:sym typeface="Roboto Mono"/>
              </a:rPr>
              <a:t> </a:t>
            </a:r>
            <a:r>
              <a:rPr lang="en" sz="1400">
                <a:solidFill>
                  <a:srgbClr val="F1C232"/>
                </a:solidFill>
                <a:latin typeface="Roboto Mono"/>
                <a:ea typeface="Roboto Mono"/>
                <a:cs typeface="Roboto Mono"/>
                <a:sym typeface="Roboto Mono"/>
              </a:rPr>
              <a:t>education, age, occupation, native-country, gender, hours worked per week and marital-status</a:t>
            </a:r>
            <a:r>
              <a:rPr lang="en" sz="1400">
                <a:latin typeface="Roboto Mono"/>
                <a:ea typeface="Roboto Mono"/>
                <a:cs typeface="Roboto Mono"/>
                <a:sym typeface="Roboto Mono"/>
              </a:rPr>
              <a:t> </a:t>
            </a:r>
            <a:r>
              <a:rPr lang="en" sz="1400">
                <a:solidFill>
                  <a:srgbClr val="000000"/>
                </a:solidFill>
                <a:latin typeface="Roboto Mono"/>
                <a:ea typeface="Roboto Mono"/>
                <a:cs typeface="Roboto Mono"/>
                <a:sym typeface="Roboto Mono"/>
              </a:rPr>
              <a:t>to name a few.</a:t>
            </a:r>
            <a:endParaRPr sz="1400">
              <a:solidFill>
                <a:srgbClr val="000000"/>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291825" y="888925"/>
            <a:ext cx="3706500" cy="250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3000"/>
              <a:t>Salary </a:t>
            </a:r>
            <a:endParaRPr sz="3000"/>
          </a:p>
          <a:p>
            <a:pPr indent="0" lvl="0" marL="0" rtl="0" algn="l">
              <a:lnSpc>
                <a:spcPct val="150000"/>
              </a:lnSpc>
              <a:spcBef>
                <a:spcPts val="0"/>
              </a:spcBef>
              <a:spcAft>
                <a:spcPts val="0"/>
              </a:spcAft>
              <a:buNone/>
            </a:pPr>
            <a:r>
              <a:rPr lang="en" sz="3000"/>
              <a:t>Breakdown</a:t>
            </a:r>
            <a:endParaRPr sz="3000"/>
          </a:p>
        </p:txBody>
      </p:sp>
      <p:sp>
        <p:nvSpPr>
          <p:cNvPr id="83" name="Google Shape;83;p16"/>
          <p:cNvSpPr txBox="1"/>
          <p:nvPr>
            <p:ph idx="1" type="body"/>
          </p:nvPr>
        </p:nvSpPr>
        <p:spPr>
          <a:xfrm>
            <a:off x="4644675" y="3194275"/>
            <a:ext cx="4166400" cy="18009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1000"/>
              </a:spcBef>
              <a:spcAft>
                <a:spcPts val="0"/>
              </a:spcAft>
              <a:buSzPts val="1200"/>
              <a:buChar char="●"/>
            </a:pPr>
            <a:r>
              <a:rPr lang="en" sz="1200">
                <a:solidFill>
                  <a:srgbClr val="F1C232"/>
                </a:solidFill>
              </a:rPr>
              <a:t>76% </a:t>
            </a:r>
            <a:r>
              <a:rPr lang="en" sz="1200">
                <a:solidFill>
                  <a:srgbClr val="000000"/>
                </a:solidFill>
              </a:rPr>
              <a:t>of our data consists of people who make less than or equal to $50k</a:t>
            </a:r>
            <a:endParaRPr sz="1200">
              <a:solidFill>
                <a:srgbClr val="000000"/>
              </a:solidFill>
            </a:endParaRPr>
          </a:p>
          <a:p>
            <a:pPr indent="-304800" lvl="0" marL="457200" rtl="0" algn="l">
              <a:lnSpc>
                <a:spcPct val="150000"/>
              </a:lnSpc>
              <a:spcBef>
                <a:spcPts val="1200"/>
              </a:spcBef>
              <a:spcAft>
                <a:spcPts val="1200"/>
              </a:spcAft>
              <a:buClr>
                <a:srgbClr val="000000"/>
              </a:buClr>
              <a:buSzPts val="1200"/>
              <a:buChar char="●"/>
            </a:pPr>
            <a:r>
              <a:rPr lang="en" sz="1200">
                <a:solidFill>
                  <a:srgbClr val="F1C232"/>
                </a:solidFill>
              </a:rPr>
              <a:t>7,839 individuals</a:t>
            </a:r>
            <a:r>
              <a:rPr lang="en" sz="1200">
                <a:solidFill>
                  <a:srgbClr val="000000"/>
                </a:solidFill>
              </a:rPr>
              <a:t> out of the 32,537 fall into the greater than $50k category.</a:t>
            </a:r>
            <a:endParaRPr sz="1200">
              <a:solidFill>
                <a:srgbClr val="000000"/>
              </a:solidFill>
            </a:endParaRPr>
          </a:p>
        </p:txBody>
      </p:sp>
      <p:pic>
        <p:nvPicPr>
          <p:cNvPr id="84" name="Google Shape;84;p16"/>
          <p:cNvPicPr preferRelativeResize="0"/>
          <p:nvPr/>
        </p:nvPicPr>
        <p:blipFill>
          <a:blip r:embed="rId3">
            <a:alphaModFix/>
          </a:blip>
          <a:stretch>
            <a:fillRect/>
          </a:stretch>
        </p:blipFill>
        <p:spPr>
          <a:xfrm>
            <a:off x="4874625" y="429142"/>
            <a:ext cx="3706500" cy="24806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8" name="Shape 88"/>
        <p:cNvGrpSpPr/>
        <p:nvPr/>
      </p:nvGrpSpPr>
      <p:grpSpPr>
        <a:xfrm>
          <a:off x="0" y="0"/>
          <a:ext cx="0" cy="0"/>
          <a:chOff x="0" y="0"/>
          <a:chExt cx="0" cy="0"/>
        </a:xfrm>
      </p:grpSpPr>
      <p:sp>
        <p:nvSpPr>
          <p:cNvPr id="89" name="Google Shape;89;p17"/>
          <p:cNvSpPr txBox="1"/>
          <p:nvPr>
            <p:ph type="title"/>
          </p:nvPr>
        </p:nvSpPr>
        <p:spPr>
          <a:xfrm>
            <a:off x="311725" y="839175"/>
            <a:ext cx="3706500" cy="250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2900"/>
              <a:t>Salary Breakdown: </a:t>
            </a:r>
            <a:endParaRPr sz="2900"/>
          </a:p>
          <a:p>
            <a:pPr indent="0" lvl="0" marL="0" rtl="0" algn="l">
              <a:lnSpc>
                <a:spcPct val="150000"/>
              </a:lnSpc>
              <a:spcBef>
                <a:spcPts val="0"/>
              </a:spcBef>
              <a:spcAft>
                <a:spcPts val="0"/>
              </a:spcAft>
              <a:buNone/>
            </a:pPr>
            <a:r>
              <a:rPr lang="en" sz="2900"/>
              <a:t>Male vs Female</a:t>
            </a:r>
            <a:endParaRPr sz="2900"/>
          </a:p>
        </p:txBody>
      </p:sp>
      <p:sp>
        <p:nvSpPr>
          <p:cNvPr id="90" name="Google Shape;90;p17"/>
          <p:cNvSpPr txBox="1"/>
          <p:nvPr>
            <p:ph idx="1" type="body"/>
          </p:nvPr>
        </p:nvSpPr>
        <p:spPr>
          <a:xfrm>
            <a:off x="4644675" y="3443000"/>
            <a:ext cx="4289400" cy="1700400"/>
          </a:xfrm>
          <a:prstGeom prst="rect">
            <a:avLst/>
          </a:prstGeom>
        </p:spPr>
        <p:txBody>
          <a:bodyPr anchorCtr="0" anchor="t" bIns="91425" lIns="91425" spcFirstLastPara="1" rIns="91425" wrap="square" tIns="91425">
            <a:normAutofit fontScale="70000" lnSpcReduction="10000"/>
          </a:bodyPr>
          <a:lstStyle/>
          <a:p>
            <a:pPr indent="-313055" lvl="0" marL="457200" rtl="0" algn="l">
              <a:lnSpc>
                <a:spcPct val="115000"/>
              </a:lnSpc>
              <a:spcBef>
                <a:spcPts val="1000"/>
              </a:spcBef>
              <a:spcAft>
                <a:spcPts val="0"/>
              </a:spcAft>
              <a:buSzPct val="100000"/>
              <a:buChar char="●"/>
            </a:pPr>
            <a:r>
              <a:rPr lang="en" sz="1900">
                <a:solidFill>
                  <a:srgbClr val="F1C232"/>
                </a:solidFill>
              </a:rPr>
              <a:t>67%</a:t>
            </a:r>
            <a:r>
              <a:rPr lang="en" sz="1900"/>
              <a:t> </a:t>
            </a:r>
            <a:r>
              <a:rPr lang="en" sz="1900">
                <a:solidFill>
                  <a:srgbClr val="000000"/>
                </a:solidFill>
              </a:rPr>
              <a:t>of our data is made up of the Male gender</a:t>
            </a:r>
            <a:endParaRPr sz="1900">
              <a:solidFill>
                <a:srgbClr val="000000"/>
              </a:solidFill>
            </a:endParaRPr>
          </a:p>
          <a:p>
            <a:pPr indent="-313055" lvl="0" marL="457200" rtl="0" algn="l">
              <a:lnSpc>
                <a:spcPct val="150000"/>
              </a:lnSpc>
              <a:spcBef>
                <a:spcPts val="1200"/>
              </a:spcBef>
              <a:spcAft>
                <a:spcPts val="0"/>
              </a:spcAft>
              <a:buClr>
                <a:srgbClr val="000000"/>
              </a:buClr>
              <a:buSzPct val="100000"/>
              <a:buChar char="●"/>
            </a:pPr>
            <a:r>
              <a:rPr lang="en" sz="1900">
                <a:solidFill>
                  <a:srgbClr val="000000"/>
                </a:solidFill>
              </a:rPr>
              <a:t>This creates an imbalance with our dataset. This may be due to the year our data was pulled from (1994 Census).</a:t>
            </a:r>
            <a:endParaRPr sz="1900">
              <a:solidFill>
                <a:srgbClr val="000000"/>
              </a:solidFill>
            </a:endParaRPr>
          </a:p>
          <a:p>
            <a:pPr indent="0" lvl="0" marL="0" rtl="0" algn="l">
              <a:spcBef>
                <a:spcPts val="1200"/>
              </a:spcBef>
              <a:spcAft>
                <a:spcPts val="1200"/>
              </a:spcAft>
              <a:buNone/>
            </a:pPr>
            <a:r>
              <a:t/>
            </a:r>
            <a:endParaRPr/>
          </a:p>
        </p:txBody>
      </p:sp>
      <p:pic>
        <p:nvPicPr>
          <p:cNvPr id="91" name="Google Shape;91;p17"/>
          <p:cNvPicPr preferRelativeResize="0"/>
          <p:nvPr/>
        </p:nvPicPr>
        <p:blipFill>
          <a:blip r:embed="rId3">
            <a:alphaModFix/>
          </a:blip>
          <a:stretch>
            <a:fillRect/>
          </a:stretch>
        </p:blipFill>
        <p:spPr>
          <a:xfrm>
            <a:off x="4644675" y="599750"/>
            <a:ext cx="4166400" cy="261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3200"/>
              <a:t>Findings</a:t>
            </a:r>
            <a:endParaRPr sz="3200"/>
          </a:p>
        </p:txBody>
      </p:sp>
      <p:sp>
        <p:nvSpPr>
          <p:cNvPr id="97" name="Google Shape;97;p18"/>
          <p:cNvSpPr txBox="1"/>
          <p:nvPr>
            <p:ph idx="1" type="body"/>
          </p:nvPr>
        </p:nvSpPr>
        <p:spPr>
          <a:xfrm>
            <a:off x="4614850" y="2871775"/>
            <a:ext cx="4166400" cy="2185200"/>
          </a:xfrm>
          <a:prstGeom prst="rect">
            <a:avLst/>
          </a:prstGeom>
        </p:spPr>
        <p:txBody>
          <a:bodyPr anchorCtr="0" anchor="t" bIns="91425" lIns="91425" spcFirstLastPara="1" rIns="91425" wrap="square" tIns="91425">
            <a:normAutofit/>
          </a:bodyPr>
          <a:lstStyle/>
          <a:p>
            <a:pPr indent="-304800" lvl="0" marL="457200" rtl="0" algn="l">
              <a:lnSpc>
                <a:spcPct val="180000"/>
              </a:lnSpc>
              <a:spcBef>
                <a:spcPts val="1000"/>
              </a:spcBef>
              <a:spcAft>
                <a:spcPts val="0"/>
              </a:spcAft>
              <a:buSzPts val="1200"/>
              <a:buChar char="●"/>
            </a:pPr>
            <a:r>
              <a:rPr lang="en" sz="1200">
                <a:solidFill>
                  <a:srgbClr val="000000"/>
                </a:solidFill>
              </a:rPr>
              <a:t>The</a:t>
            </a:r>
            <a:r>
              <a:rPr lang="en" sz="1200"/>
              <a:t> </a:t>
            </a:r>
            <a:r>
              <a:rPr lang="en" sz="1200">
                <a:solidFill>
                  <a:srgbClr val="F1C232"/>
                </a:solidFill>
              </a:rPr>
              <a:t>top 3 occupations</a:t>
            </a:r>
            <a:r>
              <a:rPr lang="en" sz="1200"/>
              <a:t> </a:t>
            </a:r>
            <a:r>
              <a:rPr lang="en" sz="1200">
                <a:solidFill>
                  <a:srgbClr val="000000"/>
                </a:solidFill>
              </a:rPr>
              <a:t>were found to be Exec-Managerial, Craft repair and Admin-Clerical positions.</a:t>
            </a:r>
            <a:endParaRPr sz="1200">
              <a:solidFill>
                <a:srgbClr val="000000"/>
              </a:solidFill>
            </a:endParaRPr>
          </a:p>
          <a:p>
            <a:pPr indent="-304800" lvl="0" marL="457200" rtl="0" algn="l">
              <a:lnSpc>
                <a:spcPct val="180000"/>
              </a:lnSpc>
              <a:spcBef>
                <a:spcPts val="1200"/>
              </a:spcBef>
              <a:spcAft>
                <a:spcPts val="1200"/>
              </a:spcAft>
              <a:buClr>
                <a:srgbClr val="000000"/>
              </a:buClr>
              <a:buSzPts val="1200"/>
              <a:buChar char="●"/>
            </a:pPr>
            <a:r>
              <a:rPr lang="en" sz="1200">
                <a:solidFill>
                  <a:srgbClr val="000000"/>
                </a:solidFill>
              </a:rPr>
              <a:t>Most individuals making</a:t>
            </a:r>
            <a:r>
              <a:rPr lang="en" sz="1200">
                <a:solidFill>
                  <a:srgbClr val="F1C232"/>
                </a:solidFill>
              </a:rPr>
              <a:t> more than $50k tend to be of an older age</a:t>
            </a:r>
            <a:r>
              <a:rPr lang="en" sz="1200">
                <a:solidFill>
                  <a:srgbClr val="000000"/>
                </a:solidFill>
              </a:rPr>
              <a:t> than those that make less than or equal to $50k.</a:t>
            </a:r>
            <a:endParaRPr sz="1200">
              <a:solidFill>
                <a:srgbClr val="000000"/>
              </a:solidFill>
            </a:endParaRPr>
          </a:p>
        </p:txBody>
      </p:sp>
      <p:pic>
        <p:nvPicPr>
          <p:cNvPr id="98" name="Google Shape;98;p18"/>
          <p:cNvPicPr preferRelativeResize="0"/>
          <p:nvPr/>
        </p:nvPicPr>
        <p:blipFill>
          <a:blip r:embed="rId3">
            <a:alphaModFix/>
          </a:blip>
          <a:stretch>
            <a:fillRect/>
          </a:stretch>
        </p:blipFill>
        <p:spPr>
          <a:xfrm>
            <a:off x="383237" y="1335575"/>
            <a:ext cx="3145673" cy="1828850"/>
          </a:xfrm>
          <a:prstGeom prst="rect">
            <a:avLst/>
          </a:prstGeom>
          <a:noFill/>
          <a:ln>
            <a:noFill/>
          </a:ln>
        </p:spPr>
      </p:pic>
      <p:pic>
        <p:nvPicPr>
          <p:cNvPr id="99" name="Google Shape;99;p18"/>
          <p:cNvPicPr preferRelativeResize="0"/>
          <p:nvPr/>
        </p:nvPicPr>
        <p:blipFill>
          <a:blip r:embed="rId4">
            <a:alphaModFix/>
          </a:blip>
          <a:stretch>
            <a:fillRect/>
          </a:stretch>
        </p:blipFill>
        <p:spPr>
          <a:xfrm>
            <a:off x="5152176" y="500925"/>
            <a:ext cx="3091750" cy="2185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3000"/>
              <a:t>Model </a:t>
            </a:r>
            <a:endParaRPr sz="3000"/>
          </a:p>
          <a:p>
            <a:pPr indent="0" lvl="0" marL="0" rtl="0" algn="l">
              <a:lnSpc>
                <a:spcPct val="150000"/>
              </a:lnSpc>
              <a:spcBef>
                <a:spcPts val="0"/>
              </a:spcBef>
              <a:spcAft>
                <a:spcPts val="0"/>
              </a:spcAft>
              <a:buNone/>
            </a:pPr>
            <a:r>
              <a:rPr lang="en" sz="3000"/>
              <a:t>Limitations</a:t>
            </a:r>
            <a:endParaRPr sz="3000"/>
          </a:p>
        </p:txBody>
      </p:sp>
      <p:sp>
        <p:nvSpPr>
          <p:cNvPr id="105" name="Google Shape;105;p19"/>
          <p:cNvSpPr txBox="1"/>
          <p:nvPr>
            <p:ph idx="1" type="body"/>
          </p:nvPr>
        </p:nvSpPr>
        <p:spPr>
          <a:xfrm>
            <a:off x="1809325" y="4786075"/>
            <a:ext cx="180600" cy="216600"/>
          </a:xfrm>
          <a:prstGeom prst="rect">
            <a:avLst/>
          </a:prstGeom>
        </p:spPr>
        <p:txBody>
          <a:bodyPr anchorCtr="0" anchor="t" bIns="91425" lIns="91425" spcFirstLastPara="1" rIns="91425" wrap="square" tIns="91425">
            <a:normAutofit fontScale="25000" lnSpcReduction="20000"/>
          </a:bodyPr>
          <a:lstStyle/>
          <a:p>
            <a:pPr indent="0" lvl="0" marL="457200" rtl="0" algn="l">
              <a:lnSpc>
                <a:spcPct val="200000"/>
              </a:lnSpc>
              <a:spcBef>
                <a:spcPts val="0"/>
              </a:spcBef>
              <a:spcAft>
                <a:spcPts val="1200"/>
              </a:spcAft>
              <a:buNone/>
            </a:pPr>
            <a:r>
              <a:t/>
            </a:r>
            <a:endParaRPr/>
          </a:p>
        </p:txBody>
      </p:sp>
      <p:sp>
        <p:nvSpPr>
          <p:cNvPr id="106" name="Google Shape;106;p19"/>
          <p:cNvSpPr txBox="1"/>
          <p:nvPr/>
        </p:nvSpPr>
        <p:spPr>
          <a:xfrm>
            <a:off x="4855225" y="259400"/>
            <a:ext cx="3870600" cy="4320000"/>
          </a:xfrm>
          <a:prstGeom prst="rect">
            <a:avLst/>
          </a:prstGeom>
          <a:noFill/>
          <a:ln>
            <a:noFill/>
          </a:ln>
        </p:spPr>
        <p:txBody>
          <a:bodyPr anchorCtr="0" anchor="t" bIns="91425" lIns="91425" spcFirstLastPara="1" rIns="91425" wrap="square" tIns="91425">
            <a:spAutoFit/>
          </a:bodyPr>
          <a:lstStyle/>
          <a:p>
            <a:pPr indent="-304800" lvl="0" marL="457200" rtl="0" algn="l">
              <a:lnSpc>
                <a:spcPct val="200000"/>
              </a:lnSpc>
              <a:spcBef>
                <a:spcPts val="0"/>
              </a:spcBef>
              <a:spcAft>
                <a:spcPts val="0"/>
              </a:spcAft>
              <a:buSzPts val="1200"/>
              <a:buFont typeface="Roboto"/>
              <a:buChar char="●"/>
            </a:pPr>
            <a:r>
              <a:rPr lang="en" sz="1200">
                <a:latin typeface="Roboto"/>
                <a:ea typeface="Roboto"/>
                <a:cs typeface="Roboto"/>
                <a:sym typeface="Roboto"/>
              </a:rPr>
              <a:t>Model performs pretty well in predicting whether an individual makes more</a:t>
            </a:r>
            <a:r>
              <a:rPr lang="en" sz="1200">
                <a:latin typeface="Roboto"/>
                <a:ea typeface="Roboto"/>
                <a:cs typeface="Roboto"/>
                <a:sym typeface="Roboto"/>
              </a:rPr>
              <a:t> than</a:t>
            </a:r>
            <a:r>
              <a:rPr lang="en" sz="1200">
                <a:latin typeface="Roboto"/>
                <a:ea typeface="Roboto"/>
                <a:cs typeface="Roboto"/>
                <a:sym typeface="Roboto"/>
              </a:rPr>
              <a:t> $50k or falls under the less than or equal to $50k category.</a:t>
            </a:r>
            <a:endParaRPr sz="1200">
              <a:latin typeface="Roboto"/>
              <a:ea typeface="Roboto"/>
              <a:cs typeface="Roboto"/>
              <a:sym typeface="Roboto"/>
            </a:endParaRPr>
          </a:p>
          <a:p>
            <a:pPr indent="-304800" lvl="0" marL="457200" rtl="0" algn="l">
              <a:lnSpc>
                <a:spcPct val="200000"/>
              </a:lnSpc>
              <a:spcBef>
                <a:spcPts val="1000"/>
              </a:spcBef>
              <a:spcAft>
                <a:spcPts val="0"/>
              </a:spcAft>
              <a:buSzPts val="1200"/>
              <a:buFont typeface="Roboto"/>
              <a:buChar char="●"/>
            </a:pPr>
            <a:r>
              <a:rPr lang="en" sz="1200">
                <a:latin typeface="Roboto"/>
                <a:ea typeface="Roboto"/>
                <a:cs typeface="Roboto"/>
                <a:sym typeface="Roboto"/>
              </a:rPr>
              <a:t>The large dataset does help with making predictions much more reliable along with the many features.</a:t>
            </a:r>
            <a:endParaRPr sz="1200">
              <a:latin typeface="Roboto"/>
              <a:ea typeface="Roboto"/>
              <a:cs typeface="Roboto"/>
              <a:sym typeface="Roboto"/>
            </a:endParaRPr>
          </a:p>
          <a:p>
            <a:pPr indent="-304800" lvl="0" marL="457200" rtl="0" algn="l">
              <a:lnSpc>
                <a:spcPct val="200000"/>
              </a:lnSpc>
              <a:spcBef>
                <a:spcPts val="1000"/>
              </a:spcBef>
              <a:spcAft>
                <a:spcPts val="0"/>
              </a:spcAft>
              <a:buSzPts val="1200"/>
              <a:buFont typeface="Roboto"/>
              <a:buChar char="●"/>
            </a:pPr>
            <a:r>
              <a:rPr lang="en" sz="1200">
                <a:latin typeface="Roboto"/>
                <a:ea typeface="Roboto"/>
                <a:cs typeface="Roboto"/>
                <a:sym typeface="Roboto"/>
              </a:rPr>
              <a:t>Our limitation impacting our model may be due to it being real world data based in the year 1994. The workforce being male dominated at the time does skew our data some.</a:t>
            </a:r>
            <a:endParaRPr sz="12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0" name="Shape 110"/>
        <p:cNvGrpSpPr/>
        <p:nvPr/>
      </p:nvGrpSpPr>
      <p:grpSpPr>
        <a:xfrm>
          <a:off x="0" y="0"/>
          <a:ext cx="0" cy="0"/>
          <a:chOff x="0" y="0"/>
          <a:chExt cx="0" cy="0"/>
        </a:xfrm>
      </p:grpSpPr>
      <p:sp>
        <p:nvSpPr>
          <p:cNvPr id="111" name="Google Shape;111;p20"/>
          <p:cNvSpPr txBox="1"/>
          <p:nvPr>
            <p:ph type="title"/>
          </p:nvPr>
        </p:nvSpPr>
        <p:spPr>
          <a:xfrm>
            <a:off x="321675" y="570550"/>
            <a:ext cx="3827100" cy="250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3000"/>
              <a:t>Final Recommendations</a:t>
            </a:r>
            <a:endParaRPr sz="3000"/>
          </a:p>
        </p:txBody>
      </p:sp>
      <p:sp>
        <p:nvSpPr>
          <p:cNvPr id="112" name="Google Shape;112;p20"/>
          <p:cNvSpPr txBox="1"/>
          <p:nvPr>
            <p:ph idx="1" type="body"/>
          </p:nvPr>
        </p:nvSpPr>
        <p:spPr>
          <a:xfrm>
            <a:off x="4525300" y="522450"/>
            <a:ext cx="4438800" cy="4412700"/>
          </a:xfrm>
          <a:prstGeom prst="rect">
            <a:avLst/>
          </a:prstGeom>
        </p:spPr>
        <p:txBody>
          <a:bodyPr anchorCtr="0" anchor="t" bIns="91425" lIns="91425" spcFirstLastPara="1" rIns="91425" wrap="square" tIns="91425">
            <a:normAutofit lnSpcReduction="20000"/>
          </a:bodyPr>
          <a:lstStyle/>
          <a:p>
            <a:pPr indent="-311150" lvl="0" marL="457200" rtl="0" algn="l">
              <a:lnSpc>
                <a:spcPct val="200000"/>
              </a:lnSpc>
              <a:spcBef>
                <a:spcPts val="0"/>
              </a:spcBef>
              <a:spcAft>
                <a:spcPts val="0"/>
              </a:spcAft>
              <a:buClr>
                <a:srgbClr val="000000"/>
              </a:buClr>
              <a:buSzPts val="1300"/>
              <a:buChar char="●"/>
            </a:pPr>
            <a:r>
              <a:rPr lang="en">
                <a:solidFill>
                  <a:srgbClr val="000000"/>
                </a:solidFill>
              </a:rPr>
              <a:t>Taking into consideration that our dataset involves real world data. The data can be missing important input due to user error. </a:t>
            </a:r>
            <a:endParaRPr>
              <a:solidFill>
                <a:srgbClr val="000000"/>
              </a:solidFill>
            </a:endParaRPr>
          </a:p>
          <a:p>
            <a:pPr indent="-311150" lvl="0" marL="457200" rtl="0" algn="l">
              <a:lnSpc>
                <a:spcPct val="200000"/>
              </a:lnSpc>
              <a:spcBef>
                <a:spcPts val="0"/>
              </a:spcBef>
              <a:spcAft>
                <a:spcPts val="0"/>
              </a:spcAft>
              <a:buClr>
                <a:srgbClr val="000000"/>
              </a:buClr>
              <a:buSzPts val="1300"/>
              <a:buChar char="●"/>
            </a:pPr>
            <a:r>
              <a:rPr lang="en">
                <a:solidFill>
                  <a:srgbClr val="000000"/>
                </a:solidFill>
              </a:rPr>
              <a:t>A more up to date dataset may present a more balanced class to allow for better predictions of salary.</a:t>
            </a:r>
            <a:endParaRPr>
              <a:solidFill>
                <a:srgbClr val="000000"/>
              </a:solidFill>
            </a:endParaRPr>
          </a:p>
          <a:p>
            <a:pPr indent="-311150" lvl="0" marL="457200" rtl="0" algn="l">
              <a:lnSpc>
                <a:spcPct val="200000"/>
              </a:lnSpc>
              <a:spcBef>
                <a:spcPts val="0"/>
              </a:spcBef>
              <a:spcAft>
                <a:spcPts val="0"/>
              </a:spcAft>
              <a:buClr>
                <a:srgbClr val="000000"/>
              </a:buClr>
              <a:buSzPts val="1300"/>
              <a:buChar char="●"/>
            </a:pPr>
            <a:r>
              <a:rPr lang="en">
                <a:solidFill>
                  <a:srgbClr val="000000"/>
                </a:solidFill>
              </a:rPr>
              <a:t>Understanding this, the model still provided optimal results in our prediction problem. </a:t>
            </a:r>
            <a:endParaRPr>
              <a:solidFill>
                <a:srgbClr val="000000"/>
              </a:solidFill>
            </a:endParaRPr>
          </a:p>
          <a:p>
            <a:pPr indent="-311150" lvl="0" marL="457200" rtl="0" algn="l">
              <a:lnSpc>
                <a:spcPct val="200000"/>
              </a:lnSpc>
              <a:spcBef>
                <a:spcPts val="0"/>
              </a:spcBef>
              <a:spcAft>
                <a:spcPts val="0"/>
              </a:spcAft>
              <a:buClr>
                <a:srgbClr val="000000"/>
              </a:buClr>
              <a:buSzPts val="1300"/>
              <a:buChar char="●"/>
            </a:pPr>
            <a:r>
              <a:rPr lang="en">
                <a:solidFill>
                  <a:srgbClr val="000000"/>
                </a:solidFill>
              </a:rPr>
              <a:t>Use of other machine learning techniques may yield stronger results.</a:t>
            </a:r>
            <a:endParaRPr>
              <a:solidFill>
                <a:srgbClr val="000000"/>
              </a:solidFill>
            </a:endParaRPr>
          </a:p>
          <a:p>
            <a:pPr indent="-311150" lvl="0" marL="457200" rtl="0" algn="l">
              <a:lnSpc>
                <a:spcPct val="200000"/>
              </a:lnSpc>
              <a:spcBef>
                <a:spcPts val="0"/>
              </a:spcBef>
              <a:spcAft>
                <a:spcPts val="0"/>
              </a:spcAft>
              <a:buClr>
                <a:srgbClr val="000000"/>
              </a:buClr>
              <a:buSzPts val="1300"/>
              <a:buChar char="●"/>
            </a:pPr>
            <a:r>
              <a:rPr lang="en">
                <a:solidFill>
                  <a:srgbClr val="000000"/>
                </a:solidFill>
              </a:rPr>
              <a:t>More experience in the right occupation will tend to allow for higher salaries.</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6" name="Shape 116"/>
        <p:cNvGrpSpPr/>
        <p:nvPr/>
      </p:nvGrpSpPr>
      <p:grpSpPr>
        <a:xfrm>
          <a:off x="0" y="0"/>
          <a:ext cx="0" cy="0"/>
          <a:chOff x="0" y="0"/>
          <a:chExt cx="0" cy="0"/>
        </a:xfrm>
      </p:grpSpPr>
      <p:sp>
        <p:nvSpPr>
          <p:cNvPr id="117" name="Google Shape;117;p21"/>
          <p:cNvSpPr txBox="1"/>
          <p:nvPr>
            <p:ph type="title"/>
          </p:nvPr>
        </p:nvSpPr>
        <p:spPr>
          <a:xfrm>
            <a:off x="311725" y="65015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References</a:t>
            </a:r>
            <a:endParaRPr sz="3000"/>
          </a:p>
        </p:txBody>
      </p:sp>
      <p:sp>
        <p:nvSpPr>
          <p:cNvPr id="118" name="Google Shape;118;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Clr>
                <a:srgbClr val="F1C232"/>
              </a:buClr>
              <a:buSzPts val="1500"/>
              <a:buChar char="●"/>
            </a:pPr>
            <a:r>
              <a:rPr lang="en" sz="1500">
                <a:solidFill>
                  <a:srgbClr val="F1C232"/>
                </a:solidFill>
                <a:uFill>
                  <a:noFill/>
                </a:uFill>
                <a:hlinkClick r:id="rId3">
                  <a:extLst>
                    <a:ext uri="{A12FA001-AC4F-418D-AE19-62706E023703}">
                      <ahyp:hlinkClr val="tx"/>
                    </a:ext>
                  </a:extLst>
                </a:hlinkClick>
              </a:rPr>
              <a:t>F1 Score vs Accuracy Score</a:t>
            </a:r>
            <a:endParaRPr sz="1500">
              <a:solidFill>
                <a:srgbClr val="F1C232"/>
              </a:solidFill>
            </a:endParaRPr>
          </a:p>
          <a:p>
            <a:pPr indent="-323850" lvl="0" marL="457200" rtl="0" algn="l">
              <a:lnSpc>
                <a:spcPct val="200000"/>
              </a:lnSpc>
              <a:spcBef>
                <a:spcPts val="0"/>
              </a:spcBef>
              <a:spcAft>
                <a:spcPts val="0"/>
              </a:spcAft>
              <a:buClr>
                <a:srgbClr val="F1C232"/>
              </a:buClr>
              <a:buSzPts val="1500"/>
              <a:buChar char="●"/>
            </a:pPr>
            <a:r>
              <a:rPr lang="en" sz="1500">
                <a:solidFill>
                  <a:srgbClr val="F1C232"/>
                </a:solidFill>
                <a:uFill>
                  <a:noFill/>
                </a:uFill>
                <a:hlinkClick r:id="rId4">
                  <a:extLst>
                    <a:ext uri="{A12FA001-AC4F-418D-AE19-62706E023703}">
                      <ahyp:hlinkClr val="tx"/>
                    </a:ext>
                  </a:extLst>
                </a:hlinkClick>
              </a:rPr>
              <a:t>Kaggle</a:t>
            </a:r>
            <a:endParaRPr sz="1500">
              <a:solidFill>
                <a:srgbClr val="F1C232"/>
              </a:solidFill>
            </a:endParaRPr>
          </a:p>
          <a:p>
            <a:pPr indent="-323850" lvl="0" marL="457200" rtl="0" algn="l">
              <a:lnSpc>
                <a:spcPct val="200000"/>
              </a:lnSpc>
              <a:spcBef>
                <a:spcPts val="0"/>
              </a:spcBef>
              <a:spcAft>
                <a:spcPts val="0"/>
              </a:spcAft>
              <a:buClr>
                <a:srgbClr val="F1C232"/>
              </a:buClr>
              <a:buSzPts val="1500"/>
              <a:buChar char="●"/>
            </a:pPr>
            <a:r>
              <a:rPr lang="en" sz="1500">
                <a:solidFill>
                  <a:srgbClr val="F1C232"/>
                </a:solidFill>
                <a:uFill>
                  <a:noFill/>
                </a:uFill>
                <a:hlinkClick r:id="rId5">
                  <a:extLst>
                    <a:ext uri="{A12FA001-AC4F-418D-AE19-62706E023703}">
                      <ahyp:hlinkClr val="tx"/>
                    </a:ext>
                  </a:extLst>
                </a:hlinkClick>
              </a:rPr>
              <a:t>Classification Reports</a:t>
            </a:r>
            <a:endParaRPr sz="1500">
              <a:solidFill>
                <a:srgbClr val="F1C232"/>
              </a:solidFill>
            </a:endParaRPr>
          </a:p>
          <a:p>
            <a:pPr indent="-323850" lvl="0" marL="457200" rtl="0" algn="l">
              <a:lnSpc>
                <a:spcPct val="200000"/>
              </a:lnSpc>
              <a:spcBef>
                <a:spcPts val="0"/>
              </a:spcBef>
              <a:spcAft>
                <a:spcPts val="0"/>
              </a:spcAft>
              <a:buClr>
                <a:srgbClr val="F1C232"/>
              </a:buClr>
              <a:buSzPts val="1500"/>
              <a:buChar char="●"/>
            </a:pPr>
            <a:r>
              <a:rPr lang="en" sz="1500">
                <a:solidFill>
                  <a:srgbClr val="F1C232"/>
                </a:solidFill>
                <a:uFill>
                  <a:noFill/>
                </a:uFill>
                <a:hlinkClick r:id="rId6">
                  <a:extLst>
                    <a:ext uri="{A12FA001-AC4F-418D-AE19-62706E023703}">
                      <ahyp:hlinkClr val="tx"/>
                    </a:ext>
                  </a:extLst>
                </a:hlinkClick>
              </a:rPr>
              <a:t>Filter for Bar Chart</a:t>
            </a:r>
            <a:endParaRPr sz="1500">
              <a:solidFill>
                <a:srgbClr val="F1C232"/>
              </a:solidFill>
            </a:endParaRPr>
          </a:p>
          <a:p>
            <a:pPr indent="-323850" lvl="0" marL="457200" rtl="0" algn="l">
              <a:lnSpc>
                <a:spcPct val="200000"/>
              </a:lnSpc>
              <a:spcBef>
                <a:spcPts val="0"/>
              </a:spcBef>
              <a:spcAft>
                <a:spcPts val="0"/>
              </a:spcAft>
              <a:buClr>
                <a:srgbClr val="F1C232"/>
              </a:buClr>
              <a:buSzPts val="1500"/>
              <a:buChar char="●"/>
            </a:pPr>
            <a:r>
              <a:rPr lang="en" sz="1500">
                <a:solidFill>
                  <a:srgbClr val="F1C232"/>
                </a:solidFill>
                <a:uFill>
                  <a:noFill/>
                </a:uFill>
                <a:hlinkClick r:id="rId7">
                  <a:extLst>
                    <a:ext uri="{A12FA001-AC4F-418D-AE19-62706E023703}">
                      <ahyp:hlinkClr val="tx"/>
                    </a:ext>
                  </a:extLst>
                </a:hlinkClick>
              </a:rPr>
              <a:t>Github</a:t>
            </a:r>
            <a:endParaRPr sz="1500">
              <a:solidFill>
                <a:srgbClr val="F1C23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