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5"/>
  </p:sldMasterIdLst>
  <p:notesMasterIdLst>
    <p:notesMasterId r:id="rId14"/>
  </p:notesMasterIdLst>
  <p:sldIdLst>
    <p:sldId id="326" r:id="rId6"/>
    <p:sldId id="325" r:id="rId7"/>
    <p:sldId id="327" r:id="rId8"/>
    <p:sldId id="330" r:id="rId9"/>
    <p:sldId id="329" r:id="rId10"/>
    <p:sldId id="345" r:id="rId11"/>
    <p:sldId id="346" r:id="rId12"/>
    <p:sldId id="347" r:id="rId13"/>
  </p:sldIdLst>
  <p:sldSz cx="9906000" cy="6858000" type="A4"/>
  <p:notesSz cx="6797675" cy="9874250"/>
  <p:custShowLst>
    <p:custShow name="Contacts" id="0">
      <p:sldLst/>
    </p:custShow>
  </p:custShowLst>
  <p:custDataLst>
    <p:tags r:id="rId15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5">
          <p15:clr>
            <a:srgbClr val="A4A3A4"/>
          </p15:clr>
        </p15:guide>
        <p15:guide id="2" orient="horz" pos="2360">
          <p15:clr>
            <a:srgbClr val="A4A3A4"/>
          </p15:clr>
        </p15:guide>
        <p15:guide id="3" orient="horz" pos="1508">
          <p15:clr>
            <a:srgbClr val="A4A3A4"/>
          </p15:clr>
        </p15:guide>
        <p15:guide id="4" orient="horz" pos="2337">
          <p15:clr>
            <a:srgbClr val="A4A3A4"/>
          </p15:clr>
        </p15:guide>
        <p15:guide id="5" orient="horz" pos="3740">
          <p15:clr>
            <a:srgbClr val="A4A3A4"/>
          </p15:clr>
        </p15:guide>
        <p15:guide id="6" orient="horz" pos="3472">
          <p15:clr>
            <a:srgbClr val="A4A3A4"/>
          </p15:clr>
        </p15:guide>
        <p15:guide id="7" orient="horz" pos="1491">
          <p15:clr>
            <a:srgbClr val="A4A3A4"/>
          </p15:clr>
        </p15:guide>
        <p15:guide id="8" orient="horz" pos="3147">
          <p15:clr>
            <a:srgbClr val="A4A3A4"/>
          </p15:clr>
        </p15:guide>
        <p15:guide id="9" orient="horz" pos="1019">
          <p15:clr>
            <a:srgbClr val="A4A3A4"/>
          </p15:clr>
        </p15:guide>
        <p15:guide id="10" orient="horz" pos="2157">
          <p15:clr>
            <a:srgbClr val="A4A3A4"/>
          </p15:clr>
        </p15:guide>
        <p15:guide id="11" orient="horz" pos="4193">
          <p15:clr>
            <a:srgbClr val="A4A3A4"/>
          </p15:clr>
        </p15:guide>
        <p15:guide id="12" orient="horz" pos="908">
          <p15:clr>
            <a:srgbClr val="A4A3A4"/>
          </p15:clr>
        </p15:guide>
        <p15:guide id="13" pos="1896">
          <p15:clr>
            <a:srgbClr val="A4A3A4"/>
          </p15:clr>
        </p15:guide>
        <p15:guide id="14" pos="270">
          <p15:clr>
            <a:srgbClr val="A4A3A4"/>
          </p15:clr>
        </p15:guide>
        <p15:guide id="15" pos="3078">
          <p15:clr>
            <a:srgbClr val="A4A3A4"/>
          </p15:clr>
        </p15:guide>
        <p15:guide id="16" pos="399">
          <p15:clr>
            <a:srgbClr val="A4A3A4"/>
          </p15:clr>
        </p15:guide>
        <p15:guide id="17" pos="59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hemmerling" initials="e" lastIdx="1" clrIdx="0"/>
  <p:cmAuthor id="1" name="Paul Newsome" initials="PN" lastIdx="12" clrIdx="1"/>
  <p:cmAuthor id="2" name="Alison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09E"/>
    <a:srgbClr val="F68601"/>
    <a:srgbClr val="69BE28"/>
    <a:srgbClr val="6D2425"/>
    <a:srgbClr val="FFFFFF"/>
    <a:srgbClr val="000000"/>
    <a:srgbClr val="00203A"/>
    <a:srgbClr val="0065BD"/>
    <a:srgbClr val="D52B1E"/>
    <a:srgbClr val="6B7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3543" autoAdjust="0"/>
  </p:normalViewPr>
  <p:slideViewPr>
    <p:cSldViewPr snapToGrid="0" snapToObjects="1">
      <p:cViewPr varScale="1">
        <p:scale>
          <a:sx n="92" d="100"/>
          <a:sy n="92" d="100"/>
        </p:scale>
        <p:origin x="-738" y="-102"/>
      </p:cViewPr>
      <p:guideLst>
        <p:guide orient="horz" pos="335"/>
        <p:guide orient="horz" pos="2360"/>
        <p:guide orient="horz" pos="1508"/>
        <p:guide orient="horz" pos="2337"/>
        <p:guide orient="horz" pos="3740"/>
        <p:guide orient="horz" pos="3472"/>
        <p:guide orient="horz" pos="1491"/>
        <p:guide orient="horz" pos="3147"/>
        <p:guide orient="horz" pos="1019"/>
        <p:guide orient="horz" pos="2157"/>
        <p:guide orient="horz" pos="4193"/>
        <p:guide orient="horz" pos="908"/>
        <p:guide pos="1896"/>
        <p:guide pos="270"/>
        <p:guide pos="3078"/>
        <p:guide pos="399"/>
        <p:guide pos="5982"/>
      </p:guideLst>
    </p:cSldViewPr>
  </p:slideViewPr>
  <p:outlineViewPr>
    <p:cViewPr>
      <p:scale>
        <a:sx n="33" d="100"/>
        <a:sy n="33" d="100"/>
      </p:scale>
      <p:origin x="24" y="5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2C744BD-48C8-426E-A578-38406B91FFD6}" type="datetimeFigureOut">
              <a:rPr lang="en-GB"/>
              <a:pPr>
                <a:defRPr/>
              </a:pPr>
              <a:t>25/01/2016</a:t>
            </a:fld>
            <a:endParaRPr lang="en-GB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741363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1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8A0BFAA-0A50-44EB-A3E8-6F1A8FF83E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8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title9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5803" y="870269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800" b="0" baseline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5741" y="1858982"/>
            <a:ext cx="6878322" cy="512961"/>
          </a:xfrm>
          <a:effectLst/>
        </p:spPr>
        <p:txBody>
          <a:bodyPr wrap="square">
            <a:spAutoFit/>
          </a:bodyPr>
          <a:lstStyle>
            <a:lvl1pPr marL="0" indent="0">
              <a:lnSpc>
                <a:spcPts val="4000"/>
              </a:lnSpc>
              <a:buNone/>
              <a:defRPr sz="2400" b="0">
                <a:solidFill>
                  <a:schemeClr val="tx2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subtitle</a:t>
            </a:r>
            <a:endParaRPr lang="en-US" noProof="0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3" y="2597150"/>
            <a:ext cx="6862917" cy="33158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insert date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741" y="5701874"/>
            <a:ext cx="1835827" cy="72579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86923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559296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12750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5039973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20"/>
            <a:ext cx="9073222" cy="3929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874" y="5766052"/>
            <a:ext cx="9073222" cy="396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marL="9000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10800000">
            <a:off x="2563337" y="5429851"/>
            <a:ext cx="4772297" cy="28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90000" indent="0" algn="ctr">
              <a:buNone/>
              <a:defRPr sz="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43251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12874" y="1384301"/>
            <a:ext cx="9073222" cy="4764498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1145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6"/>
            <a:ext cx="9073346" cy="426210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9073346" cy="432000"/>
          </a:xfrm>
          <a:noFill/>
        </p:spPr>
        <p:txBody>
          <a:bodyPr anchor="ctr"/>
          <a:lstStyle>
            <a:lvl1pPr marL="0" indent="0" algn="ctr">
              <a:buNone/>
              <a:defRPr sz="20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882" y="1787500"/>
            <a:ext cx="9073223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18032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93794"/>
            <a:ext cx="4446000" cy="4254454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6"/>
            <a:ext cx="4446000" cy="4255977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720052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5039973" y="1886697"/>
            <a:ext cx="4446000" cy="426155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text heading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750" y="1886696"/>
            <a:ext cx="4446000" cy="4261552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852601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12750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2750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12750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5039973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5039973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8746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0" y="3350309"/>
            <a:ext cx="9906000" cy="360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297" y="1384305"/>
            <a:ext cx="9425797" cy="4764499"/>
          </a:xfrm>
        </p:spPr>
        <p:txBody>
          <a:bodyPr/>
          <a:lstStyle>
            <a:lvl1pPr marL="342000" indent="-252000">
              <a:spcBef>
                <a:spcPts val="2500"/>
              </a:spcBef>
              <a:spcAft>
                <a:spcPts val="0"/>
              </a:spcAft>
              <a:buFont typeface="Calibri" pitchFamily="34" charset="0"/>
              <a:buChar char=" "/>
              <a:defRPr sz="2000" b="1"/>
            </a:lvl1pPr>
            <a:lvl2pPr marL="720000" indent="-252000">
              <a:spcBef>
                <a:spcPts val="2000"/>
              </a:spcBef>
              <a:buFont typeface="Calibri" pitchFamily="34" charset="0"/>
              <a:buChar char=" "/>
              <a:defRPr sz="1800" b="1"/>
            </a:lvl2pPr>
            <a:lvl3pPr marL="1008000" indent="-252000">
              <a:spcBef>
                <a:spcPts val="1000"/>
              </a:spcBef>
              <a:buFont typeface="Calibri" pitchFamily="34" charset="0"/>
              <a:buChar char=" "/>
              <a:defRPr sz="18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4049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sect title9.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8291" y="2435544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section break title</a:t>
            </a:r>
            <a:endParaRPr lang="en-US" noProof="0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28229" y="3424238"/>
            <a:ext cx="6878322" cy="51296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4000"/>
              </a:lnSpc>
              <a:buNone/>
              <a:defRPr lang="en-US" sz="2000" b="0" noProof="0" dirty="0" smtClean="0">
                <a:solidFill>
                  <a:schemeClr val="tx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lvl="0" indent="0" algn="l" rtl="0" eaLnBrk="0" fontAlgn="base" hangingPunct="0">
              <a:lnSpc>
                <a:spcPts val="4000"/>
              </a:lnSpc>
              <a:spcBef>
                <a:spcPts val="600"/>
              </a:spcBef>
              <a:spcAft>
                <a:spcPts val="400"/>
              </a:spcAft>
              <a:buSzPct val="100000"/>
              <a:buFont typeface="Symbol" pitchFamily="18" charset="2"/>
              <a:buNone/>
            </a:pPr>
            <a:r>
              <a:rPr lang="en-GB" noProof="0" dirty="0" smtClean="0"/>
              <a:t>Click to insert section break subtitle</a:t>
            </a:r>
            <a:endParaRPr lang="en-US" noProof="0" dirty="0" smtClean="0"/>
          </a:p>
        </p:txBody>
      </p:sp>
      <p:pic>
        <p:nvPicPr>
          <p:cNvPr id="6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05"/>
            <a:ext cx="9073222" cy="47644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3665488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624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2672468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2750" y="3960635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2750" y="52488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512394" y="13843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12394" y="2664143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512394" y="3960635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512394" y="52488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030674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Picture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 userDrawn="1">
            <p:custDataLst>
              <p:tags r:id="rId22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0" y="0"/>
            <a:ext cx="9906000" cy="132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  <p:custDataLst>
              <p:tags r:id="rId23"/>
            </p:custDataLst>
          </p:nvPr>
        </p:nvSpPr>
        <p:spPr bwMode="auto">
          <a:xfrm>
            <a:off x="412883" y="269702"/>
            <a:ext cx="7920000" cy="81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insert title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  <p:custDataLst>
              <p:tags r:id="rId24"/>
            </p:custDataLst>
          </p:nvPr>
        </p:nvSpPr>
        <p:spPr bwMode="auto">
          <a:xfrm>
            <a:off x="412872" y="1384301"/>
            <a:ext cx="9073224" cy="47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054" name="Rectangle 7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270848" y="6557400"/>
            <a:ext cx="206534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457200">
              <a:lnSpc>
                <a:spcPts val="900"/>
              </a:lnSpc>
            </a:pP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Gazprom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Marketing</a:t>
            </a:r>
            <a:r>
              <a:rPr lang="en-US" sz="800" baseline="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Trading Limited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>
            <p:custDataLst>
              <p:tags r:id="rId26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>
            <p:custDataLst>
              <p:tags r:id="rId27"/>
            </p:custDataLst>
          </p:nvPr>
        </p:nvSpPr>
        <p:spPr>
          <a:xfrm>
            <a:off x="9179602" y="6548675"/>
            <a:ext cx="306494" cy="1154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FDD1D-899B-45D2-8EC4-ADCEDA541218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1" i="0" u="none" strike="noStrike" kern="1200" cap="none" spc="0" normalizeH="0" baseline="0" noProof="0" dirty="0" err="1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25" r:id="rId2"/>
    <p:sldLayoutId id="2147483921" r:id="rId3"/>
    <p:sldLayoutId id="2147483922" r:id="rId4"/>
    <p:sldLayoutId id="2147483931" r:id="rId5"/>
    <p:sldLayoutId id="2147483926" r:id="rId6"/>
    <p:sldLayoutId id="2147483928" r:id="rId7"/>
    <p:sldLayoutId id="2147483929" r:id="rId8"/>
    <p:sldLayoutId id="2147483930" r:id="rId9"/>
    <p:sldLayoutId id="2147483959" r:id="rId10"/>
    <p:sldLayoutId id="2147483960" r:id="rId11"/>
    <p:sldLayoutId id="2147483961" r:id="rId12"/>
    <p:sldLayoutId id="2147483927" r:id="rId13"/>
    <p:sldLayoutId id="2147483932" r:id="rId14"/>
    <p:sldLayoutId id="2147483955" r:id="rId15"/>
    <p:sldLayoutId id="2147483956" r:id="rId16"/>
    <p:sldLayoutId id="2147483958" r:id="rId17"/>
    <p:sldLayoutId id="2147483957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200" b="1">
          <a:solidFill>
            <a:schemeClr val="accent3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6pPr>
      <a:lvl7pPr marL="9144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7pPr>
      <a:lvl8pPr marL="13716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8pPr>
      <a:lvl9pPr marL="18288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9pPr>
    </p:titleStyle>
    <p:bodyStyle>
      <a:lvl1pPr marL="342000" indent="-252000" algn="l" rtl="0" eaLnBrk="1" fontAlgn="base" hangingPunct="1">
        <a:spcBef>
          <a:spcPts val="600"/>
        </a:spcBef>
        <a:spcAft>
          <a:spcPts val="400"/>
        </a:spcAft>
        <a:buSzPct val="100000"/>
        <a:buFont typeface="Symbol" pitchFamily="18" charset="2"/>
        <a:buChar char="·"/>
        <a:defRPr sz="16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720000" indent="-252000" algn="l" rtl="0" eaLnBrk="1" fontAlgn="base" hangingPunct="1">
        <a:lnSpc>
          <a:spcPct val="100000"/>
        </a:lnSpc>
        <a:spcBef>
          <a:spcPts val="400"/>
        </a:spcBef>
        <a:spcAft>
          <a:spcPct val="0"/>
        </a:spcAft>
        <a:buFont typeface="Calibri" pitchFamily="34" charset="0"/>
        <a:buChar char="–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1008000" indent="-252000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§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260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ourier New" pitchFamily="49" charset="0"/>
        <a:buChar char="o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548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alibri" pitchFamily="34" charset="0"/>
        <a:buChar char="*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0001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6pPr>
      <a:lvl7pPr marL="14573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7pPr>
      <a:lvl8pPr marL="19145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8pPr>
      <a:lvl9pPr marL="23717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-tricks.com/Tutorial/entityframework/J8bO140912-Tips-to-improve-Entity-Framework-Performance.html" TargetMode="External"/><Relationship Id="rId2" Type="http://schemas.openxmlformats.org/officeDocument/2006/relationships/hyperlink" Target="http://mehdi.me/ambient-dbcontext-in-ef6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ransBouma/RawDataAccessBench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Tech Punch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741" y="1858982"/>
            <a:ext cx="6878322" cy="512961"/>
          </a:xfrm>
        </p:spPr>
        <p:txBody>
          <a:bodyPr/>
          <a:lstStyle/>
          <a:p>
            <a:r>
              <a:rPr lang="en-GB" dirty="0" smtClean="0"/>
              <a:t>Entity Framework 6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2883" y="2966145"/>
            <a:ext cx="6862917" cy="331580"/>
          </a:xfrm>
        </p:spPr>
        <p:txBody>
          <a:bodyPr/>
          <a:lstStyle/>
          <a:p>
            <a:r>
              <a:rPr lang="en-GB" dirty="0" smtClean="0"/>
              <a:t>Jean H.</a:t>
            </a:r>
          </a:p>
          <a:p>
            <a:endParaRPr lang="en-GB" dirty="0"/>
          </a:p>
          <a:p>
            <a:r>
              <a:rPr lang="en-GB" dirty="0" smtClean="0"/>
              <a:t>28 Jan 2016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584205"/>
            <a:ext cx="9073222" cy="5369786"/>
          </a:xfrm>
        </p:spPr>
        <p:txBody>
          <a:bodyPr/>
          <a:lstStyle/>
          <a:p>
            <a:endParaRPr lang="en-GB" dirty="0" smtClean="0"/>
          </a:p>
          <a:p>
            <a:r>
              <a:rPr lang="en-GB" sz="1800" dirty="0" smtClean="0"/>
              <a:t>High Level Overview of Entity Framework 6</a:t>
            </a:r>
          </a:p>
          <a:p>
            <a:pPr lvl="1"/>
            <a:r>
              <a:rPr lang="en-GB" sz="1800" dirty="0"/>
              <a:t>Core Services</a:t>
            </a:r>
          </a:p>
          <a:p>
            <a:pPr lvl="2"/>
            <a:r>
              <a:rPr lang="en-GB" sz="1800" dirty="0" err="1"/>
              <a:t>Linq</a:t>
            </a:r>
            <a:r>
              <a:rPr lang="en-GB" sz="1800" dirty="0"/>
              <a:t> Provider</a:t>
            </a:r>
          </a:p>
          <a:p>
            <a:pPr lvl="2"/>
            <a:r>
              <a:rPr lang="en-GB" sz="1800" dirty="0"/>
              <a:t>Change Tracker</a:t>
            </a:r>
          </a:p>
          <a:p>
            <a:pPr lvl="2"/>
            <a:r>
              <a:rPr lang="en-GB" sz="1800" dirty="0" err="1"/>
              <a:t>DbMigrations</a:t>
            </a:r>
            <a:endParaRPr lang="en-GB" sz="1800" dirty="0"/>
          </a:p>
          <a:p>
            <a:pPr lvl="1"/>
            <a:r>
              <a:rPr lang="en-GB" sz="1800" dirty="0" smtClean="0"/>
              <a:t>New Features</a:t>
            </a:r>
          </a:p>
          <a:p>
            <a:r>
              <a:rPr lang="en-GB" sz="1800" dirty="0" smtClean="0"/>
              <a:t>Considering other Micro ORMs</a:t>
            </a:r>
          </a:p>
          <a:p>
            <a:pPr lvl="1"/>
            <a:r>
              <a:rPr lang="en-GB" sz="1800" dirty="0" smtClean="0"/>
              <a:t>Dapper (static)</a:t>
            </a:r>
          </a:p>
          <a:p>
            <a:pPr lvl="1"/>
            <a:r>
              <a:rPr lang="en-GB" sz="1800" dirty="0" smtClean="0"/>
              <a:t>Massive (dynamic)</a:t>
            </a:r>
          </a:p>
          <a:p>
            <a:r>
              <a:rPr lang="en-GB" sz="1800" dirty="0" smtClean="0"/>
              <a:t>Demo</a:t>
            </a:r>
          </a:p>
          <a:p>
            <a:pPr lvl="1"/>
            <a:r>
              <a:rPr lang="en-GB" sz="1800" dirty="0" smtClean="0"/>
              <a:t>How to structure a Web Application that uses Repository Pattern</a:t>
            </a:r>
          </a:p>
          <a:p>
            <a:pPr lvl="1"/>
            <a:r>
              <a:rPr lang="en-GB" sz="1800" dirty="0" smtClean="0"/>
              <a:t>Bench mark tests</a:t>
            </a:r>
          </a:p>
          <a:p>
            <a:r>
              <a:rPr lang="en-GB" sz="1800" dirty="0" smtClean="0"/>
              <a:t>Entity Framework 7</a:t>
            </a:r>
          </a:p>
          <a:p>
            <a:r>
              <a:rPr lang="en-GB" sz="1800" dirty="0" smtClean="0"/>
              <a:t>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83" y="269702"/>
            <a:ext cx="7920000" cy="499225"/>
          </a:xfrm>
        </p:spPr>
        <p:txBody>
          <a:bodyPr/>
          <a:lstStyle/>
          <a:p>
            <a:r>
              <a:rPr lang="en-GB" dirty="0" smtClean="0"/>
              <a:t>High Level Overview of Entity Framework 6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412883" y="1014844"/>
            <a:ext cx="9073222" cy="424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000" indent="-252000" algn="l" rtl="0" eaLnBrk="1" fontAlgn="base" hangingPunct="1">
              <a:spcBef>
                <a:spcPts val="600"/>
              </a:spcBef>
              <a:spcAft>
                <a:spcPts val="400"/>
              </a:spcAft>
              <a:buSzPct val="100000"/>
              <a:buFont typeface="Symbol" pitchFamily="18" charset="2"/>
              <a:buChar char="·"/>
              <a:defRPr sz="16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20000" indent="-25200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Calibri" pitchFamily="34" charset="0"/>
              <a:buChar char="–"/>
              <a:defRPr sz="14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008000" indent="-252000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4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60000" indent="-18000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Courier New" pitchFamily="49" charset="0"/>
              <a:buChar char="o"/>
              <a:defRPr sz="12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548000" indent="-18000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Calibri" pitchFamily="34" charset="0"/>
              <a:buChar char="*"/>
              <a:defRPr sz="12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000125" indent="-188913" algn="l" rtl="0" eaLnBrk="1" fontAlgn="base" hangingPunct="1">
              <a:lnSpc>
                <a:spcPts val="1900"/>
              </a:lnSpc>
              <a:spcBef>
                <a:spcPct val="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ITC Avant Garde Std Bk" charset="0"/>
                <a:ea typeface="+mn-ea"/>
              </a:defRPr>
            </a:lvl6pPr>
            <a:lvl7pPr marL="1457325" indent="-188913" algn="l" rtl="0" eaLnBrk="1" fontAlgn="base" hangingPunct="1">
              <a:lnSpc>
                <a:spcPts val="1900"/>
              </a:lnSpc>
              <a:spcBef>
                <a:spcPct val="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ITC Avant Garde Std Bk" charset="0"/>
                <a:ea typeface="+mn-ea"/>
              </a:defRPr>
            </a:lvl7pPr>
            <a:lvl8pPr marL="1914525" indent="-188913" algn="l" rtl="0" eaLnBrk="1" fontAlgn="base" hangingPunct="1">
              <a:lnSpc>
                <a:spcPts val="1900"/>
              </a:lnSpc>
              <a:spcBef>
                <a:spcPct val="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ITC Avant Garde Std Bk" charset="0"/>
                <a:ea typeface="+mn-ea"/>
              </a:defRPr>
            </a:lvl8pPr>
            <a:lvl9pPr marL="2371725" indent="-188913" algn="l" rtl="0" eaLnBrk="1" fontAlgn="base" hangingPunct="1">
              <a:lnSpc>
                <a:spcPts val="1900"/>
              </a:lnSpc>
              <a:spcBef>
                <a:spcPct val="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ITC Avant Garde Std Bk" charset="0"/>
                <a:ea typeface="+mn-ea"/>
              </a:defRPr>
            </a:lvl9pPr>
          </a:lstStyle>
          <a:p>
            <a:r>
              <a:rPr lang="en-GB" b="1" kern="0" dirty="0" err="1" smtClean="0"/>
              <a:t>Linq</a:t>
            </a:r>
            <a:r>
              <a:rPr lang="en-GB" b="1" kern="0" dirty="0" smtClean="0"/>
              <a:t> Provider</a:t>
            </a:r>
          </a:p>
          <a:p>
            <a:pPr lvl="1"/>
            <a:r>
              <a:rPr lang="en-GB" sz="1600" b="1" kern="0" dirty="0" smtClean="0"/>
              <a:t>Originated from the </a:t>
            </a:r>
            <a:r>
              <a:rPr lang="en-GB" sz="1600" b="1" kern="0" dirty="0" err="1" smtClean="0"/>
              <a:t>LinqToSql</a:t>
            </a:r>
            <a:r>
              <a:rPr lang="en-GB" sz="1600" b="1" kern="0" dirty="0" smtClean="0"/>
              <a:t> </a:t>
            </a:r>
            <a:r>
              <a:rPr lang="en-GB" sz="1600" b="1" kern="0" dirty="0" err="1" smtClean="0"/>
              <a:t>Linq</a:t>
            </a:r>
            <a:r>
              <a:rPr lang="en-GB" sz="1600" b="1" kern="0" dirty="0" smtClean="0"/>
              <a:t> Provider</a:t>
            </a:r>
          </a:p>
          <a:p>
            <a:r>
              <a:rPr lang="en-GB" b="1" kern="0" dirty="0" err="1" smtClean="0"/>
              <a:t>DbChangeTracker</a:t>
            </a:r>
            <a:endParaRPr lang="en-GB" b="1" kern="0" dirty="0"/>
          </a:p>
          <a:p>
            <a:pPr lvl="1"/>
            <a:r>
              <a:rPr lang="en-GB" sz="1600" b="1" kern="0" dirty="0"/>
              <a:t>Unit of Work : Maintains a list of objects affected by a business transaction and coordinates the writing out of changes and the resolution of concurrency problems.</a:t>
            </a:r>
          </a:p>
          <a:p>
            <a:r>
              <a:rPr lang="en-GB" b="1" kern="0" dirty="0" err="1" smtClean="0"/>
              <a:t>DbMigrations</a:t>
            </a:r>
            <a:endParaRPr lang="en-GB" b="1" kern="0" dirty="0" smtClean="0"/>
          </a:p>
          <a:p>
            <a:endParaRPr lang="en-GB" sz="1000" kern="0" dirty="0"/>
          </a:p>
        </p:txBody>
      </p:sp>
    </p:spTree>
    <p:extLst>
      <p:ext uri="{BB962C8B-B14F-4D97-AF65-F5344CB8AC3E}">
        <p14:creationId xmlns:p14="http://schemas.microsoft.com/office/powerpoint/2010/main" val="1366233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Considering other Micro ORMs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74" y="947887"/>
            <a:ext cx="9073222" cy="4764499"/>
          </a:xfrm>
        </p:spPr>
        <p:txBody>
          <a:bodyPr/>
          <a:lstStyle/>
          <a:p>
            <a:r>
              <a:rPr lang="en-GB" dirty="0" smtClean="0"/>
              <a:t>Dapper </a:t>
            </a:r>
            <a:r>
              <a:rPr lang="en-GB" dirty="0"/>
              <a:t>(static)</a:t>
            </a:r>
          </a:p>
          <a:p>
            <a:r>
              <a:rPr lang="en-GB" dirty="0" smtClean="0"/>
              <a:t>Massive </a:t>
            </a:r>
            <a:r>
              <a:rPr lang="en-GB" dirty="0"/>
              <a:t>(dynamic)</a:t>
            </a:r>
          </a:p>
          <a:p>
            <a:endParaRPr lang="en-GB" dirty="0" smtClean="0"/>
          </a:p>
          <a:p>
            <a:r>
              <a:rPr lang="en-GB" dirty="0" smtClean="0"/>
              <a:t>Advantageous</a:t>
            </a:r>
          </a:p>
          <a:p>
            <a:pPr lvl="1"/>
            <a:r>
              <a:rPr lang="en-GB" dirty="0" smtClean="0"/>
              <a:t>Speed </a:t>
            </a:r>
            <a:r>
              <a:rPr lang="en-GB" dirty="0"/>
              <a:t>(serialisation/execution), lightweight, simple to implement</a:t>
            </a:r>
          </a:p>
          <a:p>
            <a:pPr lvl="1"/>
            <a:r>
              <a:rPr lang="en-GB" dirty="0" smtClean="0"/>
              <a:t>Better </a:t>
            </a:r>
            <a:r>
              <a:rPr lang="en-GB" dirty="0"/>
              <a:t>control over SQL generated</a:t>
            </a:r>
          </a:p>
          <a:p>
            <a:endParaRPr lang="en-GB" dirty="0" smtClean="0"/>
          </a:p>
          <a:p>
            <a:r>
              <a:rPr lang="en-GB" dirty="0" smtClean="0"/>
              <a:t>Disadvantageous</a:t>
            </a:r>
            <a:endParaRPr lang="en-GB" dirty="0"/>
          </a:p>
          <a:p>
            <a:pPr lvl="1"/>
            <a:r>
              <a:rPr lang="en-GB" dirty="0" smtClean="0"/>
              <a:t>No </a:t>
            </a:r>
            <a:r>
              <a:rPr lang="en-GB" dirty="0" err="1"/>
              <a:t>LinqProvider</a:t>
            </a:r>
            <a:r>
              <a:rPr lang="en-GB" dirty="0"/>
              <a:t>, </a:t>
            </a:r>
            <a:r>
              <a:rPr lang="en-GB" dirty="0" err="1" smtClean="0"/>
              <a:t>DbMigrations</a:t>
            </a:r>
            <a:r>
              <a:rPr lang="en-GB" dirty="0" smtClean="0"/>
              <a:t>, </a:t>
            </a:r>
            <a:r>
              <a:rPr lang="en-GB" dirty="0" err="1" smtClean="0"/>
              <a:t>DbChangeTracker</a:t>
            </a:r>
            <a:r>
              <a:rPr lang="en-GB" dirty="0" smtClean="0"/>
              <a:t> features</a:t>
            </a:r>
          </a:p>
          <a:p>
            <a:pPr lvl="1"/>
            <a:r>
              <a:rPr lang="en-GB" dirty="0" smtClean="0"/>
              <a:t>Need to roll write your own select/insert/update/delete queries. This inline SQL needs to be maintained!!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3640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Framework 6 New Features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1083302"/>
            <a:ext cx="9073222" cy="4901896"/>
          </a:xfrm>
        </p:spPr>
        <p:txBody>
          <a:bodyPr/>
          <a:lstStyle/>
          <a:p>
            <a:r>
              <a:rPr lang="en-GB" dirty="0" smtClean="0"/>
              <a:t>Asynchronous query and save</a:t>
            </a:r>
          </a:p>
          <a:p>
            <a:r>
              <a:rPr lang="en-GB" dirty="0" smtClean="0"/>
              <a:t>Connection resiliency</a:t>
            </a:r>
          </a:p>
          <a:p>
            <a:r>
              <a:rPr lang="en-GB" dirty="0" smtClean="0"/>
              <a:t>Code based configuration</a:t>
            </a:r>
          </a:p>
          <a:p>
            <a:r>
              <a:rPr lang="en-GB" dirty="0" smtClean="0"/>
              <a:t>Database command interception and logging</a:t>
            </a:r>
          </a:p>
          <a:p>
            <a:r>
              <a:rPr lang="en-GB" dirty="0" smtClean="0"/>
              <a:t>Code first CRUD stored procedures</a:t>
            </a:r>
          </a:p>
          <a:p>
            <a:r>
              <a:rPr lang="en-GB" dirty="0" smtClean="0"/>
              <a:t>Multiple contexts per database</a:t>
            </a:r>
          </a:p>
          <a:p>
            <a:r>
              <a:rPr lang="en-GB" dirty="0" smtClean="0"/>
              <a:t>Default transaction level for generated code first DB is now READ_COMMITTED_SNAPSHOT</a:t>
            </a:r>
          </a:p>
          <a:p>
            <a:r>
              <a:rPr lang="en-GB" dirty="0" err="1" smtClean="0"/>
              <a:t>Enums</a:t>
            </a:r>
            <a:r>
              <a:rPr lang="en-GB" dirty="0" smtClean="0"/>
              <a:t> and spatial support</a:t>
            </a:r>
          </a:p>
          <a:p>
            <a:r>
              <a:rPr lang="en-GB" dirty="0" smtClean="0"/>
              <a:t>Nested Entity Types</a:t>
            </a:r>
          </a:p>
          <a:p>
            <a:r>
              <a:rPr lang="en-GB" dirty="0" smtClean="0"/>
              <a:t>Support for a default Schema – </a:t>
            </a:r>
            <a:r>
              <a:rPr lang="en-GB" dirty="0" err="1" smtClean="0"/>
              <a:t>DBModelBuilder.HasDefaultSchema</a:t>
            </a:r>
            <a:endParaRPr lang="en-GB" dirty="0" smtClean="0"/>
          </a:p>
          <a:p>
            <a:r>
              <a:rPr lang="en-GB" dirty="0" smtClean="0"/>
              <a:t>Configurable migrations history table</a:t>
            </a:r>
          </a:p>
          <a:p>
            <a:r>
              <a:rPr lang="en-GB" dirty="0" smtClean="0"/>
              <a:t>Creating context with an open connection</a:t>
            </a:r>
          </a:p>
          <a:p>
            <a:r>
              <a:rPr lang="en-GB" dirty="0" smtClean="0"/>
              <a:t>Improved transaction support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699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- Demo</a:t>
            </a:r>
          </a:p>
          <a:p>
            <a:r>
              <a:rPr lang="en-GB" dirty="0"/>
              <a:t>	- What patterns do I use for a Web application vs. Thick Client/Windows Service</a:t>
            </a:r>
          </a:p>
          <a:p>
            <a:r>
              <a:rPr lang="en-GB" dirty="0"/>
              <a:t>		-- Repository vs Factory pattern</a:t>
            </a:r>
          </a:p>
          <a:p>
            <a:r>
              <a:rPr lang="en-GB" dirty="0"/>
              <a:t>	- Performance </a:t>
            </a:r>
            <a:r>
              <a:rPr lang="en-GB" dirty="0" smtClean="0"/>
              <a:t>Tests</a:t>
            </a:r>
          </a:p>
          <a:p>
            <a:r>
              <a:rPr lang="en-GB" dirty="0" smtClean="0"/>
              <a:t>Debug Unit Test in EF Open Source Library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022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Framework 7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Linq</a:t>
            </a:r>
            <a:r>
              <a:rPr lang="en-GB" dirty="0"/>
              <a:t> Provider improvements</a:t>
            </a:r>
          </a:p>
          <a:p>
            <a:r>
              <a:rPr lang="en-GB" dirty="0"/>
              <a:t>		- Readable SQL</a:t>
            </a:r>
          </a:p>
          <a:p>
            <a:r>
              <a:rPr lang="en-GB" dirty="0"/>
              <a:t>		- Multiple Queries for large result sets</a:t>
            </a:r>
          </a:p>
          <a:p>
            <a:r>
              <a:rPr lang="en-GB" dirty="0"/>
              <a:t>		- SQL Performance</a:t>
            </a:r>
          </a:p>
          <a:p>
            <a:r>
              <a:rPr lang="en-GB" dirty="0"/>
              <a:t>		- Bulk Inserts</a:t>
            </a:r>
          </a:p>
          <a:p>
            <a:r>
              <a:rPr lang="en-GB" dirty="0"/>
              <a:t>	- Multiple platforms Unix, Windows Phone </a:t>
            </a:r>
            <a:r>
              <a:rPr lang="en-GB" dirty="0" err="1"/>
              <a:t>etc</a:t>
            </a:r>
            <a:endParaRPr lang="en-GB" dirty="0"/>
          </a:p>
          <a:p>
            <a:r>
              <a:rPr lang="en-GB" dirty="0"/>
              <a:t>	- Code first only</a:t>
            </a:r>
          </a:p>
          <a:p>
            <a:r>
              <a:rPr lang="en-GB" dirty="0"/>
              <a:t>	- Low memory footprint / Pay-per-Play</a:t>
            </a:r>
          </a:p>
          <a:p>
            <a:r>
              <a:rPr lang="en-GB" dirty="0"/>
              <a:t>	- Support for non-relational DBs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396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EF Patterns</a:t>
            </a:r>
          </a:p>
          <a:p>
            <a:pPr lvl="1"/>
            <a:r>
              <a:rPr lang="en-GB" dirty="0">
                <a:hlinkClick r:id="rId2"/>
              </a:rPr>
              <a:t>http://mehdi.me/ambient-dbcontext-in-ef6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 err="1" smtClean="0"/>
              <a:t>PerformanceTips</a:t>
            </a:r>
            <a:endParaRPr lang="en-GB" dirty="0" smtClean="0"/>
          </a:p>
          <a:p>
            <a:pPr lvl="1"/>
            <a:r>
              <a:rPr lang="en-GB">
                <a:hlinkClick r:id="rId3"/>
              </a:rPr>
              <a:t>https://</a:t>
            </a:r>
            <a:r>
              <a:rPr lang="en-GB" smtClean="0">
                <a:hlinkClick r:id="rId3"/>
              </a:rPr>
              <a:t>msdn.microsoft.com/en-gb/data/hh949853.aspx</a:t>
            </a:r>
          </a:p>
          <a:p>
            <a:pPr lvl="1"/>
            <a:endParaRPr lang="en-GB">
              <a:hlinkClick r:id="rId3"/>
            </a:endParaRPr>
          </a:p>
          <a:p>
            <a:pPr lvl="1"/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www.dotnet-tricks.com/Tutorial/entityframework/J8bO140912-Tips-to-improve-Entity-Framework-Performance.html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Demo Code Taken From</a:t>
            </a:r>
          </a:p>
          <a:p>
            <a:pPr lvl="1"/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github.com/FransBouma/RawDataAccessBencher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29669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47fad2980124742eb3a1b2ef6477a9279f5fc26"/>
  <p:tag name="THINKCELLUNDODONOTDELET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n40Q.0YeUylzlnQGCrKk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QVzqNJ5ECyrCnO9Yao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8FFcjiAkqT_6g2kg4w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.16faVcKUuJo59ByuBG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qaaRVOLUWeGHe9OGQ5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youylUsE.ha3eTm5ACjw"/>
</p:tagLst>
</file>

<file path=ppt/theme/theme1.xml><?xml version="1.0" encoding="utf-8"?>
<a:theme xmlns:a="http://schemas.openxmlformats.org/drawingml/2006/main" name="Marketing&amp;TradingTheme">
  <a:themeElements>
    <a:clrScheme name="Custom 1">
      <a:dk1>
        <a:srgbClr val="454647"/>
      </a:dk1>
      <a:lt1>
        <a:srgbClr val="FFFFFF"/>
      </a:lt1>
      <a:dk2>
        <a:srgbClr val="00355F"/>
      </a:dk2>
      <a:lt2>
        <a:srgbClr val="8B8D8E"/>
      </a:lt2>
      <a:accent1>
        <a:srgbClr val="E98300"/>
      </a:accent1>
      <a:accent2>
        <a:srgbClr val="00ADEE"/>
      </a:accent2>
      <a:accent3>
        <a:srgbClr val="007BC5"/>
      </a:accent3>
      <a:accent4>
        <a:srgbClr val="4895D4"/>
      </a:accent4>
      <a:accent5>
        <a:srgbClr val="67696A"/>
      </a:accent5>
      <a:accent6>
        <a:srgbClr val="393A3E"/>
      </a:accent6>
      <a:hlink>
        <a:srgbClr val="D52B1E"/>
      </a:hlink>
      <a:folHlink>
        <a:srgbClr val="E98300"/>
      </a:folHlink>
    </a:clrScheme>
    <a:fontScheme name="Gazprom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8pt Font 1">
        <a:dk1>
          <a:srgbClr val="4D4E53"/>
        </a:dk1>
        <a:lt1>
          <a:srgbClr val="FFFFFF"/>
        </a:lt1>
        <a:dk2>
          <a:srgbClr val="0065BD"/>
        </a:dk2>
        <a:lt2>
          <a:srgbClr val="8B8D8E"/>
        </a:lt2>
        <a:accent1>
          <a:srgbClr val="E98300"/>
        </a:accent1>
        <a:accent2>
          <a:srgbClr val="D52B1E"/>
        </a:accent2>
        <a:accent3>
          <a:srgbClr val="FFFFFF"/>
        </a:accent3>
        <a:accent4>
          <a:srgbClr val="404146"/>
        </a:accent4>
        <a:accent5>
          <a:srgbClr val="F2C1AA"/>
        </a:accent5>
        <a:accent6>
          <a:srgbClr val="C1261A"/>
        </a:accent6>
        <a:hlink>
          <a:srgbClr val="69BE28"/>
        </a:hlink>
        <a:folHlink>
          <a:srgbClr val="9350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9A9BCA57566D4188E9CA16F86D6408" ma:contentTypeVersion="2" ma:contentTypeDescription="Create a new document." ma:contentTypeScope="" ma:versionID="290b8c847d18631d1d483ff51e5fcd5a">
  <xsd:schema xmlns:xsd="http://www.w3.org/2001/XMLSchema" xmlns:xs="http://www.w3.org/2001/XMLSchema" xmlns:p="http://schemas.microsoft.com/office/2006/metadata/properties" xmlns:ns1="http://schemas.microsoft.com/sharepoint/v3" xmlns:ns2="3f10cd6e-67ef-4e06-a184-a118dcfc3794" targetNamespace="http://schemas.microsoft.com/office/2006/metadata/properties" ma:root="true" ma:fieldsID="22722b2315d693ca6744ca36c727b733" ns1:_="" ns2:_="">
    <xsd:import namespace="http://schemas.microsoft.com/sharepoint/v3"/>
    <xsd:import namespace="3f10cd6e-67ef-4e06-a184-a118dcfc379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Rating (0-5)" ma:decimals="2" ma:description="Average value of all the ratings that have been submitted" ma:indexed="true" ma:internalName="AverageRating" ma:readOnly="true">
      <xsd:simpleType>
        <xsd:restriction base="dms:Number"/>
      </xsd:simpleType>
    </xsd:element>
    <xsd:element name="RatingCount" ma:index="12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0cd6e-67ef-4e06-a184-a118dcfc37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10cd6e-67ef-4e06-a184-a118dcfc3794">NJN2WT7UW3MH-7-135</_dlc_DocId>
    <_dlc_DocIdUrl xmlns="3f10cd6e-67ef-4e06-a184-a118dcfc3794">
      <Url>http://gmt-teams/support/softdev/_layouts/DocIdRedir.aspx?ID=NJN2WT7UW3MH-7-135</Url>
      <Description>NJN2WT7UW3MH-7-135</Description>
    </_dlc_DocIdUrl>
    <AverageRating xmlns="http://schemas.microsoft.com/sharepoint/v3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E4AC93A-CA33-4EB8-84AE-434C71C04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f10cd6e-67ef-4e06-a184-a118dcfc37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58CF23-FCB3-4D64-BEEA-3B9519B023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4B6B6-859E-4D47-B5B5-2F8A663167D3}">
  <ds:schemaRefs>
    <ds:schemaRef ds:uri="http://schemas.microsoft.com/office/2006/metadata/properties"/>
    <ds:schemaRef ds:uri="http://schemas.microsoft.com/office/infopath/2007/PartnerControls"/>
    <ds:schemaRef ds:uri="3f10cd6e-67ef-4e06-a184-a118dcfc3794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5BC4B29C-4555-46F6-A281-17873862A28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2650</TotalTime>
  <Words>252</Words>
  <Application>Microsoft Office PowerPoint</Application>
  <PresentationFormat>A4 Paper (210x297 mm)</PresentationFormat>
  <Paragraphs>81</Paragraphs>
  <Slides>8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Marketing&amp;TradingTheme</vt:lpstr>
      <vt:lpstr>think-cell Slide</vt:lpstr>
      <vt:lpstr>Tech Punch</vt:lpstr>
      <vt:lpstr>Agenda</vt:lpstr>
      <vt:lpstr>High Level Overview of Entity Framework 6</vt:lpstr>
      <vt:lpstr>Considering other Micro ORMs</vt:lpstr>
      <vt:lpstr>Entity Framework 6 New Features</vt:lpstr>
      <vt:lpstr>Demo</vt:lpstr>
      <vt:lpstr>Entity Framework 7</vt:lpstr>
      <vt:lpstr>Resources</vt:lpstr>
      <vt:lpstr>Contacts</vt:lpstr>
    </vt:vector>
  </TitlesOfParts>
  <Company>Gazprom Marketing &amp; Trading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Punch - Cryptography &amp; Secure Communications</dc:title>
  <dc:creator>Chitra Ramalingam</dc:creator>
  <cp:lastModifiedBy>jean</cp:lastModifiedBy>
  <cp:revision>66</cp:revision>
  <dcterms:created xsi:type="dcterms:W3CDTF">2015-12-14T09:13:31Z</dcterms:created>
  <dcterms:modified xsi:type="dcterms:W3CDTF">2016-01-25T23:05:49Z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0x010100399A9BCA57566D4188E9CA16F86D6408</vt:lpwstr>
  </property>
  <property fmtid="{D5CDD505-2E9C-101B-9397-08002B2CF9AE}" pid="3" name="_dlc_DocIdItemGuid">
    <vt:lpwstr>c39acb17-9bcc-4f72-91ee-6a6437fb2f21</vt:lpwstr>
  </property>
</Properties>
</file>