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5" r:id="rId5"/>
  </p:sldMasterIdLst>
  <p:notesMasterIdLst>
    <p:notesMasterId r:id="rId13"/>
  </p:notesMasterIdLst>
  <p:sldIdLst>
    <p:sldId id="326" r:id="rId6"/>
    <p:sldId id="325" r:id="rId7"/>
    <p:sldId id="327" r:id="rId8"/>
    <p:sldId id="328" r:id="rId9"/>
    <p:sldId id="329" r:id="rId10"/>
    <p:sldId id="330" r:id="rId11"/>
    <p:sldId id="345" r:id="rId12"/>
  </p:sldIdLst>
  <p:sldSz cx="9906000" cy="6858000" type="A4"/>
  <p:notesSz cx="6797675" cy="9874250"/>
  <p:custShowLst>
    <p:custShow name="Contacts" id="0">
      <p:sldLst/>
    </p:custShow>
  </p:custShowLst>
  <p:custDataLst>
    <p:tags r:id="rId14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5">
          <p15:clr>
            <a:srgbClr val="A4A3A4"/>
          </p15:clr>
        </p15:guide>
        <p15:guide id="2" orient="horz" pos="2360">
          <p15:clr>
            <a:srgbClr val="A4A3A4"/>
          </p15:clr>
        </p15:guide>
        <p15:guide id="3" orient="horz" pos="1508">
          <p15:clr>
            <a:srgbClr val="A4A3A4"/>
          </p15:clr>
        </p15:guide>
        <p15:guide id="4" orient="horz" pos="2337">
          <p15:clr>
            <a:srgbClr val="A4A3A4"/>
          </p15:clr>
        </p15:guide>
        <p15:guide id="5" orient="horz" pos="3740">
          <p15:clr>
            <a:srgbClr val="A4A3A4"/>
          </p15:clr>
        </p15:guide>
        <p15:guide id="6" orient="horz" pos="3472">
          <p15:clr>
            <a:srgbClr val="A4A3A4"/>
          </p15:clr>
        </p15:guide>
        <p15:guide id="7" orient="horz" pos="1491">
          <p15:clr>
            <a:srgbClr val="A4A3A4"/>
          </p15:clr>
        </p15:guide>
        <p15:guide id="8" orient="horz" pos="3147">
          <p15:clr>
            <a:srgbClr val="A4A3A4"/>
          </p15:clr>
        </p15:guide>
        <p15:guide id="9" orient="horz" pos="1019">
          <p15:clr>
            <a:srgbClr val="A4A3A4"/>
          </p15:clr>
        </p15:guide>
        <p15:guide id="10" orient="horz" pos="2157">
          <p15:clr>
            <a:srgbClr val="A4A3A4"/>
          </p15:clr>
        </p15:guide>
        <p15:guide id="11" orient="horz" pos="4193">
          <p15:clr>
            <a:srgbClr val="A4A3A4"/>
          </p15:clr>
        </p15:guide>
        <p15:guide id="12" orient="horz" pos="908">
          <p15:clr>
            <a:srgbClr val="A4A3A4"/>
          </p15:clr>
        </p15:guide>
        <p15:guide id="13" pos="1896">
          <p15:clr>
            <a:srgbClr val="A4A3A4"/>
          </p15:clr>
        </p15:guide>
        <p15:guide id="14" pos="270">
          <p15:clr>
            <a:srgbClr val="A4A3A4"/>
          </p15:clr>
        </p15:guide>
        <p15:guide id="15" pos="3078">
          <p15:clr>
            <a:srgbClr val="A4A3A4"/>
          </p15:clr>
        </p15:guide>
        <p15:guide id="16" pos="399">
          <p15:clr>
            <a:srgbClr val="A4A3A4"/>
          </p15:clr>
        </p15:guide>
        <p15:guide id="17" pos="598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hemmerling" initials="e" lastIdx="1" clrIdx="0"/>
  <p:cmAuthor id="1" name="Paul Newsome" initials="PN" lastIdx="12" clrIdx="1"/>
  <p:cmAuthor id="2" name="Alison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509E"/>
    <a:srgbClr val="F68601"/>
    <a:srgbClr val="69BE28"/>
    <a:srgbClr val="6D2425"/>
    <a:srgbClr val="FFFFFF"/>
    <a:srgbClr val="000000"/>
    <a:srgbClr val="00203A"/>
    <a:srgbClr val="0065BD"/>
    <a:srgbClr val="D52B1E"/>
    <a:srgbClr val="6B7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3543" autoAdjust="0"/>
  </p:normalViewPr>
  <p:slideViewPr>
    <p:cSldViewPr snapToGrid="0" snapToObjects="1">
      <p:cViewPr varScale="1">
        <p:scale>
          <a:sx n="92" d="100"/>
          <a:sy n="92" d="100"/>
        </p:scale>
        <p:origin x="-738" y="-102"/>
      </p:cViewPr>
      <p:guideLst>
        <p:guide orient="horz" pos="335"/>
        <p:guide orient="horz" pos="2360"/>
        <p:guide orient="horz" pos="1508"/>
        <p:guide orient="horz" pos="2337"/>
        <p:guide orient="horz" pos="3740"/>
        <p:guide orient="horz" pos="3472"/>
        <p:guide orient="horz" pos="1491"/>
        <p:guide orient="horz" pos="3147"/>
        <p:guide orient="horz" pos="1019"/>
        <p:guide orient="horz" pos="2157"/>
        <p:guide orient="horz" pos="4193"/>
        <p:guide orient="horz" pos="908"/>
        <p:guide pos="1896"/>
        <p:guide pos="270"/>
        <p:guide pos="3078"/>
        <p:guide pos="399"/>
        <p:guide pos="5982"/>
      </p:guideLst>
    </p:cSldViewPr>
  </p:slideViewPr>
  <p:outlineViewPr>
    <p:cViewPr>
      <p:scale>
        <a:sx n="33" d="100"/>
        <a:sy n="33" d="100"/>
      </p:scale>
      <p:origin x="24" y="53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38" tIns="45519" rIns="91038" bIns="45519" numCol="1" anchor="t" anchorCtr="0" compatLnSpc="1">
            <a:prstTxWarp prst="textNoShape">
              <a:avLst/>
            </a:prstTxWarp>
          </a:bodyPr>
          <a:lstStyle>
            <a:lvl1pPr defTabSz="9096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38" tIns="45519" rIns="91038" bIns="45519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2C744BD-48C8-426E-A578-38406B91FFD6}" type="datetimeFigureOut">
              <a:rPr lang="en-GB"/>
              <a:pPr>
                <a:defRPr/>
              </a:pPr>
              <a:t>18/01/2016</a:t>
            </a:fld>
            <a:endParaRPr lang="en-GB" dirty="0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7075" y="741363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18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38" tIns="45519" rIns="91038" bIns="45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38" tIns="45519" rIns="91038" bIns="45519" numCol="1" anchor="b" anchorCtr="0" compatLnSpc="1">
            <a:prstTxWarp prst="textNoShape">
              <a:avLst/>
            </a:prstTxWarp>
          </a:bodyPr>
          <a:lstStyle>
            <a:lvl1pPr defTabSz="9096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38" tIns="45519" rIns="91038" bIns="45519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8A0BFAA-0A50-44EB-A3E8-6F1A8FF83E7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8040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ocuments\Work\Current jobs\Gazprom\Job ref 2635\Artwork\title9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15803" y="870269"/>
            <a:ext cx="6879997" cy="1006252"/>
          </a:xfrm>
        </p:spPr>
        <p:txBody>
          <a:bodyPr wrap="square" anchor="b" anchorCtr="0">
            <a:noAutofit/>
          </a:bodyPr>
          <a:lstStyle>
            <a:lvl1pPr>
              <a:lnSpc>
                <a:spcPct val="100000"/>
              </a:lnSpc>
              <a:defRPr sz="2800" b="0" baseline="0">
                <a:solidFill>
                  <a:schemeClr val="accent3"/>
                </a:solidFill>
                <a:effectLst/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GB" noProof="0" dirty="0" smtClean="0"/>
              <a:t>Click to insert title</a:t>
            </a:r>
            <a:endParaRPr 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5741" y="1858982"/>
            <a:ext cx="6878322" cy="512961"/>
          </a:xfrm>
          <a:effectLst/>
        </p:spPr>
        <p:txBody>
          <a:bodyPr wrap="square">
            <a:spAutoFit/>
          </a:bodyPr>
          <a:lstStyle>
            <a:lvl1pPr marL="0" indent="0">
              <a:lnSpc>
                <a:spcPts val="4000"/>
              </a:lnSpc>
              <a:buNone/>
              <a:defRPr sz="2400" b="0">
                <a:solidFill>
                  <a:schemeClr val="tx2"/>
                </a:solidFill>
                <a:effectLst/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GB" noProof="0" dirty="0" smtClean="0"/>
              <a:t>Click to insert subtitle</a:t>
            </a:r>
            <a:endParaRPr lang="en-US" noProof="0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3" y="2597150"/>
            <a:ext cx="6862917" cy="33158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insert date</a:t>
            </a:r>
          </a:p>
        </p:txBody>
      </p:sp>
      <p:pic>
        <p:nvPicPr>
          <p:cNvPr id="8" name="Picture 3" descr="E:\Documents\Work\Current jobs\Gazprom\Job ref 2635\Artwork\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741" y="5701874"/>
            <a:ext cx="1835827" cy="72579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6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6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6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6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3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40096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696"/>
            <a:ext cx="4446000" cy="4261552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040096" y="1886696"/>
            <a:ext cx="4446000" cy="4261552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750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5039973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3737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2925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86923" y="1384301"/>
            <a:ext cx="2925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704"/>
            <a:ext cx="2925000" cy="4261551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486923" y="1886696"/>
            <a:ext cx="2925000" cy="4261552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61096" y="1384301"/>
            <a:ext cx="2925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561095" y="1886696"/>
            <a:ext cx="2925000" cy="4261552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750" y="1787500"/>
            <a:ext cx="29268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486923" y="1787500"/>
            <a:ext cx="29268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6559296" y="1787500"/>
            <a:ext cx="29268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5351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40096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696"/>
            <a:ext cx="4446000" cy="1800000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040096" y="1886697"/>
            <a:ext cx="4446000" cy="1800000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12872" y="4353156"/>
            <a:ext cx="4446000" cy="1800000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040096" y="4353156"/>
            <a:ext cx="4446000" cy="1800000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12750" y="385317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5040096" y="385317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750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5039973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412750" y="4256371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5039973" y="4256371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4354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12874" y="1384320"/>
            <a:ext cx="9073222" cy="39298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2874" y="5766052"/>
            <a:ext cx="9073222" cy="3960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anchor="ctr"/>
          <a:lstStyle>
            <a:lvl1pPr marL="9000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conclusion message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 rot="10800000">
            <a:off x="2563337" y="5429851"/>
            <a:ext cx="4772297" cy="288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90000" indent="0" algn="ctr">
              <a:buNone/>
              <a:defRPr sz="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insert conclusion message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4243251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12874" y="1384301"/>
            <a:ext cx="9073222" cy="4764498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1114516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412750" y="1886696"/>
            <a:ext cx="9073346" cy="426210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2750" y="1384301"/>
            <a:ext cx="9073346" cy="432000"/>
          </a:xfrm>
          <a:noFill/>
        </p:spPr>
        <p:txBody>
          <a:bodyPr anchor="ctr"/>
          <a:lstStyle>
            <a:lvl1pPr marL="0" indent="0" algn="ctr">
              <a:buNone/>
              <a:defRPr sz="20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882" y="1787500"/>
            <a:ext cx="9073223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4180327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760" y="269702"/>
            <a:ext cx="7920000" cy="813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412750" y="1893794"/>
            <a:ext cx="4446000" cy="4254454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2750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750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5039973" y="1886696"/>
            <a:ext cx="4446000" cy="4255977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039973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5039973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17200525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760" y="269702"/>
            <a:ext cx="7920000" cy="813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5039973" y="1886697"/>
            <a:ext cx="4446000" cy="426155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39973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039973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12750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text heading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12750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12750" y="1886696"/>
            <a:ext cx="4446000" cy="4261552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2852601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760" y="269702"/>
            <a:ext cx="7920000" cy="813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412750" y="1886695"/>
            <a:ext cx="4446000" cy="180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2750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750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5039973" y="1886695"/>
            <a:ext cx="4446000" cy="180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039973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5039973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412750" y="4344396"/>
            <a:ext cx="4446000" cy="180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12750" y="3828354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412750" y="4231553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5039973" y="4344396"/>
            <a:ext cx="4446000" cy="180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5039973" y="3828354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5039973" y="4231553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4287460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0" y="3350309"/>
            <a:ext cx="9906000" cy="3600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297" y="1384305"/>
            <a:ext cx="9425797" cy="4764499"/>
          </a:xfrm>
        </p:spPr>
        <p:txBody>
          <a:bodyPr/>
          <a:lstStyle>
            <a:lvl1pPr marL="342000" indent="-252000">
              <a:spcBef>
                <a:spcPts val="2500"/>
              </a:spcBef>
              <a:spcAft>
                <a:spcPts val="0"/>
              </a:spcAft>
              <a:buFont typeface="Calibri" pitchFamily="34" charset="0"/>
              <a:buChar char=" "/>
              <a:defRPr sz="2000" b="1"/>
            </a:lvl1pPr>
            <a:lvl2pPr marL="720000" indent="-252000">
              <a:spcBef>
                <a:spcPts val="2000"/>
              </a:spcBef>
              <a:buFont typeface="Calibri" pitchFamily="34" charset="0"/>
              <a:buChar char=" "/>
              <a:defRPr sz="1800" b="1"/>
            </a:lvl2pPr>
            <a:lvl3pPr marL="1008000" indent="-252000">
              <a:spcBef>
                <a:spcPts val="1000"/>
              </a:spcBef>
              <a:buFont typeface="Calibri" pitchFamily="34" charset="0"/>
              <a:buChar char=" "/>
              <a:defRPr sz="1800" b="1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4049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ocuments\Work\Current jobs\Gazprom\Job ref 2635\Artwork\sect title9.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</p:spPr>
      </p:pic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28291" y="2435544"/>
            <a:ext cx="6879997" cy="1006252"/>
          </a:xfrm>
        </p:spPr>
        <p:txBody>
          <a:bodyPr wrap="square" anchor="b" anchorCtr="0">
            <a:noAutofit/>
          </a:bodyPr>
          <a:lstStyle>
            <a:lvl1pPr>
              <a:lnSpc>
                <a:spcPct val="100000"/>
              </a:lnSpc>
              <a:defRPr sz="2400" b="0">
                <a:solidFill>
                  <a:schemeClr val="accent3"/>
                </a:solidFill>
                <a:effectLst/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GB" noProof="0" dirty="0" smtClean="0"/>
              <a:t>Click to insert section break title</a:t>
            </a:r>
            <a:endParaRPr lang="en-US" noProof="0" dirty="0" smtClean="0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28229" y="3424238"/>
            <a:ext cx="6878322" cy="51296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lnSpc>
                <a:spcPts val="4000"/>
              </a:lnSpc>
              <a:buNone/>
              <a:defRPr lang="en-US" sz="2000" b="0" noProof="0" dirty="0" smtClean="0">
                <a:solidFill>
                  <a:schemeClr val="tx2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marL="0" lvl="0" indent="0" algn="l" rtl="0" eaLnBrk="0" fontAlgn="base" hangingPunct="0">
              <a:lnSpc>
                <a:spcPts val="4000"/>
              </a:lnSpc>
              <a:spcBef>
                <a:spcPts val="600"/>
              </a:spcBef>
              <a:spcAft>
                <a:spcPts val="400"/>
              </a:spcAft>
              <a:buSzPct val="100000"/>
              <a:buFont typeface="Symbol" pitchFamily="18" charset="2"/>
              <a:buNone/>
            </a:pPr>
            <a:r>
              <a:rPr lang="en-GB" noProof="0" dirty="0" smtClean="0"/>
              <a:t>Click to insert section break subtitle</a:t>
            </a:r>
            <a:endParaRPr lang="en-US" noProof="0" dirty="0" smtClean="0"/>
          </a:p>
        </p:txBody>
      </p:sp>
      <p:pic>
        <p:nvPicPr>
          <p:cNvPr id="6" name="Picture 3" descr="E:\Documents\Work\Current jobs\Gazprom\Job ref 2635\Artwork\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915" y="6251196"/>
            <a:ext cx="1131413" cy="41289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12874" y="1384305"/>
            <a:ext cx="9073222" cy="47644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36654886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26244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&amp; Bulle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1950000" cy="900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insert text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2750" y="2672468"/>
            <a:ext cx="1950000" cy="900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insert text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2750" y="3960635"/>
            <a:ext cx="1950000" cy="900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insert text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12750" y="5248801"/>
            <a:ext cx="1950000" cy="900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insert text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2512394" y="1384301"/>
            <a:ext cx="6973705" cy="90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0"/>
              </a:spcBef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2512394" y="2664143"/>
            <a:ext cx="6973705" cy="90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0"/>
              </a:spcBef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512394" y="3960635"/>
            <a:ext cx="6973705" cy="90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0"/>
              </a:spcBef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512394" y="5248801"/>
            <a:ext cx="6973705" cy="90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0"/>
              </a:spcBef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2030674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&amp; Bulle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40096" y="138430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696"/>
            <a:ext cx="4446000" cy="42615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040096" y="1886696"/>
            <a:ext cx="4446000" cy="42615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963737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&amp; Bulle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2925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86923" y="1384301"/>
            <a:ext cx="2925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704"/>
            <a:ext cx="2925000" cy="4261551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486923" y="1886696"/>
            <a:ext cx="2925000" cy="42615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61096" y="1384301"/>
            <a:ext cx="2925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561095" y="1886696"/>
            <a:ext cx="2925000" cy="42615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2155351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&amp; Bulle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40096" y="138430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696"/>
            <a:ext cx="4446000" cy="180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040096" y="1886697"/>
            <a:ext cx="4446000" cy="180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12872" y="4353156"/>
            <a:ext cx="4446000" cy="180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040096" y="4353156"/>
            <a:ext cx="4446000" cy="180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12750" y="385317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5040096" y="385317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2274354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vmlDrawing" Target="../drawings/vmlDrawing1.v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tags" Target="../tags/tag8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think-cell Slide" r:id="rId28" imgW="360" imgH="360" progId="">
                  <p:embed/>
                </p:oleObj>
              </mc:Choice>
              <mc:Fallback>
                <p:oleObj name="think-cell Slide" r:id="rId28" imgW="360" imgH="360" progId="">
                  <p:embed/>
                  <p:pic>
                    <p:nvPicPr>
                      <p:cNvPr id="0" name="Picture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5"/>
          <p:cNvPicPr>
            <a:picLocks noChangeAspect="1" noChangeArrowheads="1"/>
          </p:cNvPicPr>
          <p:nvPr userDrawn="1">
            <p:custDataLst>
              <p:tags r:id="rId22"/>
            </p:custDataLst>
          </p:nvPr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0" y="0"/>
            <a:ext cx="9906000" cy="1325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  <p:custDataLst>
              <p:tags r:id="rId23"/>
            </p:custDataLst>
          </p:nvPr>
        </p:nvSpPr>
        <p:spPr bwMode="auto">
          <a:xfrm>
            <a:off x="412883" y="269702"/>
            <a:ext cx="7920000" cy="81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insert title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  <p:custDataLst>
              <p:tags r:id="rId24"/>
            </p:custDataLst>
          </p:nvPr>
        </p:nvSpPr>
        <p:spPr bwMode="auto">
          <a:xfrm>
            <a:off x="412872" y="1384301"/>
            <a:ext cx="9073224" cy="476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054" name="Rectangle 7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7270848" y="6557400"/>
            <a:ext cx="2065349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457200">
              <a:lnSpc>
                <a:spcPts val="900"/>
              </a:lnSpc>
            </a:pPr>
            <a:r>
              <a:rPr lang="en-US" sz="800" dirty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Gazprom </a:t>
            </a:r>
            <a:r>
              <a:rPr lang="en-US" sz="800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Marketing</a:t>
            </a:r>
            <a:r>
              <a:rPr lang="en-US" sz="800" baseline="0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800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en-US" sz="800" dirty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Trading Limited</a:t>
            </a:r>
          </a:p>
        </p:txBody>
      </p:sp>
      <p:pic>
        <p:nvPicPr>
          <p:cNvPr id="8" name="Picture 3" descr="E:\Documents\Work\Current jobs\Gazprom\Job ref 2635\Artwork\logo.png"/>
          <p:cNvPicPr>
            <a:picLocks noChangeAspect="1" noChangeArrowheads="1"/>
          </p:cNvPicPr>
          <p:nvPr userDrawn="1">
            <p:custDataLst>
              <p:tags r:id="rId26"/>
            </p:custDataLst>
          </p:nvPr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419915" y="6251196"/>
            <a:ext cx="1131413" cy="41289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>
            <p:custDataLst>
              <p:tags r:id="rId27"/>
            </p:custDataLst>
          </p:nvPr>
        </p:nvSpPr>
        <p:spPr>
          <a:xfrm>
            <a:off x="9179602" y="6548675"/>
            <a:ext cx="306494" cy="1154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FDD1D-899B-45D2-8EC4-ADCEDA541218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pPr marL="0" marR="0" lvl="0" indent="0" algn="r" defTabSz="914400" rtl="0" eaLnBrk="1" fontAlgn="base" latinLnBrk="0" hangingPunct="1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1" i="0" u="none" strike="noStrike" kern="1200" cap="none" spc="0" normalizeH="0" baseline="0" noProof="0" dirty="0" err="1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25" r:id="rId2"/>
    <p:sldLayoutId id="2147483921" r:id="rId3"/>
    <p:sldLayoutId id="2147483922" r:id="rId4"/>
    <p:sldLayoutId id="2147483931" r:id="rId5"/>
    <p:sldLayoutId id="2147483926" r:id="rId6"/>
    <p:sldLayoutId id="2147483928" r:id="rId7"/>
    <p:sldLayoutId id="2147483929" r:id="rId8"/>
    <p:sldLayoutId id="2147483930" r:id="rId9"/>
    <p:sldLayoutId id="2147483959" r:id="rId10"/>
    <p:sldLayoutId id="2147483960" r:id="rId11"/>
    <p:sldLayoutId id="2147483961" r:id="rId12"/>
    <p:sldLayoutId id="2147483927" r:id="rId13"/>
    <p:sldLayoutId id="2147483932" r:id="rId14"/>
    <p:sldLayoutId id="2147483955" r:id="rId15"/>
    <p:sldLayoutId id="2147483956" r:id="rId16"/>
    <p:sldLayoutId id="2147483958" r:id="rId17"/>
    <p:sldLayoutId id="2147483957" r:id="rId18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200" b="1">
          <a:solidFill>
            <a:schemeClr val="accent3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  <a:cs typeface="ヒラギノ角ゴ Pro W3" charset="0"/>
        </a:defRPr>
      </a:lvl2pPr>
      <a:lvl3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  <a:cs typeface="ヒラギノ角ゴ Pro W3" charset="0"/>
        </a:defRPr>
      </a:lvl3pPr>
      <a:lvl4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  <a:cs typeface="ヒラギノ角ゴ Pro W3" charset="0"/>
        </a:defRPr>
      </a:lvl4pPr>
      <a:lvl5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  <a:cs typeface="ヒラギノ角ゴ Pro W3" charset="0"/>
        </a:defRPr>
      </a:lvl5pPr>
      <a:lvl6pPr marL="4572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</a:defRPr>
      </a:lvl6pPr>
      <a:lvl7pPr marL="9144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</a:defRPr>
      </a:lvl7pPr>
      <a:lvl8pPr marL="13716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</a:defRPr>
      </a:lvl8pPr>
      <a:lvl9pPr marL="18288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</a:defRPr>
      </a:lvl9pPr>
    </p:titleStyle>
    <p:bodyStyle>
      <a:lvl1pPr marL="342000" indent="-252000" algn="l" rtl="0" eaLnBrk="1" fontAlgn="base" hangingPunct="1">
        <a:spcBef>
          <a:spcPts val="600"/>
        </a:spcBef>
        <a:spcAft>
          <a:spcPts val="400"/>
        </a:spcAft>
        <a:buSzPct val="100000"/>
        <a:buFont typeface="Symbol" pitchFamily="18" charset="2"/>
        <a:buChar char="·"/>
        <a:defRPr sz="1600" b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1pPr>
      <a:lvl2pPr marL="720000" indent="-252000" algn="l" rtl="0" eaLnBrk="1" fontAlgn="base" hangingPunct="1">
        <a:lnSpc>
          <a:spcPct val="100000"/>
        </a:lnSpc>
        <a:spcBef>
          <a:spcPts val="400"/>
        </a:spcBef>
        <a:spcAft>
          <a:spcPct val="0"/>
        </a:spcAft>
        <a:buFont typeface="Calibri" pitchFamily="34" charset="0"/>
        <a:buChar char="–"/>
        <a:defRPr sz="1400" b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2pPr>
      <a:lvl3pPr marL="1008000" indent="-252000" algn="l" rtl="0" eaLnBrk="1" fontAlgn="base" hangingPunct="1">
        <a:spcBef>
          <a:spcPts val="600"/>
        </a:spcBef>
        <a:spcAft>
          <a:spcPct val="0"/>
        </a:spcAft>
        <a:buFont typeface="Wingdings" pitchFamily="2" charset="2"/>
        <a:buChar char="§"/>
        <a:defRPr sz="1400" b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3pPr>
      <a:lvl4pPr marL="1260000" indent="-180000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Font typeface="Courier New" pitchFamily="49" charset="0"/>
        <a:buChar char="o"/>
        <a:defRPr sz="1200" b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4pPr>
      <a:lvl5pPr marL="1548000" indent="-180000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Font typeface="Calibri" pitchFamily="34" charset="0"/>
        <a:buChar char="*"/>
        <a:defRPr sz="1200" b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5pPr>
      <a:lvl6pPr marL="1000125" indent="-188913" algn="l" rtl="0" eaLnBrk="1" fontAlgn="base" hangingPunct="1">
        <a:lnSpc>
          <a:spcPts val="1900"/>
        </a:lnSpc>
        <a:spcBef>
          <a:spcPct val="0"/>
        </a:spcBef>
        <a:spcAft>
          <a:spcPts val="300"/>
        </a:spcAft>
        <a:buChar char="–"/>
        <a:defRPr>
          <a:solidFill>
            <a:schemeClr val="tx1"/>
          </a:solidFill>
          <a:latin typeface="ITC Avant Garde Std Bk" charset="0"/>
          <a:ea typeface="+mn-ea"/>
        </a:defRPr>
      </a:lvl6pPr>
      <a:lvl7pPr marL="1457325" indent="-188913" algn="l" rtl="0" eaLnBrk="1" fontAlgn="base" hangingPunct="1">
        <a:lnSpc>
          <a:spcPts val="1900"/>
        </a:lnSpc>
        <a:spcBef>
          <a:spcPct val="0"/>
        </a:spcBef>
        <a:spcAft>
          <a:spcPts val="300"/>
        </a:spcAft>
        <a:buChar char="–"/>
        <a:defRPr>
          <a:solidFill>
            <a:schemeClr val="tx1"/>
          </a:solidFill>
          <a:latin typeface="ITC Avant Garde Std Bk" charset="0"/>
          <a:ea typeface="+mn-ea"/>
        </a:defRPr>
      </a:lvl7pPr>
      <a:lvl8pPr marL="1914525" indent="-188913" algn="l" rtl="0" eaLnBrk="1" fontAlgn="base" hangingPunct="1">
        <a:lnSpc>
          <a:spcPts val="1900"/>
        </a:lnSpc>
        <a:spcBef>
          <a:spcPct val="0"/>
        </a:spcBef>
        <a:spcAft>
          <a:spcPts val="300"/>
        </a:spcAft>
        <a:buChar char="–"/>
        <a:defRPr>
          <a:solidFill>
            <a:schemeClr val="tx1"/>
          </a:solidFill>
          <a:latin typeface="ITC Avant Garde Std Bk" charset="0"/>
          <a:ea typeface="+mn-ea"/>
        </a:defRPr>
      </a:lvl8pPr>
      <a:lvl9pPr marL="2371725" indent="-188913" algn="l" rtl="0" eaLnBrk="1" fontAlgn="base" hangingPunct="1">
        <a:lnSpc>
          <a:spcPts val="1900"/>
        </a:lnSpc>
        <a:spcBef>
          <a:spcPct val="0"/>
        </a:spcBef>
        <a:spcAft>
          <a:spcPts val="300"/>
        </a:spcAft>
        <a:buChar char="–"/>
        <a:defRPr>
          <a:solidFill>
            <a:schemeClr val="tx1"/>
          </a:solidFill>
          <a:latin typeface="ITC Avant Garde Std Bk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Tech Punch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5741" y="1858982"/>
            <a:ext cx="6878322" cy="512961"/>
          </a:xfrm>
        </p:spPr>
        <p:txBody>
          <a:bodyPr/>
          <a:lstStyle/>
          <a:p>
            <a:r>
              <a:rPr lang="en-GB" dirty="0" smtClean="0"/>
              <a:t>Entity Framework </a:t>
            </a:r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32883" y="2966145"/>
            <a:ext cx="6862917" cy="331580"/>
          </a:xfrm>
        </p:spPr>
        <p:txBody>
          <a:bodyPr/>
          <a:lstStyle/>
          <a:p>
            <a:r>
              <a:rPr lang="en-GB" dirty="0" smtClean="0"/>
              <a:t>Jean H.</a:t>
            </a:r>
          </a:p>
          <a:p>
            <a:endParaRPr lang="en-GB" dirty="0"/>
          </a:p>
          <a:p>
            <a:r>
              <a:rPr lang="en-GB" dirty="0" smtClean="0"/>
              <a:t>28 Jan 2016</a:t>
            </a:r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658" y="1709278"/>
            <a:ext cx="621030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2883" y="708896"/>
            <a:ext cx="9073222" cy="5110013"/>
          </a:xfrm>
        </p:spPr>
        <p:txBody>
          <a:bodyPr/>
          <a:lstStyle/>
          <a:p>
            <a:endParaRPr lang="en-GB" dirty="0" smtClean="0"/>
          </a:p>
          <a:p>
            <a:r>
              <a:rPr lang="en-GB" dirty="0"/>
              <a:t>My experience with Entity </a:t>
            </a:r>
            <a:r>
              <a:rPr lang="en-GB" dirty="0" smtClean="0"/>
              <a:t>Framework</a:t>
            </a:r>
          </a:p>
          <a:p>
            <a:r>
              <a:rPr lang="en-GB" dirty="0" smtClean="0"/>
              <a:t>Entity </a:t>
            </a:r>
            <a:r>
              <a:rPr lang="en-GB" dirty="0" smtClean="0"/>
              <a:t>Framework </a:t>
            </a:r>
            <a:r>
              <a:rPr lang="en-GB" dirty="0" smtClean="0"/>
              <a:t>6 Mind </a:t>
            </a:r>
            <a:r>
              <a:rPr lang="en-GB" dirty="0" smtClean="0"/>
              <a:t>Map</a:t>
            </a:r>
          </a:p>
          <a:p>
            <a:r>
              <a:rPr lang="en-GB" dirty="0" smtClean="0"/>
              <a:t>Entity </a:t>
            </a:r>
            <a:r>
              <a:rPr lang="en-GB" dirty="0" smtClean="0"/>
              <a:t>Framework 6 Performance </a:t>
            </a:r>
            <a:r>
              <a:rPr lang="en-GB" dirty="0" smtClean="0"/>
              <a:t>Tips</a:t>
            </a:r>
          </a:p>
          <a:p>
            <a:r>
              <a:rPr lang="en-GB" dirty="0" smtClean="0"/>
              <a:t>How to structure a project that makes use of Entity Framework</a:t>
            </a:r>
          </a:p>
          <a:p>
            <a:pPr lvl="1"/>
            <a:r>
              <a:rPr lang="en-GB" dirty="0" smtClean="0"/>
              <a:t>Unit of Work Pattern</a:t>
            </a:r>
          </a:p>
          <a:p>
            <a:pPr lvl="1"/>
            <a:r>
              <a:rPr lang="en-GB" dirty="0" smtClean="0"/>
              <a:t>Repository Pattern</a:t>
            </a:r>
            <a:endParaRPr lang="en-GB" dirty="0" smtClean="0"/>
          </a:p>
          <a:p>
            <a:pPr lvl="2"/>
            <a:r>
              <a:rPr lang="en-GB" dirty="0" smtClean="0"/>
              <a:t>Entity Framework Testing</a:t>
            </a:r>
          </a:p>
          <a:p>
            <a:pPr lvl="3"/>
            <a:r>
              <a:rPr lang="en-GB" dirty="0" smtClean="0"/>
              <a:t>How to Mock the </a:t>
            </a:r>
            <a:r>
              <a:rPr lang="en-GB" dirty="0" err="1" smtClean="0"/>
              <a:t>DbSet</a:t>
            </a:r>
            <a:r>
              <a:rPr lang="en-GB" dirty="0" smtClean="0"/>
              <a:t> – See </a:t>
            </a:r>
            <a:r>
              <a:rPr lang="en-GB" dirty="0" err="1" smtClean="0"/>
              <a:t>Nuget</a:t>
            </a:r>
            <a:r>
              <a:rPr lang="en-GB" dirty="0" smtClean="0"/>
              <a:t> Packages</a:t>
            </a:r>
          </a:p>
          <a:p>
            <a:pPr lvl="4"/>
            <a:r>
              <a:rPr lang="en-GB" dirty="0" err="1" smtClean="0"/>
              <a:t>EntityFramework.Testing.Moq</a:t>
            </a:r>
            <a:endParaRPr lang="en-GB" dirty="0"/>
          </a:p>
          <a:p>
            <a:pPr lvl="4"/>
            <a:r>
              <a:rPr lang="en-GB" dirty="0" err="1" smtClean="0"/>
              <a:t>EntityFramework.Testing</a:t>
            </a:r>
            <a:endParaRPr lang="en-GB" dirty="0" smtClean="0"/>
          </a:p>
          <a:p>
            <a:r>
              <a:rPr lang="en-GB" dirty="0" smtClean="0"/>
              <a:t>What’s </a:t>
            </a:r>
            <a:r>
              <a:rPr lang="en-GB" dirty="0" smtClean="0"/>
              <a:t>in Entity Framework 7</a:t>
            </a:r>
          </a:p>
          <a:p>
            <a:r>
              <a:rPr lang="en-GB" dirty="0" smtClean="0"/>
              <a:t>Other Micro ORMS to consider</a:t>
            </a:r>
          </a:p>
          <a:p>
            <a:pPr lvl="1"/>
            <a:r>
              <a:rPr lang="en-GB" dirty="0" smtClean="0"/>
              <a:t>Performance tests against Entity Framework 6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experience with Entity Framework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23334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Framework </a:t>
            </a:r>
            <a:r>
              <a:rPr lang="en-GB" dirty="0" smtClean="0"/>
              <a:t>6 </a:t>
            </a:r>
            <a:r>
              <a:rPr lang="en-GB" dirty="0"/>
              <a:t>Feature Mind 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 smtClean="0"/>
              <a:t>Linq</a:t>
            </a:r>
            <a:r>
              <a:rPr lang="en-GB" dirty="0" smtClean="0"/>
              <a:t> Provider</a:t>
            </a:r>
          </a:p>
          <a:p>
            <a:r>
              <a:rPr lang="en-GB" dirty="0" smtClean="0"/>
              <a:t>Change Tracker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Lazy </a:t>
            </a:r>
            <a:r>
              <a:rPr lang="en-GB" dirty="0" smtClean="0"/>
              <a:t>vs Eager loading of entities</a:t>
            </a:r>
          </a:p>
          <a:p>
            <a:r>
              <a:rPr lang="en-GB" dirty="0" smtClean="0"/>
              <a:t>Model First</a:t>
            </a:r>
          </a:p>
          <a:p>
            <a:r>
              <a:rPr lang="en-GB" dirty="0"/>
              <a:t>Code first</a:t>
            </a:r>
          </a:p>
          <a:p>
            <a:pPr lvl="1"/>
            <a:r>
              <a:rPr lang="en-GB" dirty="0"/>
              <a:t>Code first </a:t>
            </a:r>
            <a:r>
              <a:rPr lang="en-GB" dirty="0" smtClean="0"/>
              <a:t>reengineering (Entity Framework Power Tools)</a:t>
            </a:r>
            <a:endParaRPr lang="en-GB" dirty="0"/>
          </a:p>
          <a:p>
            <a:pPr lvl="2"/>
            <a:r>
              <a:rPr lang="en-GB" dirty="0"/>
              <a:t>Entity Framework Power tools</a:t>
            </a:r>
          </a:p>
          <a:p>
            <a:pPr lvl="2"/>
            <a:r>
              <a:rPr lang="en-GB" dirty="0" err="1"/>
              <a:t>Sdf</a:t>
            </a:r>
            <a:endParaRPr lang="en-GB" dirty="0"/>
          </a:p>
          <a:p>
            <a:r>
              <a:rPr lang="en-GB" dirty="0" smtClean="0"/>
              <a:t>Db Migrations</a:t>
            </a:r>
          </a:p>
          <a:p>
            <a:pPr lvl="1"/>
            <a:r>
              <a:rPr lang="en-GB" dirty="0" smtClean="0"/>
              <a:t>Using the DB Migrator to generate SQL from Migration files</a:t>
            </a:r>
          </a:p>
          <a:p>
            <a:r>
              <a:rPr lang="en-GB" dirty="0" smtClean="0"/>
              <a:t>Entity caching</a:t>
            </a:r>
          </a:p>
          <a:p>
            <a:pPr lvl="1"/>
            <a:endParaRPr lang="en-GB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12083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 Framework 6 New Features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2883" y="1083302"/>
            <a:ext cx="9073222" cy="4901896"/>
          </a:xfrm>
        </p:spPr>
        <p:txBody>
          <a:bodyPr/>
          <a:lstStyle/>
          <a:p>
            <a:r>
              <a:rPr lang="en-GB" dirty="0" smtClean="0"/>
              <a:t>Asynchronous query and save</a:t>
            </a:r>
          </a:p>
          <a:p>
            <a:r>
              <a:rPr lang="en-GB" dirty="0" smtClean="0"/>
              <a:t>Connection resiliency</a:t>
            </a:r>
          </a:p>
          <a:p>
            <a:r>
              <a:rPr lang="en-GB" dirty="0" smtClean="0"/>
              <a:t>Code based configuration</a:t>
            </a:r>
          </a:p>
          <a:p>
            <a:r>
              <a:rPr lang="en-GB" dirty="0" smtClean="0"/>
              <a:t>Database command interception and logging</a:t>
            </a:r>
          </a:p>
          <a:p>
            <a:r>
              <a:rPr lang="en-GB" dirty="0" smtClean="0"/>
              <a:t>Code first CRUD stored procedures</a:t>
            </a:r>
          </a:p>
          <a:p>
            <a:r>
              <a:rPr lang="en-GB" dirty="0" smtClean="0"/>
              <a:t>Multiple contexts per database</a:t>
            </a:r>
          </a:p>
          <a:p>
            <a:r>
              <a:rPr lang="en-GB" dirty="0" smtClean="0"/>
              <a:t>Default transaction level for generated code first DB is now READ_COMMITTED_SNAPSHOT</a:t>
            </a:r>
          </a:p>
          <a:p>
            <a:r>
              <a:rPr lang="en-GB" dirty="0" err="1" smtClean="0"/>
              <a:t>Enums</a:t>
            </a:r>
            <a:r>
              <a:rPr lang="en-GB" dirty="0" smtClean="0"/>
              <a:t> and spatial support</a:t>
            </a:r>
          </a:p>
          <a:p>
            <a:r>
              <a:rPr lang="en-GB" dirty="0" smtClean="0"/>
              <a:t>Nested Entity Types</a:t>
            </a:r>
          </a:p>
          <a:p>
            <a:r>
              <a:rPr lang="en-GB" dirty="0" smtClean="0"/>
              <a:t>Support for a default Schema – </a:t>
            </a:r>
            <a:r>
              <a:rPr lang="en-GB" dirty="0" err="1" smtClean="0"/>
              <a:t>DBModelBuilder.HasDefaultSchema</a:t>
            </a:r>
            <a:endParaRPr lang="en-GB" dirty="0" smtClean="0"/>
          </a:p>
          <a:p>
            <a:r>
              <a:rPr lang="en-GB" dirty="0" smtClean="0"/>
              <a:t>Configurable migrations history table</a:t>
            </a:r>
          </a:p>
          <a:p>
            <a:r>
              <a:rPr lang="en-GB" dirty="0" smtClean="0"/>
              <a:t>Creating context with an open connection</a:t>
            </a:r>
          </a:p>
          <a:p>
            <a:r>
              <a:rPr lang="en-GB" dirty="0" smtClean="0"/>
              <a:t>Improved transaction support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16999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Header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 smtClean="0"/>
              <a:t>sadsd</a:t>
            </a:r>
            <a:endParaRPr lang="en-GB" dirty="0" smtClean="0"/>
          </a:p>
          <a:p>
            <a:pPr marL="90000" indent="0">
              <a:buNone/>
            </a:pP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 smtClean="0"/>
              <a:t>2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36401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80225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47fad2980124742eb3a1b2ef6477a9279f5fc26"/>
  <p:tag name="THINKCELLUNDODONOTDELET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n40Q.0YeUylzlnQGCrKk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OQVzqNJ5ECyrCnO9Yaos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D8FFcjiAkqT_6g2kg4wr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.16faVcKUuJo59ByuBGD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HqaaRVOLUWeGHe9OGQ5F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EyouylUsE.ha3eTm5ACjw"/>
</p:tagLst>
</file>

<file path=ppt/theme/theme1.xml><?xml version="1.0" encoding="utf-8"?>
<a:theme xmlns:a="http://schemas.openxmlformats.org/drawingml/2006/main" name="Marketing&amp;TradingTheme">
  <a:themeElements>
    <a:clrScheme name="Custom 1">
      <a:dk1>
        <a:srgbClr val="454647"/>
      </a:dk1>
      <a:lt1>
        <a:srgbClr val="FFFFFF"/>
      </a:lt1>
      <a:dk2>
        <a:srgbClr val="00355F"/>
      </a:dk2>
      <a:lt2>
        <a:srgbClr val="8B8D8E"/>
      </a:lt2>
      <a:accent1>
        <a:srgbClr val="E98300"/>
      </a:accent1>
      <a:accent2>
        <a:srgbClr val="00ADEE"/>
      </a:accent2>
      <a:accent3>
        <a:srgbClr val="007BC5"/>
      </a:accent3>
      <a:accent4>
        <a:srgbClr val="4895D4"/>
      </a:accent4>
      <a:accent5>
        <a:srgbClr val="67696A"/>
      </a:accent5>
      <a:accent6>
        <a:srgbClr val="393A3E"/>
      </a:accent6>
      <a:hlink>
        <a:srgbClr val="D52B1E"/>
      </a:hlink>
      <a:folHlink>
        <a:srgbClr val="E98300"/>
      </a:folHlink>
    </a:clrScheme>
    <a:fontScheme name="Gazprom">
      <a:majorFont>
        <a:latin typeface="Calibri"/>
        <a:ea typeface="ヒラギノ角ゴ Pro W3"/>
        <a:cs typeface=""/>
      </a:majorFont>
      <a:minorFont>
        <a:latin typeface="Calibri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18pt Font 1">
        <a:dk1>
          <a:srgbClr val="4D4E53"/>
        </a:dk1>
        <a:lt1>
          <a:srgbClr val="FFFFFF"/>
        </a:lt1>
        <a:dk2>
          <a:srgbClr val="0065BD"/>
        </a:dk2>
        <a:lt2>
          <a:srgbClr val="8B8D8E"/>
        </a:lt2>
        <a:accent1>
          <a:srgbClr val="E98300"/>
        </a:accent1>
        <a:accent2>
          <a:srgbClr val="D52B1E"/>
        </a:accent2>
        <a:accent3>
          <a:srgbClr val="FFFFFF"/>
        </a:accent3>
        <a:accent4>
          <a:srgbClr val="404146"/>
        </a:accent4>
        <a:accent5>
          <a:srgbClr val="F2C1AA"/>
        </a:accent5>
        <a:accent6>
          <a:srgbClr val="C1261A"/>
        </a:accent6>
        <a:hlink>
          <a:srgbClr val="69BE28"/>
        </a:hlink>
        <a:folHlink>
          <a:srgbClr val="9350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3f10cd6e-67ef-4e06-a184-a118dcfc3794">NJN2WT7UW3MH-7-135</_dlc_DocId>
    <_dlc_DocIdUrl xmlns="3f10cd6e-67ef-4e06-a184-a118dcfc3794">
      <Url>http://gmt-teams/support/softdev/_layouts/DocIdRedir.aspx?ID=NJN2WT7UW3MH-7-135</Url>
      <Description>NJN2WT7UW3MH-7-135</Description>
    </_dlc_DocIdUrl>
    <AverageRating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9A9BCA57566D4188E9CA16F86D6408" ma:contentTypeVersion="2" ma:contentTypeDescription="Create a new document." ma:contentTypeScope="" ma:versionID="290b8c847d18631d1d483ff51e5fcd5a">
  <xsd:schema xmlns:xsd="http://www.w3.org/2001/XMLSchema" xmlns:xs="http://www.w3.org/2001/XMLSchema" xmlns:p="http://schemas.microsoft.com/office/2006/metadata/properties" xmlns:ns1="http://schemas.microsoft.com/sharepoint/v3" xmlns:ns2="3f10cd6e-67ef-4e06-a184-a118dcfc3794" targetNamespace="http://schemas.microsoft.com/office/2006/metadata/properties" ma:root="true" ma:fieldsID="22722b2315d693ca6744ca36c727b733" ns1:_="" ns2:_="">
    <xsd:import namespace="http://schemas.microsoft.com/sharepoint/v3"/>
    <xsd:import namespace="3f10cd6e-67ef-4e06-a184-a118dcfc379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AverageRating" minOccurs="0"/>
                <xsd:element ref="ns1:Rating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11" nillable="true" ma:displayName="Rating (0-5)" ma:decimals="2" ma:description="Average value of all the ratings that have been submitted" ma:indexed="true" ma:internalName="AverageRating" ma:readOnly="true">
      <xsd:simpleType>
        <xsd:restriction base="dms:Number"/>
      </xsd:simpleType>
    </xsd:element>
    <xsd:element name="RatingCount" ma:index="12" nillable="true" ma:displayName="Number of Ratings" ma:decimals="0" ma:description="Number of ratings submitted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0cd6e-67ef-4e06-a184-a118dcfc379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2574B6B6-859E-4D47-B5B5-2F8A663167D3}">
  <ds:schemaRefs>
    <ds:schemaRef ds:uri="http://schemas.microsoft.com/office/2006/metadata/properties"/>
    <ds:schemaRef ds:uri="http://schemas.microsoft.com/office/infopath/2007/PartnerControls"/>
    <ds:schemaRef ds:uri="3f10cd6e-67ef-4e06-a184-a118dcfc3794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D558CF23-FCB3-4D64-BEEA-3B9519B023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4AC93A-CA33-4EB8-84AE-434C71C043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f10cd6e-67ef-4e06-a184-a118dcfc37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5BC4B29C-4555-46F6-A281-17873862A286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2326</TotalTime>
  <Words>198</Words>
  <Application>Microsoft Office PowerPoint</Application>
  <PresentationFormat>A4 Paper (210x297 mm)</PresentationFormat>
  <Paragraphs>54</Paragraphs>
  <Slides>7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  <vt:variant>
        <vt:lpstr>Custom Shows</vt:lpstr>
      </vt:variant>
      <vt:variant>
        <vt:i4>1</vt:i4>
      </vt:variant>
    </vt:vector>
  </HeadingPairs>
  <TitlesOfParts>
    <vt:vector size="10" baseType="lpstr">
      <vt:lpstr>Marketing&amp;TradingTheme</vt:lpstr>
      <vt:lpstr>think-cell Slide</vt:lpstr>
      <vt:lpstr>Tech Punch</vt:lpstr>
      <vt:lpstr>Agenda</vt:lpstr>
      <vt:lpstr>My experience with Entity Framework</vt:lpstr>
      <vt:lpstr>Entity Framework 6 Feature Mind Map</vt:lpstr>
      <vt:lpstr>Entity Framework 6 New Features</vt:lpstr>
      <vt:lpstr>Header</vt:lpstr>
      <vt:lpstr>Questions</vt:lpstr>
      <vt:lpstr>Contacts</vt:lpstr>
    </vt:vector>
  </TitlesOfParts>
  <Company>Gazprom Marketing &amp; Trading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Punch - Cryptography &amp; Secure Communications</dc:title>
  <dc:creator>Chitra Ramalingam</dc:creator>
  <cp:lastModifiedBy>jean</cp:lastModifiedBy>
  <cp:revision>52</cp:revision>
  <dcterms:created xsi:type="dcterms:W3CDTF">2015-12-14T09:13:31Z</dcterms:created>
  <dcterms:modified xsi:type="dcterms:W3CDTF">2016-01-18T23:04:45Z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0x010100399A9BCA57566D4188E9CA16F86D6408</vt:lpwstr>
  </property>
  <property fmtid="{D5CDD505-2E9C-101B-9397-08002B2CF9AE}" pid="3" name="_dlc_DocIdItemGuid">
    <vt:lpwstr>c39acb17-9bcc-4f72-91ee-6a6437fb2f21</vt:lpwstr>
  </property>
</Properties>
</file>