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6"/>
  </p:notesMasterIdLst>
  <p:sldIdLst>
    <p:sldId id="326" r:id="rId6"/>
    <p:sldId id="325" r:id="rId7"/>
    <p:sldId id="327" r:id="rId8"/>
    <p:sldId id="348" r:id="rId9"/>
    <p:sldId id="329" r:id="rId10"/>
    <p:sldId id="349" r:id="rId11"/>
    <p:sldId id="330" r:id="rId12"/>
    <p:sldId id="345" r:id="rId13"/>
    <p:sldId id="346" r:id="rId14"/>
    <p:sldId id="347" r:id="rId15"/>
  </p:sldIdLst>
  <p:sldSz cx="9906000" cy="6858000" type="A4"/>
  <p:notesSz cx="6797675" cy="9874250"/>
  <p:custShowLst>
    <p:custShow name="Contacts" id="0">
      <p:sldLst/>
    </p:custShow>
  </p:custShowLst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3543" autoAdjust="0"/>
  </p:normalViewPr>
  <p:slideViewPr>
    <p:cSldViewPr snapToGrid="0" snapToObjects="1">
      <p:cViewPr>
        <p:scale>
          <a:sx n="100" d="100"/>
          <a:sy n="100" d="100"/>
        </p:scale>
        <p:origin x="-474" y="7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26/01/2016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ehdi.me/ambient-dbcontext-in-ef6/" TargetMode="External"/><Relationship Id="rId13" Type="http://schemas.openxmlformats.org/officeDocument/2006/relationships/hyperlink" Target="https://github.com/rowanmiller" TargetMode="External"/><Relationship Id="rId3" Type="http://schemas.openxmlformats.org/officeDocument/2006/relationships/hyperlink" Target="https://entityframework.codeplex.com/wikipage?title=Getting%20and%20Building%20EF%20Runtime" TargetMode="External"/><Relationship Id="rId7" Type="http://schemas.openxmlformats.org/officeDocument/2006/relationships/hyperlink" Target="http://www.asp.net/mvc/overview/getting-started/getting-started-with-ef-using-mvc/handling-concurrency-with-the-entity-framework-in-an-asp-net-mvc-application" TargetMode="External"/><Relationship Id="rId12" Type="http://schemas.openxmlformats.org/officeDocument/2006/relationships/hyperlink" Target="https://github.com/FransBouma/RawDataAccessBencher" TargetMode="External"/><Relationship Id="rId2" Type="http://schemas.openxmlformats.org/officeDocument/2006/relationships/hyperlink" Target="http://entityframework.codeplex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sualstudiogallery.msdn.microsoft.com/72a60b14-1581-4b9b-89f2-846072eff19d" TargetMode="External"/><Relationship Id="rId11" Type="http://schemas.openxmlformats.org/officeDocument/2006/relationships/hyperlink" Target="http://www.farreachinc.com/blog/far-reach/2013/09/26/entity-framework-query-optimizations" TargetMode="External"/><Relationship Id="rId5" Type="http://schemas.openxmlformats.org/officeDocument/2006/relationships/hyperlink" Target="http://blogs.msdn.com/b/mattwar/archive/2007/07/30/linq-building-an-iqueryable-provider-part-i.aspx" TargetMode="External"/><Relationship Id="rId10" Type="http://schemas.openxmlformats.org/officeDocument/2006/relationships/hyperlink" Target="http://www.dotnet-tricks.com/Tutorial/entityframework/J8bO140912-Tips-to-improve-Entity-Framework-Performance.html" TargetMode="External"/><Relationship Id="rId4" Type="http://schemas.openxmlformats.org/officeDocument/2006/relationships/hyperlink" Target="https://github.com/aspnet/EntityFramework" TargetMode="External"/><Relationship Id="rId9" Type="http://schemas.openxmlformats.org/officeDocument/2006/relationships/hyperlink" Target="http://www.asp.net/mvc/overview/getting-started/getting-started-with-ef-using-mvc/advanced-entity-framework-scenarios-for-an-mvc-web-application" TargetMode="External"/><Relationship Id="rId14" Type="http://schemas.openxmlformats.org/officeDocument/2006/relationships/hyperlink" Target="http://thedatafarm.com/blo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 smtClean="0"/>
              <a:t>Tech Punch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</a:t>
            </a:r>
            <a:r>
              <a:rPr lang="en-GB" dirty="0" err="1" smtClean="0"/>
              <a:t>Hibbert</a:t>
            </a:r>
            <a:r>
              <a:rPr lang="en-GB" dirty="0" smtClean="0"/>
              <a:t>.</a:t>
            </a:r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172724"/>
            <a:ext cx="7920000" cy="607052"/>
          </a:xfrm>
        </p:spPr>
        <p:txBody>
          <a:bodyPr/>
          <a:lstStyle/>
          <a:p>
            <a:r>
              <a:rPr lang="en-GB" sz="3200" dirty="0" smtClean="0"/>
              <a:t>Resources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639439"/>
            <a:ext cx="9073222" cy="5447668"/>
          </a:xfrm>
        </p:spPr>
        <p:txBody>
          <a:bodyPr/>
          <a:lstStyle/>
          <a:p>
            <a:r>
              <a:rPr lang="en-GB" sz="1050" dirty="0" smtClean="0"/>
              <a:t>Entity Framework 6 Open Source</a:t>
            </a:r>
          </a:p>
          <a:p>
            <a:pPr lvl="1"/>
            <a:r>
              <a:rPr lang="en-GB" sz="1050" dirty="0" smtClean="0">
                <a:hlinkClick r:id="rId2"/>
              </a:rPr>
              <a:t>http</a:t>
            </a:r>
            <a:r>
              <a:rPr lang="en-GB" sz="1050" dirty="0">
                <a:hlinkClick r:id="rId2"/>
              </a:rPr>
              <a:t>://entityframework.codeplex.com</a:t>
            </a:r>
            <a:r>
              <a:rPr lang="en-GB" sz="1050" dirty="0" smtClean="0">
                <a:hlinkClick r:id="rId2"/>
              </a:rPr>
              <a:t>/</a:t>
            </a:r>
            <a:endParaRPr lang="en-GB" sz="1050" dirty="0" smtClean="0"/>
          </a:p>
          <a:p>
            <a:pPr lvl="1"/>
            <a:r>
              <a:rPr lang="en-GB" sz="1050" dirty="0">
                <a:hlinkClick r:id="rId3"/>
              </a:rPr>
              <a:t>https://</a:t>
            </a:r>
            <a:r>
              <a:rPr lang="en-GB" sz="1050" dirty="0" smtClean="0">
                <a:hlinkClick r:id="rId3"/>
              </a:rPr>
              <a:t>entityframework.codeplex.com/wikipage?title=Getting%20and%20Building%20EF%20Runtime</a:t>
            </a:r>
            <a:endParaRPr lang="en-GB" sz="1050" dirty="0"/>
          </a:p>
          <a:p>
            <a:r>
              <a:rPr lang="en-GB" sz="1050" dirty="0" smtClean="0"/>
              <a:t>Entity Framework 7 Open Source</a:t>
            </a:r>
          </a:p>
          <a:p>
            <a:pPr lvl="1"/>
            <a:r>
              <a:rPr lang="en-GB" sz="1050" dirty="0" smtClean="0">
                <a:hlinkClick r:id="rId4"/>
              </a:rPr>
              <a:t>https</a:t>
            </a:r>
            <a:r>
              <a:rPr lang="en-GB" sz="1050" dirty="0">
                <a:hlinkClick r:id="rId4"/>
              </a:rPr>
              <a:t>://</a:t>
            </a:r>
            <a:r>
              <a:rPr lang="en-GB" sz="1050" dirty="0" smtClean="0">
                <a:hlinkClick r:id="rId4"/>
              </a:rPr>
              <a:t>github.com/aspnet/EntityFramework</a:t>
            </a:r>
            <a:endParaRPr lang="en-GB" sz="1050" dirty="0"/>
          </a:p>
          <a:p>
            <a:r>
              <a:rPr lang="en-GB" sz="1050" dirty="0" smtClean="0"/>
              <a:t>Matt Warren’s Blog – How to build a </a:t>
            </a:r>
            <a:r>
              <a:rPr lang="en-GB" sz="1050" dirty="0" err="1" smtClean="0"/>
              <a:t>linq</a:t>
            </a:r>
            <a:r>
              <a:rPr lang="en-GB" sz="1050" dirty="0" smtClean="0"/>
              <a:t> provider</a:t>
            </a:r>
          </a:p>
          <a:p>
            <a:pPr lvl="1"/>
            <a:r>
              <a:rPr lang="en-GB" sz="1050" dirty="0">
                <a:hlinkClick r:id="rId5"/>
              </a:rPr>
              <a:t>http://</a:t>
            </a:r>
            <a:r>
              <a:rPr lang="en-GB" sz="1050" dirty="0" smtClean="0">
                <a:hlinkClick r:id="rId5"/>
              </a:rPr>
              <a:t>blogs.msdn.com/b/mattwar/archive/2007/07/30/linq-building-an-iqueryable-provider-part-i.aspx</a:t>
            </a:r>
            <a:endParaRPr lang="en-GB" sz="1050" dirty="0"/>
          </a:p>
          <a:p>
            <a:r>
              <a:rPr lang="en-GB" sz="1050" dirty="0"/>
              <a:t>EF </a:t>
            </a:r>
            <a:r>
              <a:rPr lang="en-GB" sz="1050" dirty="0" smtClean="0"/>
              <a:t>Power Tools</a:t>
            </a:r>
            <a:endParaRPr lang="en-GB" sz="1050" dirty="0"/>
          </a:p>
          <a:p>
            <a:pPr lvl="1"/>
            <a:r>
              <a:rPr lang="en-GB" sz="1050" dirty="0">
                <a:hlinkClick r:id="rId6"/>
              </a:rPr>
              <a:t>https://</a:t>
            </a:r>
            <a:r>
              <a:rPr lang="en-GB" sz="1050" dirty="0" smtClean="0">
                <a:hlinkClick r:id="rId6"/>
              </a:rPr>
              <a:t>visualstudiogallery.msdn.microsoft.com/72a60b14-1581-4b9b-89f2-846072eff19d</a:t>
            </a:r>
            <a:endParaRPr lang="en-GB" sz="1050" dirty="0" smtClean="0"/>
          </a:p>
          <a:p>
            <a:r>
              <a:rPr lang="en-GB" sz="1050" dirty="0"/>
              <a:t>EF Patterns / Handling Concurrent </a:t>
            </a:r>
            <a:r>
              <a:rPr lang="en-GB" sz="1050" dirty="0" smtClean="0"/>
              <a:t>Transactions / Advanced scenarios</a:t>
            </a:r>
          </a:p>
          <a:p>
            <a:pPr lvl="1"/>
            <a:r>
              <a:rPr lang="en-GB" sz="1050" dirty="0" smtClean="0">
                <a:hlinkClick r:id="rId7"/>
              </a:rPr>
              <a:t>http</a:t>
            </a:r>
            <a:r>
              <a:rPr lang="en-GB" sz="1050" dirty="0">
                <a:hlinkClick r:id="rId7"/>
              </a:rPr>
              <a:t>://</a:t>
            </a:r>
            <a:r>
              <a:rPr lang="en-GB" sz="1050" dirty="0" smtClean="0">
                <a:hlinkClick r:id="rId7"/>
              </a:rPr>
              <a:t>www.asp.net/mvc/overview/getting-started/getting-started-with-ef-using-mvc/handling-concurrency-with-the-entity-framework-in-an-asp-net-mvc-application</a:t>
            </a:r>
            <a:endParaRPr lang="en-GB" sz="1050" dirty="0"/>
          </a:p>
          <a:p>
            <a:pPr lvl="1"/>
            <a:r>
              <a:rPr lang="en-GB" sz="1050" dirty="0">
                <a:hlinkClick r:id="rId8"/>
              </a:rPr>
              <a:t>http://mehdi.me/ambient-dbcontext-in-ef6</a:t>
            </a:r>
            <a:r>
              <a:rPr lang="en-GB" sz="1050" dirty="0" smtClean="0">
                <a:hlinkClick r:id="rId8"/>
              </a:rPr>
              <a:t>/</a:t>
            </a:r>
            <a:endParaRPr lang="en-GB" sz="1050" dirty="0" smtClean="0"/>
          </a:p>
          <a:p>
            <a:pPr lvl="1"/>
            <a:r>
              <a:rPr lang="en-GB" sz="1050" dirty="0">
                <a:hlinkClick r:id="rId9"/>
              </a:rPr>
              <a:t>http://</a:t>
            </a:r>
            <a:r>
              <a:rPr lang="en-GB" sz="1050" dirty="0" smtClean="0">
                <a:hlinkClick r:id="rId9"/>
              </a:rPr>
              <a:t>www.asp.net/mvc/overview/getting-started/getting-started-with-ef-using-mvc/advanced-entity-framework-scenarios-for-an-mvc-web-application</a:t>
            </a:r>
            <a:endParaRPr lang="en-GB" sz="1050" dirty="0"/>
          </a:p>
          <a:p>
            <a:r>
              <a:rPr lang="en-GB" sz="1050" dirty="0" smtClean="0"/>
              <a:t>Performance Tips</a:t>
            </a:r>
          </a:p>
          <a:p>
            <a:pPr lvl="1"/>
            <a:r>
              <a:rPr lang="en-GB" sz="1050" dirty="0">
                <a:hlinkClick r:id="rId10"/>
              </a:rPr>
              <a:t>https://</a:t>
            </a:r>
            <a:r>
              <a:rPr lang="en-GB" sz="1050" dirty="0" smtClean="0">
                <a:hlinkClick r:id="rId10"/>
              </a:rPr>
              <a:t>msdn.microsoft.com/en-gb/data/hh949853.aspx</a:t>
            </a:r>
          </a:p>
          <a:p>
            <a:pPr lvl="1"/>
            <a:r>
              <a:rPr lang="en-GB" sz="1050" dirty="0">
                <a:hlinkClick r:id="rId11"/>
              </a:rPr>
              <a:t>http://</a:t>
            </a:r>
            <a:r>
              <a:rPr lang="en-GB" sz="1050" dirty="0" smtClean="0">
                <a:hlinkClick r:id="rId11"/>
              </a:rPr>
              <a:t>www.farreachinc.com/blog/far-reach/2013/09/26/entity-framework-query-optimizations</a:t>
            </a:r>
            <a:endParaRPr lang="en-GB" sz="1050" dirty="0">
              <a:hlinkClick r:id="rId10"/>
            </a:endParaRPr>
          </a:p>
          <a:p>
            <a:pPr lvl="1"/>
            <a:r>
              <a:rPr lang="en-GB" sz="1050" dirty="0" smtClean="0">
                <a:hlinkClick r:id="rId10"/>
              </a:rPr>
              <a:t>http</a:t>
            </a:r>
            <a:r>
              <a:rPr lang="en-GB" sz="1050" dirty="0">
                <a:hlinkClick r:id="rId10"/>
              </a:rPr>
              <a:t>://</a:t>
            </a:r>
            <a:r>
              <a:rPr lang="en-GB" sz="1050" dirty="0" smtClean="0">
                <a:hlinkClick r:id="rId10"/>
              </a:rPr>
              <a:t>www.dotnet-tricks.com/Tutorial/entityframework/J8bO140912-Tips-to-improve-Entity-Framework-Performance.html</a:t>
            </a:r>
            <a:endParaRPr lang="en-GB" sz="1050" dirty="0"/>
          </a:p>
          <a:p>
            <a:r>
              <a:rPr lang="en-GB" sz="1050" dirty="0" smtClean="0"/>
              <a:t>Benchmark Demo Code Taken From</a:t>
            </a:r>
          </a:p>
          <a:p>
            <a:pPr lvl="1"/>
            <a:r>
              <a:rPr lang="en-GB" sz="1050" dirty="0">
                <a:hlinkClick r:id="rId12"/>
              </a:rPr>
              <a:t>https://</a:t>
            </a:r>
            <a:r>
              <a:rPr lang="en-GB" sz="1050" dirty="0" smtClean="0">
                <a:hlinkClick r:id="rId12"/>
              </a:rPr>
              <a:t>github.com/FransBouma/RawDataAccessBencher</a:t>
            </a:r>
            <a:endParaRPr lang="en-GB" sz="1050" dirty="0" smtClean="0"/>
          </a:p>
          <a:p>
            <a:r>
              <a:rPr lang="en-GB" sz="1050" dirty="0" smtClean="0"/>
              <a:t>Rowan Miller and Julie </a:t>
            </a:r>
            <a:r>
              <a:rPr lang="en-GB" sz="1050" dirty="0" err="1" smtClean="0"/>
              <a:t>Lerman’s</a:t>
            </a:r>
            <a:r>
              <a:rPr lang="en-GB" sz="1050" dirty="0" smtClean="0"/>
              <a:t> Blog</a:t>
            </a:r>
            <a:endParaRPr lang="en-GB" sz="1050" dirty="0"/>
          </a:p>
          <a:p>
            <a:pPr lvl="1"/>
            <a:r>
              <a:rPr lang="en-GB" sz="1050" dirty="0">
                <a:hlinkClick r:id="rId13"/>
              </a:rPr>
              <a:t>https://</a:t>
            </a:r>
            <a:r>
              <a:rPr lang="en-GB" sz="1050" dirty="0" smtClean="0">
                <a:hlinkClick r:id="rId13"/>
              </a:rPr>
              <a:t>github.com/rowanmiller</a:t>
            </a:r>
            <a:endParaRPr lang="en-GB" sz="1050" dirty="0" smtClean="0"/>
          </a:p>
          <a:p>
            <a:pPr lvl="1"/>
            <a:r>
              <a:rPr lang="en-GB" sz="1050" dirty="0">
                <a:hlinkClick r:id="rId14"/>
              </a:rPr>
              <a:t>http://thedatafarm.com/blog</a:t>
            </a:r>
            <a:r>
              <a:rPr lang="en-GB" sz="1050" dirty="0" smtClean="0">
                <a:hlinkClick r:id="rId14"/>
              </a:rPr>
              <a:t>/</a:t>
            </a:r>
            <a:endParaRPr lang="en-GB" sz="1050" dirty="0" smtClean="0"/>
          </a:p>
          <a:p>
            <a:pPr lvl="1"/>
            <a:endParaRPr lang="en-GB" sz="1050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49"/>
            <a:ext cx="7920000" cy="581479"/>
          </a:xfrm>
        </p:spPr>
        <p:txBody>
          <a:bodyPr/>
          <a:lstStyle/>
          <a:p>
            <a:r>
              <a:rPr lang="en-GB" sz="3200" dirty="0" smtClean="0"/>
              <a:t>Agenda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57728"/>
            <a:ext cx="9073222" cy="5001038"/>
          </a:xfrm>
        </p:spPr>
        <p:txBody>
          <a:bodyPr/>
          <a:lstStyle/>
          <a:p>
            <a:r>
              <a:rPr lang="en-GB" dirty="0" smtClean="0"/>
              <a:t>High Level Overview of Entity Framework 6</a:t>
            </a:r>
          </a:p>
          <a:p>
            <a:pPr lvl="1"/>
            <a:r>
              <a:rPr lang="en-GB" sz="1600" dirty="0"/>
              <a:t>Core Services</a:t>
            </a:r>
          </a:p>
          <a:p>
            <a:pPr lvl="2"/>
            <a:r>
              <a:rPr lang="en-GB" sz="1600" dirty="0" smtClean="0"/>
              <a:t>Object Services</a:t>
            </a:r>
          </a:p>
          <a:p>
            <a:pPr lvl="2"/>
            <a:r>
              <a:rPr lang="en-GB" sz="1600" dirty="0" err="1" smtClean="0"/>
              <a:t>Linq</a:t>
            </a:r>
            <a:r>
              <a:rPr lang="en-GB" sz="1600" dirty="0" smtClean="0"/>
              <a:t> </a:t>
            </a:r>
            <a:r>
              <a:rPr lang="en-GB" sz="1600" dirty="0"/>
              <a:t>Provider</a:t>
            </a:r>
          </a:p>
          <a:p>
            <a:pPr lvl="2"/>
            <a:r>
              <a:rPr lang="en-GB" sz="1600" dirty="0"/>
              <a:t>Change Tracker</a:t>
            </a:r>
          </a:p>
          <a:p>
            <a:pPr lvl="2"/>
            <a:r>
              <a:rPr lang="en-GB" sz="1600" dirty="0" smtClean="0"/>
              <a:t>Db </a:t>
            </a:r>
            <a:r>
              <a:rPr lang="en-GB" sz="1600" dirty="0" smtClean="0"/>
              <a:t>Migrations: update-database </a:t>
            </a:r>
            <a:r>
              <a:rPr lang="en-GB" sz="1600" dirty="0"/>
              <a:t>| add-migration [Migration Name] | </a:t>
            </a:r>
            <a:r>
              <a:rPr lang="en-GB" sz="1600" dirty="0" smtClean="0"/>
              <a:t>enable-migrations</a:t>
            </a:r>
            <a:endParaRPr lang="en-GB" sz="1600" dirty="0"/>
          </a:p>
          <a:p>
            <a:pPr lvl="1"/>
            <a:r>
              <a:rPr lang="en-GB" sz="1600" dirty="0" smtClean="0"/>
              <a:t>New(</a:t>
            </a:r>
            <a:r>
              <a:rPr lang="en-GB" sz="1600" dirty="0" err="1" smtClean="0"/>
              <a:t>ish</a:t>
            </a:r>
            <a:r>
              <a:rPr lang="en-GB" sz="1600" dirty="0" smtClean="0"/>
              <a:t>) Features</a:t>
            </a:r>
          </a:p>
          <a:p>
            <a:r>
              <a:rPr lang="en-GB" dirty="0" smtClean="0"/>
              <a:t>Considering other Micro ORMs</a:t>
            </a:r>
          </a:p>
          <a:p>
            <a:pPr lvl="1"/>
            <a:r>
              <a:rPr lang="en-GB" sz="1600" dirty="0" smtClean="0"/>
              <a:t>Dapper (static)</a:t>
            </a:r>
          </a:p>
          <a:p>
            <a:pPr lvl="1"/>
            <a:r>
              <a:rPr lang="en-GB" sz="1600" dirty="0" smtClean="0"/>
              <a:t>Massive (dynamic)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sz="1600" dirty="0" smtClean="0"/>
              <a:t>How to structure a Web Application that uses Repository Pattern</a:t>
            </a:r>
          </a:p>
          <a:p>
            <a:pPr lvl="1"/>
            <a:r>
              <a:rPr lang="en-GB" sz="1600" dirty="0" smtClean="0"/>
              <a:t>Bench mark tests</a:t>
            </a:r>
          </a:p>
          <a:p>
            <a:r>
              <a:rPr lang="en-GB" dirty="0" smtClean="0"/>
              <a:t>Entity Framework 7</a:t>
            </a:r>
          </a:p>
          <a:p>
            <a:r>
              <a:rPr lang="en-GB" dirty="0" smtClean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49"/>
            <a:ext cx="7920000" cy="409575"/>
          </a:xfrm>
        </p:spPr>
        <p:txBody>
          <a:bodyPr/>
          <a:lstStyle/>
          <a:p>
            <a:r>
              <a:rPr lang="en-GB" sz="3200" dirty="0" smtClean="0"/>
              <a:t>High Level Overview of Entity Framework 6</a:t>
            </a:r>
            <a:endParaRPr lang="en-GB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412883" y="1057275"/>
            <a:ext cx="907322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252000" algn="l" rtl="0" eaLnBrk="1" fontAlgn="base" hangingPunct="1"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Char char="·"/>
              <a:defRPr sz="16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252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itchFamily="34" charset="0"/>
              <a:buChar char="–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08000" indent="-2520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60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8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alibri" pitchFamily="34" charset="0"/>
              <a:buChar char="*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0001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6pPr>
            <a:lvl7pPr marL="14573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7pPr>
            <a:lvl8pPr marL="19145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8pPr>
            <a:lvl9pPr marL="23717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9pPr>
          </a:lstStyle>
          <a:p>
            <a:r>
              <a:rPr lang="en-GB" sz="2000" dirty="0" smtClean="0"/>
              <a:t>Object Services</a:t>
            </a:r>
          </a:p>
          <a:p>
            <a:pPr lvl="1"/>
            <a:r>
              <a:rPr lang="en-GB" sz="1800" dirty="0" err="1" smtClean="0"/>
              <a:t>DbContext</a:t>
            </a:r>
            <a:r>
              <a:rPr lang="en-GB" sz="1800" dirty="0" smtClean="0"/>
              <a:t> represents the session of interaction between the applications and the data source. It tracks changes, manages identity, concurrency and relationships</a:t>
            </a:r>
          </a:p>
          <a:p>
            <a:r>
              <a:rPr lang="en-GB" sz="2000" dirty="0" err="1" smtClean="0"/>
              <a:t>Linq</a:t>
            </a:r>
            <a:r>
              <a:rPr lang="en-GB" sz="2000" dirty="0" smtClean="0"/>
              <a:t> </a:t>
            </a:r>
            <a:r>
              <a:rPr lang="en-GB" sz="2000" dirty="0"/>
              <a:t>Provider</a:t>
            </a:r>
          </a:p>
          <a:p>
            <a:pPr lvl="1"/>
            <a:r>
              <a:rPr lang="en-GB" sz="1800" kern="0" dirty="0" smtClean="0"/>
              <a:t>Exposes </a:t>
            </a:r>
            <a:r>
              <a:rPr lang="en-GB" sz="1800" kern="0" dirty="0" err="1" smtClean="0"/>
              <a:t>IQueryable</a:t>
            </a:r>
            <a:r>
              <a:rPr lang="en-GB" sz="1800" kern="0" dirty="0" smtClean="0"/>
              <a:t> Interface on </a:t>
            </a:r>
            <a:r>
              <a:rPr lang="en-GB" sz="1800" kern="0" dirty="0" err="1" smtClean="0"/>
              <a:t>DbSet</a:t>
            </a:r>
            <a:r>
              <a:rPr lang="en-GB" sz="1800" kern="0" dirty="0" smtClean="0"/>
              <a:t>&lt;Entity&gt; Properties exposed on </a:t>
            </a:r>
            <a:r>
              <a:rPr lang="en-GB" sz="1800" kern="0" dirty="0" err="1" smtClean="0"/>
              <a:t>DbContext</a:t>
            </a:r>
            <a:r>
              <a:rPr lang="en-GB" sz="1800" kern="0" dirty="0" smtClean="0"/>
              <a:t>. Provider was taken from the </a:t>
            </a:r>
            <a:r>
              <a:rPr lang="en-GB" sz="1800" kern="0" dirty="0" err="1" smtClean="0"/>
              <a:t>LinqToSql</a:t>
            </a:r>
            <a:r>
              <a:rPr lang="en-GB" sz="1800" kern="0" dirty="0" smtClean="0"/>
              <a:t> </a:t>
            </a:r>
            <a:r>
              <a:rPr lang="en-GB" sz="1800" kern="0" dirty="0" err="1" smtClean="0"/>
              <a:t>Linq</a:t>
            </a:r>
            <a:r>
              <a:rPr lang="en-GB" sz="1800" kern="0" dirty="0" smtClean="0"/>
              <a:t> Provider. See link to Matt Warren’s blog in Resources.</a:t>
            </a:r>
          </a:p>
          <a:p>
            <a:r>
              <a:rPr lang="en-GB" sz="2000" kern="0" dirty="0" smtClean="0"/>
              <a:t>Db Change Tracker</a:t>
            </a:r>
            <a:endParaRPr lang="en-GB" sz="2000" kern="0" dirty="0"/>
          </a:p>
          <a:p>
            <a:pPr lvl="1"/>
            <a:r>
              <a:rPr lang="en-GB" sz="1800" kern="0" dirty="0"/>
              <a:t>Unit of Work : Maintains a list of objects affected by a business transaction and coordinates the writing out of changes and the resolution of concurrency problems.</a:t>
            </a:r>
          </a:p>
          <a:p>
            <a:r>
              <a:rPr lang="en-GB" sz="2000" kern="0" dirty="0" smtClean="0"/>
              <a:t>Db Migrations</a:t>
            </a:r>
          </a:p>
          <a:p>
            <a:pPr lvl="1"/>
            <a:r>
              <a:rPr lang="en-GB" sz="1800" kern="0" dirty="0" smtClean="0"/>
              <a:t>An optional tool that will allow you to drive the evolution of your database schema through your model entities, their attribute metadata and their relationships.</a:t>
            </a:r>
          </a:p>
          <a:p>
            <a:pPr lvl="1"/>
            <a:r>
              <a:rPr lang="en-GB" sz="1800" kern="0" dirty="0" smtClean="0"/>
              <a:t>Static data seeding capabilities are available on initial database creation.</a:t>
            </a:r>
          </a:p>
          <a:p>
            <a:endParaRPr lang="en-GB" sz="1000" kern="0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Architecture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i-msdn.sec.s-msft.com/dynimg/IC314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18987"/>
            <a:ext cx="5213804" cy="4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46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85774"/>
            <a:ext cx="7920000" cy="352425"/>
          </a:xfrm>
        </p:spPr>
        <p:txBody>
          <a:bodyPr/>
          <a:lstStyle/>
          <a:p>
            <a:r>
              <a:rPr lang="en-GB" sz="3200" dirty="0" smtClean="0"/>
              <a:t>Entity Framework 6 New(</a:t>
            </a:r>
            <a:r>
              <a:rPr lang="en-GB" sz="3200" dirty="0" err="1" smtClean="0"/>
              <a:t>ish</a:t>
            </a:r>
            <a:r>
              <a:rPr lang="en-GB" sz="3200" dirty="0"/>
              <a:t>)</a:t>
            </a:r>
            <a:r>
              <a:rPr lang="en-GB" sz="3200" dirty="0" smtClean="0"/>
              <a:t> Features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66800"/>
            <a:ext cx="9073222" cy="5155573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err="1" smtClean="0"/>
              <a:t>DbChangeTracker.HasChanges</a:t>
            </a:r>
            <a:r>
              <a:rPr lang="en-GB" dirty="0" smtClean="0"/>
              <a:t> / </a:t>
            </a:r>
            <a:r>
              <a:rPr lang="en-GB" dirty="0" err="1" smtClean="0"/>
              <a:t>DbSet.AddRange</a:t>
            </a:r>
            <a:r>
              <a:rPr lang="en-GB" dirty="0" smtClean="0"/>
              <a:t> / </a:t>
            </a:r>
            <a:r>
              <a:rPr lang="en-GB" dirty="0" err="1" smtClean="0"/>
              <a:t>DbSet.RemoveRange</a:t>
            </a:r>
            <a:endParaRPr lang="en-GB" dirty="0" smtClean="0"/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www.entityframeworktutorial.net/Images/EF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235702"/>
            <a:ext cx="49911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731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74" y="476250"/>
            <a:ext cx="7920000" cy="357337"/>
          </a:xfrm>
        </p:spPr>
        <p:txBody>
          <a:bodyPr/>
          <a:lstStyle/>
          <a:p>
            <a:r>
              <a:rPr lang="en-GB" sz="3200" dirty="0" smtClean="0"/>
              <a:t>Considering other Micro ORMs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74" y="2495550"/>
            <a:ext cx="9073222" cy="3397811"/>
          </a:xfrm>
        </p:spPr>
        <p:txBody>
          <a:bodyPr/>
          <a:lstStyle/>
          <a:p>
            <a:r>
              <a:rPr lang="en-GB" sz="2000" dirty="0" smtClean="0"/>
              <a:t>Dapper </a:t>
            </a:r>
            <a:r>
              <a:rPr lang="en-GB" sz="2000" dirty="0"/>
              <a:t>(static)</a:t>
            </a:r>
          </a:p>
          <a:p>
            <a:r>
              <a:rPr lang="en-GB" sz="2000" dirty="0" smtClean="0"/>
              <a:t>Massive </a:t>
            </a:r>
            <a:r>
              <a:rPr lang="en-GB" sz="2000" dirty="0"/>
              <a:t>(dynamic)</a:t>
            </a:r>
          </a:p>
          <a:p>
            <a:r>
              <a:rPr lang="en-GB" sz="2000" dirty="0" smtClean="0"/>
              <a:t>Advantageous</a:t>
            </a:r>
          </a:p>
          <a:p>
            <a:pPr lvl="1"/>
            <a:r>
              <a:rPr lang="en-GB" sz="1800" dirty="0" smtClean="0">
                <a:solidFill>
                  <a:srgbClr val="FF0000"/>
                </a:solidFill>
              </a:rPr>
              <a:t>Speed</a:t>
            </a:r>
            <a:r>
              <a:rPr lang="en-GB" sz="1800" dirty="0" smtClean="0"/>
              <a:t> </a:t>
            </a:r>
            <a:r>
              <a:rPr lang="en-GB" sz="1800" dirty="0"/>
              <a:t>(serialisation/execution), lightweight, simple to implement</a:t>
            </a:r>
          </a:p>
          <a:p>
            <a:pPr lvl="1"/>
            <a:r>
              <a:rPr lang="en-GB" sz="1800" dirty="0" smtClean="0"/>
              <a:t>Better </a:t>
            </a:r>
            <a:r>
              <a:rPr lang="en-GB" sz="1800" dirty="0"/>
              <a:t>control over SQL </a:t>
            </a:r>
            <a:r>
              <a:rPr lang="en-GB" sz="1800" dirty="0" smtClean="0"/>
              <a:t>generated</a:t>
            </a:r>
            <a:endParaRPr lang="en-GB" sz="2000" dirty="0" smtClean="0"/>
          </a:p>
          <a:p>
            <a:r>
              <a:rPr lang="en-GB" sz="2000" dirty="0" smtClean="0"/>
              <a:t>Disadvantageous</a:t>
            </a:r>
            <a:endParaRPr lang="en-GB" sz="2000" dirty="0"/>
          </a:p>
          <a:p>
            <a:pPr lvl="1"/>
            <a:r>
              <a:rPr lang="en-GB" sz="1800" dirty="0" smtClean="0"/>
              <a:t>No </a:t>
            </a:r>
            <a:r>
              <a:rPr lang="en-GB" sz="1800" dirty="0" err="1" smtClean="0"/>
              <a:t>Linq</a:t>
            </a:r>
            <a:r>
              <a:rPr lang="en-GB" sz="1800" dirty="0" smtClean="0"/>
              <a:t> Provider</a:t>
            </a:r>
            <a:r>
              <a:rPr lang="en-GB" sz="1800" dirty="0"/>
              <a:t>, </a:t>
            </a:r>
            <a:r>
              <a:rPr lang="en-GB" sz="1800" dirty="0" smtClean="0"/>
              <a:t>Db Migrations, </a:t>
            </a:r>
            <a:r>
              <a:rPr lang="en-GB" sz="1800" dirty="0" err="1" smtClean="0"/>
              <a:t>DbChange</a:t>
            </a:r>
            <a:r>
              <a:rPr lang="en-GB" sz="1800" dirty="0" smtClean="0"/>
              <a:t> Tracker features</a:t>
            </a:r>
          </a:p>
          <a:p>
            <a:pPr lvl="1"/>
            <a:r>
              <a:rPr lang="en-GB" sz="1800" dirty="0" smtClean="0"/>
              <a:t>Need to roll write your own select/insert/update/delete queries. This inline SQL needs to be maintained!!</a:t>
            </a:r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www.ctv.ca/getattachment/b3301628-5407-4241-bab3-3651f3d8f69a/TheFlash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999837"/>
            <a:ext cx="4522875" cy="25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51"/>
            <a:ext cx="7920000" cy="635626"/>
          </a:xfrm>
        </p:spPr>
        <p:txBody>
          <a:bodyPr/>
          <a:lstStyle/>
          <a:p>
            <a:r>
              <a:rPr lang="en-GB" sz="3200" dirty="0" smtClean="0"/>
              <a:t>Show me some code!!!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19175"/>
            <a:ext cx="9073222" cy="2976978"/>
          </a:xfrm>
        </p:spPr>
        <p:txBody>
          <a:bodyPr/>
          <a:lstStyle/>
          <a:p>
            <a:endParaRPr lang="en-GB" sz="2000" dirty="0" smtClean="0"/>
          </a:p>
          <a:p>
            <a:r>
              <a:rPr lang="en-GB" sz="2000" dirty="0" smtClean="0"/>
              <a:t>Create MVC Application from scratch using EF Power Tools</a:t>
            </a:r>
          </a:p>
          <a:p>
            <a:r>
              <a:rPr lang="en-GB" sz="2000" dirty="0" smtClean="0"/>
              <a:t>Demo</a:t>
            </a:r>
            <a:endParaRPr lang="en-GB" sz="2000" dirty="0"/>
          </a:p>
          <a:p>
            <a:pPr lvl="1"/>
            <a:r>
              <a:rPr lang="en-GB" sz="1800" dirty="0" smtClean="0"/>
              <a:t>What </a:t>
            </a:r>
            <a:r>
              <a:rPr lang="en-GB" sz="1800" dirty="0"/>
              <a:t>patterns do I use for a Web application vs. Thick Client/Windows </a:t>
            </a:r>
            <a:r>
              <a:rPr lang="en-GB" sz="1800" dirty="0" smtClean="0"/>
              <a:t>Service</a:t>
            </a:r>
          </a:p>
          <a:p>
            <a:pPr lvl="1"/>
            <a:r>
              <a:rPr lang="en-GB" sz="1800" dirty="0" smtClean="0"/>
              <a:t>Repository </a:t>
            </a:r>
            <a:r>
              <a:rPr lang="en-GB" sz="1800" dirty="0"/>
              <a:t>vs Factory </a:t>
            </a:r>
            <a:r>
              <a:rPr lang="en-GB" sz="1800" dirty="0" smtClean="0"/>
              <a:t>pattern</a:t>
            </a:r>
          </a:p>
          <a:p>
            <a:pPr lvl="1"/>
            <a:r>
              <a:rPr lang="en-GB" sz="1800" dirty="0" smtClean="0"/>
              <a:t>Performance Tests</a:t>
            </a:r>
          </a:p>
          <a:p>
            <a:r>
              <a:rPr lang="en-GB" sz="2000" dirty="0" smtClean="0"/>
              <a:t>Debug Unit Test in EF Open Source Library</a:t>
            </a:r>
            <a:endParaRPr lang="en-GB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57199"/>
            <a:ext cx="7920000" cy="428625"/>
          </a:xfrm>
        </p:spPr>
        <p:txBody>
          <a:bodyPr/>
          <a:lstStyle/>
          <a:p>
            <a:r>
              <a:rPr lang="en-GB" sz="3200" dirty="0" smtClean="0"/>
              <a:t>Entity Framework 7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38225"/>
            <a:ext cx="9073222" cy="4558129"/>
          </a:xfrm>
        </p:spPr>
        <p:txBody>
          <a:bodyPr/>
          <a:lstStyle/>
          <a:p>
            <a:r>
              <a:rPr lang="en-GB" sz="2000" dirty="0" err="1" smtClean="0"/>
              <a:t>Linq</a:t>
            </a:r>
            <a:r>
              <a:rPr lang="en-GB" sz="2000" dirty="0" smtClean="0"/>
              <a:t> </a:t>
            </a:r>
            <a:r>
              <a:rPr lang="en-GB" sz="2000" dirty="0"/>
              <a:t>Provider </a:t>
            </a:r>
            <a:r>
              <a:rPr lang="en-GB" sz="2000" dirty="0" smtClean="0"/>
              <a:t>improvements</a:t>
            </a:r>
          </a:p>
          <a:p>
            <a:pPr lvl="1"/>
            <a:r>
              <a:rPr lang="en-GB" sz="1800" dirty="0" smtClean="0"/>
              <a:t>Readable SQL</a:t>
            </a:r>
          </a:p>
          <a:p>
            <a:pPr lvl="1"/>
            <a:r>
              <a:rPr lang="en-GB" sz="1800" dirty="0" smtClean="0"/>
              <a:t>Multiple </a:t>
            </a:r>
            <a:r>
              <a:rPr lang="en-GB" sz="1800" dirty="0"/>
              <a:t>Queries for large result </a:t>
            </a:r>
            <a:r>
              <a:rPr lang="en-GB" sz="1800" dirty="0" smtClean="0"/>
              <a:t>sets</a:t>
            </a:r>
          </a:p>
          <a:p>
            <a:pPr lvl="1"/>
            <a:r>
              <a:rPr lang="en-GB" sz="1800" dirty="0" smtClean="0"/>
              <a:t> </a:t>
            </a:r>
            <a:r>
              <a:rPr lang="en-GB" sz="1800" dirty="0"/>
              <a:t>SQL </a:t>
            </a:r>
            <a:r>
              <a:rPr lang="en-GB" sz="1800" dirty="0" smtClean="0"/>
              <a:t>Performance</a:t>
            </a:r>
          </a:p>
          <a:p>
            <a:pPr lvl="1"/>
            <a:r>
              <a:rPr lang="en-GB" sz="1800" dirty="0" smtClean="0"/>
              <a:t>Bulk </a:t>
            </a:r>
            <a:r>
              <a:rPr lang="en-GB" sz="1800" dirty="0"/>
              <a:t>Inserts</a:t>
            </a:r>
          </a:p>
          <a:p>
            <a:r>
              <a:rPr lang="en-GB" sz="2000" dirty="0" smtClean="0"/>
              <a:t>Multiple </a:t>
            </a:r>
            <a:r>
              <a:rPr lang="en-GB" sz="2000" dirty="0"/>
              <a:t>platforms Unix, Windows Phone </a:t>
            </a:r>
            <a:r>
              <a:rPr lang="en-GB" sz="2000" dirty="0" err="1" smtClean="0"/>
              <a:t>etc</a:t>
            </a:r>
            <a:endParaRPr lang="en-GB" sz="2000" dirty="0" smtClean="0"/>
          </a:p>
          <a:p>
            <a:r>
              <a:rPr lang="en-GB" sz="2000" dirty="0" smtClean="0"/>
              <a:t>Support for non-relational databases</a:t>
            </a:r>
            <a:endParaRPr lang="en-GB" sz="2000" dirty="0"/>
          </a:p>
          <a:p>
            <a:r>
              <a:rPr lang="en-GB" sz="2000" dirty="0" smtClean="0"/>
              <a:t>Code </a:t>
            </a:r>
            <a:r>
              <a:rPr lang="en-GB" sz="2000" dirty="0"/>
              <a:t>first only</a:t>
            </a:r>
          </a:p>
          <a:p>
            <a:r>
              <a:rPr lang="en-GB" sz="2000" dirty="0" smtClean="0"/>
              <a:t>Low </a:t>
            </a:r>
            <a:r>
              <a:rPr lang="en-GB" sz="2000" dirty="0"/>
              <a:t>memory footprint / Pay-per-Play</a:t>
            </a:r>
          </a:p>
          <a:p>
            <a:r>
              <a:rPr lang="en-GB" sz="2000" dirty="0" smtClean="0"/>
              <a:t>Support </a:t>
            </a:r>
            <a:r>
              <a:rPr lang="en-GB" sz="2000" dirty="0"/>
              <a:t>for non-relational DBs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9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3f10cd6e-67ef-4e06-a184-a118dcfc3794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2833</TotalTime>
  <Words>509</Words>
  <Application>Microsoft Office PowerPoint</Application>
  <PresentationFormat>A4 Paper (210x297 mm)</PresentationFormat>
  <Paragraphs>98</Paragraphs>
  <Slides>10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Marketing&amp;TradingTheme</vt:lpstr>
      <vt:lpstr>think-cell Slide</vt:lpstr>
      <vt:lpstr>Tech Punch</vt:lpstr>
      <vt:lpstr>Agenda</vt:lpstr>
      <vt:lpstr>High Level Overview of Entity Framework 6</vt:lpstr>
      <vt:lpstr>EF Architecture</vt:lpstr>
      <vt:lpstr>Entity Framework 6 New(ish) Features</vt:lpstr>
      <vt:lpstr>Options with Entity Framework</vt:lpstr>
      <vt:lpstr>Considering other Micro ORMs</vt:lpstr>
      <vt:lpstr>Show me some code!!!</vt:lpstr>
      <vt:lpstr>Entity Framework 7</vt:lpstr>
      <vt:lpstr>Resources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79</cp:revision>
  <dcterms:created xsi:type="dcterms:W3CDTF">2015-12-14T09:13:31Z</dcterms:created>
  <dcterms:modified xsi:type="dcterms:W3CDTF">2016-01-26T22:38:12Z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