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A54DE-0E77-4DBB-BC98-F1EF647CBC18}" v="17" dt="2025-03-30T20:30:43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8F4-1BB6-46E3-0C7B-43AB47F6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0D50-4162-BF7F-2975-202E27357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8BF2-E0EC-7A2F-0FA2-710B4E2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C0AB-2E06-9A34-B16C-98563426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8B48-B1BD-50D7-F57B-F48647AD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2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7AA4-34A7-68D5-7D44-83B6B98A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893E-4C2D-0AB5-94E1-4DBA70C0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326-A1CD-E6B7-617D-DC51FF6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1FBB-B2BA-82E4-DAC7-96D35C42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643-F5F1-C861-8133-654C557B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67EB9-D663-49FB-6417-0C138007F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E9EC9-2562-EBAF-FDC3-74C045BA5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F56E-98B2-4B4B-05EB-3AF92655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9793-59FA-23D7-0CA5-B641552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65FC-0A37-A213-EFD4-48D6AA1A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73A-4626-D173-FBE6-7FECB206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C836-54C2-6F2E-C2A9-FC301285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0841-76A2-7743-A6BC-C3844607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489F-D44A-011A-D003-75C9F380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12C2-206F-FDA1-4E4F-D41A7854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5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D68-9A49-5B0E-4FB0-22795A90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6EBC-6732-AE09-6E5A-9DE71DAF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201-328C-0862-27C5-EE69B37E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8255-CC63-45B8-B5FE-DD1ADDC3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993F-5B4F-432D-A6C8-3786D4E3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4FA-C3EA-2B0A-60A8-7DE5B15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A32-9FCD-41A1-2AE4-2928A8A82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9A9F-91F0-3C00-2CDE-C0918555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AA95-9E0C-B35E-D924-15326CD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EE96-E1F7-7748-F166-9CBD16A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8949-9E75-FA27-271B-3BF94646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1C5-646A-BAD8-F2F5-D253FD70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1F38-EC36-B4E8-4ACA-5A9C023E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F71A-7C1E-91EC-746B-88FC20442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3AB41-704B-0DCA-E0D2-596EDAE6C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1D7F2-3334-F38E-56C8-015615C22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350D6-998E-9CAE-D9BE-3F8D64F7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5B05B-78A8-0580-FE96-6EC5C5DD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D6F47-601D-0D42-3544-EDA7809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B6D2-4CA4-66EF-DDED-B93E265A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CF03F-45E3-BBD3-877F-0461F513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8EA4-99B1-B98F-79CB-4576124E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14112-5DF5-6D2D-4394-32A7379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11862-3CD0-0360-3E17-744223C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9929-DBD8-0BA2-5575-74A5E08B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0A61-F974-1026-C83F-4C26D130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1936-46D4-1B9C-C000-7F442A39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68DF-3539-651C-33DD-3274ADC7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527-9AA4-665C-71D7-3F2D7610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89DEB-0D7C-E6AA-2A85-88BDC577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9935-90E8-235B-63C0-DC7D34E9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058-B89E-D64B-146A-606B9534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B4D3-661C-060A-D7A8-74A38601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B2490-F3E0-7D2A-1A47-892852A90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BA7E3-9C62-BCFE-D055-BBE71B83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B698-1C86-BA91-D112-F2B7D2C7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CB61-CD25-5313-7971-485FB0EE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16BD-EFF4-42FC-260A-796E48D9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7063-7289-FC70-8A06-A39BB167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30C4-261B-6A44-E2A1-8F326DAC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FD20-666F-0BA8-49B6-127FA31A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44229-A086-4726-81AF-0BB09E11BB98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B449-4AFA-C478-2630-12A063CE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2A63-B1D9-70E6-BE38-F70E4BB46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ark road with lights on it&#10;&#10;AI-generated content may be incorrect.">
            <a:extLst>
              <a:ext uri="{FF2B5EF4-FFF2-40B4-BE49-F238E27FC236}">
                <a16:creationId xmlns:a16="http://schemas.microsoft.com/office/drawing/2014/main" id="{121DB30B-7BBD-3F81-E993-3479852F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5548F-7DDE-0EA2-0C7A-58C6582F5D84}"/>
              </a:ext>
            </a:extLst>
          </p:cNvPr>
          <p:cNvSpPr txBox="1"/>
          <p:nvPr/>
        </p:nvSpPr>
        <p:spPr>
          <a:xfrm>
            <a:off x="5496232" y="5122606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“You have been down that road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EventHandlers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and you know where it leads…”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810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D9BBF-7253-1607-A349-7D376839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77230-B505-57C2-57A4-977D6BDCB4CC}"/>
              </a:ext>
            </a:extLst>
          </p:cNvPr>
          <p:cNvSpPr txBox="1"/>
          <p:nvPr/>
        </p:nvSpPr>
        <p:spPr>
          <a:xfrm>
            <a:off x="653667" y="581353"/>
            <a:ext cx="995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rPr>
              <a:t>What is Reactive Extensions?</a:t>
            </a:r>
            <a:endParaRPr lang="en-GB" sz="3200" dirty="0">
              <a:solidFill>
                <a:schemeClr val="accent6">
                  <a:lumMod val="60000"/>
                  <a:lumOff val="40000"/>
                </a:schemeClr>
              </a:solidFill>
              <a:latin typeface="Aptos ExtraBold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E7792-8AB4-3B54-051F-17B827B87CBD}"/>
              </a:ext>
            </a:extLst>
          </p:cNvPr>
          <p:cNvSpPr txBox="1"/>
          <p:nvPr/>
        </p:nvSpPr>
        <p:spPr>
          <a:xfrm>
            <a:off x="921336" y="1377474"/>
            <a:ext cx="826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better way to handle asynchronous event streams through the use of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IObservable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set of extension methods for querying the asynchronous data stream using </a:t>
            </a:r>
            <a:r>
              <a:rPr lang="en-GB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Linq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way of parameterizing concurrency with schedulers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372EC-4268-9A19-537A-319E5FF3F596}"/>
              </a:ext>
            </a:extLst>
          </p:cNvPr>
          <p:cNvSpPr txBox="1"/>
          <p:nvPr/>
        </p:nvSpPr>
        <p:spPr>
          <a:xfrm>
            <a:off x="7423499" y="3952198"/>
            <a:ext cx="30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10B0C-CFD0-ED59-982B-A76D9270682A}"/>
              </a:ext>
            </a:extLst>
          </p:cNvPr>
          <p:cNvSpPr txBox="1"/>
          <p:nvPr/>
        </p:nvSpPr>
        <p:spPr>
          <a:xfrm>
            <a:off x="1580249" y="3952198"/>
            <a:ext cx="30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IObservable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709AC-7BEB-3543-F0EA-1BDE5C47F4E7}"/>
              </a:ext>
            </a:extLst>
          </p:cNvPr>
          <p:cNvSpPr txBox="1"/>
          <p:nvPr/>
        </p:nvSpPr>
        <p:spPr>
          <a:xfrm>
            <a:off x="1443850" y="5629402"/>
            <a:ext cx="307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4C70D-15D5-CD2C-6C51-B201DA774FE8}"/>
              </a:ext>
            </a:extLst>
          </p:cNvPr>
          <p:cNvSpPr txBox="1"/>
          <p:nvPr/>
        </p:nvSpPr>
        <p:spPr>
          <a:xfrm>
            <a:off x="6706860" y="5691872"/>
            <a:ext cx="307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IEnumerator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D36954-2CBC-38D1-D3F3-6B7CC633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84260"/>
              </p:ext>
            </p:extLst>
          </p:nvPr>
        </p:nvGraphicFramePr>
        <p:xfrm>
          <a:off x="1143703" y="4493748"/>
          <a:ext cx="4489006" cy="113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006">
                  <a:extLst>
                    <a:ext uri="{9D8B030D-6E8A-4147-A177-3AD203B41FA5}">
                      <a16:colId xmlns:a16="http://schemas.microsoft.com/office/drawing/2014/main" val="3006671976"/>
                    </a:ext>
                  </a:extLst>
                </a:gridCol>
              </a:tblGrid>
              <a:tr h="1135654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563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4FE78C-917F-DACD-CD93-D0E97605287C}"/>
              </a:ext>
            </a:extLst>
          </p:cNvPr>
          <p:cNvSpPr txBox="1"/>
          <p:nvPr/>
        </p:nvSpPr>
        <p:spPr>
          <a:xfrm>
            <a:off x="1143703" y="4497139"/>
            <a:ext cx="458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 T –&gt; ()) –&gt; ()</a:t>
            </a:r>
            <a:endParaRPr lang="en-GB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95B1BD-B8E1-3B1A-183D-D36DCB318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27408"/>
              </p:ext>
            </p:extLst>
          </p:nvPr>
        </p:nvGraphicFramePr>
        <p:xfrm>
          <a:off x="6559291" y="4515818"/>
          <a:ext cx="4489006" cy="113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006">
                  <a:extLst>
                    <a:ext uri="{9D8B030D-6E8A-4147-A177-3AD203B41FA5}">
                      <a16:colId xmlns:a16="http://schemas.microsoft.com/office/drawing/2014/main" val="3006671976"/>
                    </a:ext>
                  </a:extLst>
                </a:gridCol>
              </a:tblGrid>
              <a:tr h="1135654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563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622C60-465D-F54C-A5C1-3DBCC2956102}"/>
              </a:ext>
            </a:extLst>
          </p:cNvPr>
          <p:cNvSpPr txBox="1"/>
          <p:nvPr/>
        </p:nvSpPr>
        <p:spPr>
          <a:xfrm>
            <a:off x="6559291" y="4519209"/>
            <a:ext cx="458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 T &lt;- ()) &lt;- ()</a:t>
            </a:r>
            <a:endParaRPr lang="en-GB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0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0E105D-7F4F-65ED-E409-6DD57620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45956-5D90-54D8-8393-CDEED50C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53" y="1184195"/>
            <a:ext cx="8650693" cy="41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994F-B23E-BEB7-4F62-78D346B02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0CD21-8090-3C46-CC55-70AE1600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9655"/>
              </p:ext>
            </p:extLst>
          </p:nvPr>
        </p:nvGraphicFramePr>
        <p:xfrm>
          <a:off x="973394" y="491613"/>
          <a:ext cx="10314038" cy="592171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193285">
                  <a:extLst>
                    <a:ext uri="{9D8B030D-6E8A-4147-A177-3AD203B41FA5}">
                      <a16:colId xmlns:a16="http://schemas.microsoft.com/office/drawing/2014/main" val="221555322"/>
                    </a:ext>
                  </a:extLst>
                </a:gridCol>
                <a:gridCol w="5120753">
                  <a:extLst>
                    <a:ext uri="{9D8B030D-6E8A-4147-A177-3AD203B41FA5}">
                      <a16:colId xmlns:a16="http://schemas.microsoft.com/office/drawing/2014/main" val="1634501566"/>
                    </a:ext>
                  </a:extLst>
                </a:gridCol>
              </a:tblGrid>
              <a:tr h="15820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Declare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EventHandler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&lt;int&gt; handler = null; 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Declare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ISubject</a:t>
                      </a:r>
                      <a:r>
                        <a:rPr lang="en-US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&lt;int&gt; stream = new Subject&lt;int&gt;();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753199"/>
                  </a:ext>
                </a:extLst>
              </a:tr>
              <a:tr h="27575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Subscribe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handler += (sender, e) =&gt;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if (e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Subscribe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IDisposable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subscription = stream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.Where(x =&gt; x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.Subscribe(</a:t>
                      </a:r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203651"/>
                  </a:ext>
                </a:extLst>
              </a:tr>
              <a:tr h="15820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Publish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handler.Invoke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(null, 1);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Publish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numberStream.OnNext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59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9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2726F6-FFB9-72C8-95CE-DCF9FFE26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35FA26-595F-9C5C-68A3-FC2650F07837}"/>
              </a:ext>
            </a:extLst>
          </p:cNvPr>
          <p:cNvSpPr txBox="1"/>
          <p:nvPr/>
        </p:nvSpPr>
        <p:spPr>
          <a:xfrm>
            <a:off x="2848553" y="1457778"/>
            <a:ext cx="734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Events vs Observables</a:t>
            </a:r>
            <a:endParaRPr lang="en-GB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6A442-8640-32C3-2449-C729C41DCEBA}"/>
              </a:ext>
            </a:extLst>
          </p:cNvPr>
          <p:cNvSpPr txBox="1"/>
          <p:nvPr/>
        </p:nvSpPr>
        <p:spPr>
          <a:xfrm>
            <a:off x="4120628" y="3429000"/>
            <a:ext cx="379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Demo time!</a:t>
            </a:r>
            <a:endParaRPr lang="en-GB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5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60DB5-C3E0-4D1A-D632-50D46351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6C62D-7736-8E32-2FB7-75176005F503}"/>
              </a:ext>
            </a:extLst>
          </p:cNvPr>
          <p:cNvSpPr txBox="1"/>
          <p:nvPr/>
        </p:nvSpPr>
        <p:spPr>
          <a:xfrm>
            <a:off x="693349" y="555523"/>
            <a:ext cx="596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rPr>
              <a:t>Advantageous…</a:t>
            </a:r>
            <a:endParaRPr lang="en-GB" sz="3200" dirty="0">
              <a:solidFill>
                <a:schemeClr val="accent6">
                  <a:lumMod val="60000"/>
                  <a:lumOff val="40000"/>
                </a:schemeClr>
              </a:solidFill>
              <a:latin typeface="Aptos ExtraBold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7A620-9896-E562-9CE5-16EABC3B4A7C}"/>
              </a:ext>
            </a:extLst>
          </p:cNvPr>
          <p:cNvSpPr txBox="1"/>
          <p:nvPr/>
        </p:nvSpPr>
        <p:spPr>
          <a:xfrm>
            <a:off x="958645" y="1612490"/>
            <a:ext cx="84657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Streams can be used as first class citizens in your application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Streams of data can be aggregated and filtered with </a:t>
            </a:r>
            <a:r>
              <a:rPr lang="en-GB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Linq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Unsubscribing from a stream using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IDisposable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is “cleaner” than -=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eventhandler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Bridging into Async/Await world is seamless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3C7EE-E795-3846-8B00-BCBA55709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78D48-67B3-D941-8643-649A04B2708D}"/>
              </a:ext>
            </a:extLst>
          </p:cNvPr>
          <p:cNvSpPr txBox="1"/>
          <p:nvPr/>
        </p:nvSpPr>
        <p:spPr>
          <a:xfrm>
            <a:off x="683108" y="530942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Best use cases: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36C4F-551A-35F8-02D6-14262CFCB488}"/>
              </a:ext>
            </a:extLst>
          </p:cNvPr>
          <p:cNvSpPr txBox="1"/>
          <p:nvPr/>
        </p:nvSpPr>
        <p:spPr>
          <a:xfrm>
            <a:off x="921171" y="1553495"/>
            <a:ext cx="9276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Stateful thick clients or stateful browser applications 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WPF,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Winforms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Blazor Client, Angular,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 stateful systems that handle incoming asynchronous data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(Systems which process incoming data streams (event handlers) from external API’s)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23852-D3B2-4154-5FF8-50192BC9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76" y="3889063"/>
            <a:ext cx="7592485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82C56-7EBA-18D8-A9FA-058619971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3E5C8-8EF7-9708-D45F-E3B09FD90F4B}"/>
              </a:ext>
            </a:extLst>
          </p:cNvPr>
          <p:cNvSpPr txBox="1"/>
          <p:nvPr/>
        </p:nvSpPr>
        <p:spPr>
          <a:xfrm>
            <a:off x="688260" y="560438"/>
            <a:ext cx="793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Concepts and Features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F83F1-50CF-480C-269D-B88BE5C554F3}"/>
              </a:ext>
            </a:extLst>
          </p:cNvPr>
          <p:cNvSpPr txBox="1"/>
          <p:nvPr/>
        </p:nvSpPr>
        <p:spPr>
          <a:xfrm>
            <a:off x="815002" y="1145213"/>
            <a:ext cx="44601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Hot and Cold Observables (Streams)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Multicasting with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Rx is testable using </a:t>
            </a:r>
            <a:r>
              <a:rPr lang="en-GB" dirty="0" err="1"/>
              <a:t>TestSchedulers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Pipelines are an advanced way to use 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665A-D36E-7416-F1D4-7D6BDDA5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143" y="3392032"/>
            <a:ext cx="881185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2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FAEAB-6D7A-94CB-661D-B72FA6646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16CDF6-4A52-A8AB-30E9-0EBF0A8A7251}"/>
              </a:ext>
            </a:extLst>
          </p:cNvPr>
          <p:cNvSpPr txBox="1"/>
          <p:nvPr/>
        </p:nvSpPr>
        <p:spPr>
          <a:xfrm>
            <a:off x="688259" y="637010"/>
            <a:ext cx="417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5003B-7BC8-4072-0C21-2A71E3D40044}"/>
              </a:ext>
            </a:extLst>
          </p:cNvPr>
          <p:cNvSpPr txBox="1"/>
          <p:nvPr/>
        </p:nvSpPr>
        <p:spPr>
          <a:xfrm>
            <a:off x="875071" y="1678797"/>
            <a:ext cx="362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https://github.com/dotnet/reactive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345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Aptos</vt:lpstr>
      <vt:lpstr>Aptos Display</vt:lpstr>
      <vt:lpstr>Aptos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Hibbert</dc:creator>
  <cp:lastModifiedBy>Jean Hibbert</cp:lastModifiedBy>
  <cp:revision>8</cp:revision>
  <dcterms:created xsi:type="dcterms:W3CDTF">2025-03-30T16:49:10Z</dcterms:created>
  <dcterms:modified xsi:type="dcterms:W3CDTF">2025-04-14T18:52:37Z</dcterms:modified>
</cp:coreProperties>
</file>