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5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A54DE-0E77-4DBB-BC98-F1EF647CBC18}" v="17" dt="2025-03-30T20:30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8F4-1BB6-46E3-0C7B-43AB47F6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0D50-4162-BF7F-2975-202E2735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8BF2-E0EC-7A2F-0FA2-710B4E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C0AB-2E06-9A34-B16C-9856342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8B48-B1BD-50D7-F57B-F48647AD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AA4-34A7-68D5-7D44-83B6B98A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893E-4C2D-0AB5-94E1-4DBA70C0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326-A1CD-E6B7-617D-DC51FF6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1FBB-B2BA-82E4-DAC7-96D35C4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643-F5F1-C861-8133-654C557B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67EB9-D663-49FB-6417-0C138007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E9EC9-2562-EBAF-FDC3-74C045BA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F56E-98B2-4B4B-05EB-3AF9265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793-59FA-23D7-0CA5-B641552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65FC-0A37-A213-EFD4-48D6AA1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73A-4626-D173-FBE6-7FECB206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836-54C2-6F2E-C2A9-FC30128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0841-76A2-7743-A6BC-C384460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89F-D44A-011A-D003-75C9F38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12C2-206F-FDA1-4E4F-D41A785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D68-9A49-5B0E-4FB0-22795A90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6EBC-6732-AE09-6E5A-9DE71DAF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201-328C-0862-27C5-EE69B37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255-CC63-45B8-B5FE-DD1ADDC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993F-5B4F-432D-A6C8-3786D4E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4FA-C3EA-2B0A-60A8-7DE5B15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A32-9FCD-41A1-2AE4-2928A8A8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9A9F-91F0-3C00-2CDE-C0918555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AA95-9E0C-B35E-D924-15326CD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EE96-E1F7-7748-F166-9CBD16A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8949-9E75-FA27-271B-3BF94646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C5-646A-BAD8-F2F5-D253FD70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1F38-EC36-B4E8-4ACA-5A9C023E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F71A-7C1E-91EC-746B-88FC20442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AB41-704B-0DCA-E0D2-596EDAE6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D7F2-3334-F38E-56C8-015615C22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50D6-998E-9CAE-D9BE-3F8D64F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5B05B-78A8-0580-FE96-6EC5C5D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6F47-601D-0D42-3544-EDA7809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B6D2-4CA4-66EF-DDED-B93E265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F03F-45E3-BBD3-877F-0461F51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8EA4-99B1-B98F-79CB-4576124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14112-5DF5-6D2D-4394-32A7379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1862-3CD0-0360-3E17-744223C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9929-DBD8-0BA2-5575-74A5E08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0A61-F974-1026-C83F-4C26D13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936-46D4-1B9C-C000-7F442A39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68DF-3539-651C-33DD-3274ADC7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527-9AA4-665C-71D7-3F2D7610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9DEB-0D7C-E6AA-2A85-88BDC577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935-90E8-235B-63C0-DC7D34E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058-B89E-D64B-146A-606B9534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B4D3-661C-060A-D7A8-74A38601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B2490-F3E0-7D2A-1A47-892852A90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A7E3-9C62-BCFE-D055-BBE71B83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B698-1C86-BA91-D112-F2B7D2C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CB61-CD25-5313-7971-485FB0E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16BD-EFF4-42FC-260A-796E48D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7063-7289-FC70-8A06-A39BB167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30C4-261B-6A44-E2A1-8F326DAC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D20-666F-0BA8-49B6-127FA31A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44229-A086-4726-81AF-0BB09E11BB98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B449-4AFA-C478-2630-12A063CE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2A63-B1D9-70E6-BE38-F70E4BB4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ad with lights on it&#10;&#10;AI-generated content may be incorrect.">
            <a:extLst>
              <a:ext uri="{FF2B5EF4-FFF2-40B4-BE49-F238E27FC236}">
                <a16:creationId xmlns:a16="http://schemas.microsoft.com/office/drawing/2014/main" id="{121DB30B-7BBD-3F81-E993-3479852F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548F-7DDE-0EA2-0C7A-58C6582F5D84}"/>
              </a:ext>
            </a:extLst>
          </p:cNvPr>
          <p:cNvSpPr txBox="1"/>
          <p:nvPr/>
        </p:nvSpPr>
        <p:spPr>
          <a:xfrm>
            <a:off x="5496232" y="5122606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“You have been down that road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EventHandlers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and you know where it leads…”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81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D9BBF-7253-1607-A349-7D376839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77230-B505-57C2-57A4-977D6BDCB4CC}"/>
              </a:ext>
            </a:extLst>
          </p:cNvPr>
          <p:cNvSpPr txBox="1"/>
          <p:nvPr/>
        </p:nvSpPr>
        <p:spPr>
          <a:xfrm>
            <a:off x="653667" y="581353"/>
            <a:ext cx="99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What is Reactive Extensions?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E7792-8AB4-3B54-051F-17B827B87CBD}"/>
              </a:ext>
            </a:extLst>
          </p:cNvPr>
          <p:cNvSpPr txBox="1"/>
          <p:nvPr/>
        </p:nvSpPr>
        <p:spPr>
          <a:xfrm>
            <a:off x="921336" y="1377474"/>
            <a:ext cx="8714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better way to handle asynchronous event streams through the use of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IObservable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set of extension methods for querying the asynchronous data stream using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way of parameterizing concurrency with schedulers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372EC-4268-9A19-537A-319E5FF3F596}"/>
              </a:ext>
            </a:extLst>
          </p:cNvPr>
          <p:cNvSpPr txBox="1"/>
          <p:nvPr/>
        </p:nvSpPr>
        <p:spPr>
          <a:xfrm>
            <a:off x="742349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10B0C-CFD0-ED59-982B-A76D9270682A}"/>
              </a:ext>
            </a:extLst>
          </p:cNvPr>
          <p:cNvSpPr txBox="1"/>
          <p:nvPr/>
        </p:nvSpPr>
        <p:spPr>
          <a:xfrm>
            <a:off x="158024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709AC-7BEB-3543-F0EA-1BDE5C47F4E7}"/>
              </a:ext>
            </a:extLst>
          </p:cNvPr>
          <p:cNvSpPr txBox="1"/>
          <p:nvPr/>
        </p:nvSpPr>
        <p:spPr>
          <a:xfrm>
            <a:off x="1443850" y="562940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4C70D-15D5-CD2C-6C51-B201DA774FE8}"/>
              </a:ext>
            </a:extLst>
          </p:cNvPr>
          <p:cNvSpPr txBox="1"/>
          <p:nvPr/>
        </p:nvSpPr>
        <p:spPr>
          <a:xfrm>
            <a:off x="6706860" y="569187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IEnumerator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D36954-2CBC-38D1-D3F3-6B7CC633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84260"/>
              </p:ext>
            </p:extLst>
          </p:nvPr>
        </p:nvGraphicFramePr>
        <p:xfrm>
          <a:off x="1143703" y="449374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4FE78C-917F-DACD-CD93-D0E97605287C}"/>
              </a:ext>
            </a:extLst>
          </p:cNvPr>
          <p:cNvSpPr txBox="1"/>
          <p:nvPr/>
        </p:nvSpPr>
        <p:spPr>
          <a:xfrm>
            <a:off x="1143703" y="449713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–&gt; ()) –&gt;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95B1BD-B8E1-3B1A-183D-D36DCB318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27408"/>
              </p:ext>
            </p:extLst>
          </p:nvPr>
        </p:nvGraphicFramePr>
        <p:xfrm>
          <a:off x="6559291" y="451581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622C60-465D-F54C-A5C1-3DBCC2956102}"/>
              </a:ext>
            </a:extLst>
          </p:cNvPr>
          <p:cNvSpPr txBox="1"/>
          <p:nvPr/>
        </p:nvSpPr>
        <p:spPr>
          <a:xfrm>
            <a:off x="6559291" y="451920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&lt;- ()) &lt;-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E105D-7F4F-65ED-E409-6DD5762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5956-5D90-54D8-8393-CDEED50C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53" y="1184195"/>
            <a:ext cx="8650693" cy="41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82C56-7EBA-18D8-A9FA-05861997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E5C8-8EF7-9708-D45F-E3B09FD90F4B}"/>
              </a:ext>
            </a:extLst>
          </p:cNvPr>
          <p:cNvSpPr txBox="1"/>
          <p:nvPr/>
        </p:nvSpPr>
        <p:spPr>
          <a:xfrm>
            <a:off x="717756" y="186812"/>
            <a:ext cx="793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Concepts and Features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83F1-50CF-480C-269D-B88BE5C554F3}"/>
              </a:ext>
            </a:extLst>
          </p:cNvPr>
          <p:cNvSpPr txBox="1"/>
          <p:nvPr/>
        </p:nvSpPr>
        <p:spPr>
          <a:xfrm>
            <a:off x="798138" y="771587"/>
            <a:ext cx="8945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Hot and Cold Observables (Streams)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Multicasting behaviour with multiple 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Rx is testable using </a:t>
            </a:r>
            <a:r>
              <a:rPr lang="en-GB" dirty="0" err="1"/>
              <a:t>TestSchedulers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Pipelines are an advanced way to use 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Supported in many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665A-D36E-7416-F1D4-7D6BDDA5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3549348"/>
            <a:ext cx="88118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2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994F-B23E-BEB7-4F62-78D346B0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0CD21-8090-3C46-CC55-70AE1600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9655"/>
              </p:ext>
            </p:extLst>
          </p:nvPr>
        </p:nvGraphicFramePr>
        <p:xfrm>
          <a:off x="973394" y="491613"/>
          <a:ext cx="10314038" cy="592171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193285">
                  <a:extLst>
                    <a:ext uri="{9D8B030D-6E8A-4147-A177-3AD203B41FA5}">
                      <a16:colId xmlns:a16="http://schemas.microsoft.com/office/drawing/2014/main" val="221555322"/>
                    </a:ext>
                  </a:extLst>
                </a:gridCol>
                <a:gridCol w="5120753">
                  <a:extLst>
                    <a:ext uri="{9D8B030D-6E8A-4147-A177-3AD203B41FA5}">
                      <a16:colId xmlns:a16="http://schemas.microsoft.com/office/drawing/2014/main" val="1634501566"/>
                    </a:ext>
                  </a:extLst>
                </a:gridCol>
              </a:tblGrid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handler = null; 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ISubject</a:t>
                      </a:r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stream = new Subject&lt;int&gt;();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753199"/>
                  </a:ext>
                </a:extLst>
              </a:tr>
              <a:tr h="27575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 += (sender, e) =&gt;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if (e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IDisposable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subscription = stream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.Where(x =&gt; x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.Subscribe(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03651"/>
                  </a:ext>
                </a:extLst>
              </a:tr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handler.Invoke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(null, 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numberStream.OnNext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5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9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60DB5-C3E0-4D1A-D632-50D4635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6C62D-7736-8E32-2FB7-75176005F503}"/>
              </a:ext>
            </a:extLst>
          </p:cNvPr>
          <p:cNvSpPr txBox="1"/>
          <p:nvPr/>
        </p:nvSpPr>
        <p:spPr>
          <a:xfrm>
            <a:off x="713013" y="211394"/>
            <a:ext cx="596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Advantages…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7A620-9896-E562-9CE5-16EABC3B4A7C}"/>
              </a:ext>
            </a:extLst>
          </p:cNvPr>
          <p:cNvSpPr txBox="1"/>
          <p:nvPr/>
        </p:nvSpPr>
        <p:spPr>
          <a:xfrm>
            <a:off x="713013" y="796169"/>
            <a:ext cx="9616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can be used as first class citizens in your application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of data can be aggregated and filtered with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code is more compositional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Unsubscribing from a stream using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IDisposable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is “cleaner” than -=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eventhandler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Bridging into Async/Await world is seamless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Ability to handle stream completion and errors within event stream processor (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Parameterization of concurrency with schedulers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6356A-031B-34C2-2B1F-16A87B78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19" y="4074497"/>
            <a:ext cx="838317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726F6-FFB9-72C8-95CE-DCF9FFE2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5FA26-595F-9C5C-68A3-FC2650F07837}"/>
              </a:ext>
            </a:extLst>
          </p:cNvPr>
          <p:cNvSpPr txBox="1"/>
          <p:nvPr/>
        </p:nvSpPr>
        <p:spPr>
          <a:xfrm>
            <a:off x="2730566" y="445055"/>
            <a:ext cx="734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Events vs Observables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1B8B3-C1BD-4BE8-0174-8130A8F40CD5}"/>
              </a:ext>
            </a:extLst>
          </p:cNvPr>
          <p:cNvSpPr/>
          <p:nvPr/>
        </p:nvSpPr>
        <p:spPr>
          <a:xfrm>
            <a:off x="2251587" y="1927123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LinqPad</a:t>
            </a:r>
            <a:r>
              <a:rPr lang="en-US" dirty="0"/>
              <a:t> UI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25847-E4C8-C2FC-DA94-E3106E646195}"/>
              </a:ext>
            </a:extLst>
          </p:cNvPr>
          <p:cNvSpPr/>
          <p:nvPr/>
        </p:nvSpPr>
        <p:spPr>
          <a:xfrm>
            <a:off x="7167718" y="1927123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1FA08-A049-8ECE-9947-C0DB5AB9D2B8}"/>
              </a:ext>
            </a:extLst>
          </p:cNvPr>
          <p:cNvSpPr/>
          <p:nvPr/>
        </p:nvSpPr>
        <p:spPr>
          <a:xfrm>
            <a:off x="4709656" y="3195168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Execution API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80091-EE83-9CB8-3245-DBEE254BD6FE}"/>
              </a:ext>
            </a:extLst>
          </p:cNvPr>
          <p:cNvSpPr/>
          <p:nvPr/>
        </p:nvSpPr>
        <p:spPr>
          <a:xfrm>
            <a:off x="7167718" y="4694904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Equity Pricer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73FFA-CDF1-BD84-84C1-E797024DEADD}"/>
              </a:ext>
            </a:extLst>
          </p:cNvPr>
          <p:cNvSpPr/>
          <p:nvPr/>
        </p:nvSpPr>
        <p:spPr>
          <a:xfrm>
            <a:off x="2349914" y="4694904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FX Pricer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BBEF0-9AF3-9097-AB95-BB9BE646828A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431458" y="2635045"/>
            <a:ext cx="2084441" cy="528484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D78DE-7638-5AA8-A1BA-28528CDEC6E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263148" y="2635045"/>
            <a:ext cx="2084441" cy="528484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A51737-48C9-9169-F9CD-A5496847380F}"/>
              </a:ext>
            </a:extLst>
          </p:cNvPr>
          <p:cNvCxnSpPr>
            <a:cxnSpLocks/>
          </p:cNvCxnSpPr>
          <p:nvPr/>
        </p:nvCxnSpPr>
        <p:spPr>
          <a:xfrm flipV="1">
            <a:off x="3431456" y="3934729"/>
            <a:ext cx="2064778" cy="760175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66440-2D8F-8B5A-488B-1F4D97D63DA1}"/>
              </a:ext>
            </a:extLst>
          </p:cNvPr>
          <p:cNvCxnSpPr>
            <a:cxnSpLocks/>
          </p:cNvCxnSpPr>
          <p:nvPr/>
        </p:nvCxnSpPr>
        <p:spPr>
          <a:xfrm flipH="1" flipV="1">
            <a:off x="6263147" y="3903090"/>
            <a:ext cx="2084441" cy="823453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FC8C76-D1E5-880C-6E42-1D53FCCE3ABC}"/>
              </a:ext>
            </a:extLst>
          </p:cNvPr>
          <p:cNvSpPr txBox="1"/>
          <p:nvPr/>
        </p:nvSpPr>
        <p:spPr>
          <a:xfrm>
            <a:off x="7443019" y="2899287"/>
            <a:ext cx="724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Strategy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ECBF1-3E99-FCAC-121F-A6313590E531}"/>
              </a:ext>
            </a:extLst>
          </p:cNvPr>
          <p:cNvSpPr txBox="1"/>
          <p:nvPr/>
        </p:nvSpPr>
        <p:spPr>
          <a:xfrm>
            <a:off x="3238596" y="2882145"/>
            <a:ext cx="107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Currency Pair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5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3C7EE-E795-3846-8B00-BCBA55709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78D48-67B3-D941-8643-649A04B2708D}"/>
              </a:ext>
            </a:extLst>
          </p:cNvPr>
          <p:cNvSpPr txBox="1"/>
          <p:nvPr/>
        </p:nvSpPr>
        <p:spPr>
          <a:xfrm>
            <a:off x="712605" y="15271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Best use cases: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36C4F-551A-35F8-02D6-14262CFCB488}"/>
              </a:ext>
            </a:extLst>
          </p:cNvPr>
          <p:cNvSpPr txBox="1"/>
          <p:nvPr/>
        </p:nvSpPr>
        <p:spPr>
          <a:xfrm>
            <a:off x="4212888" y="235817"/>
            <a:ext cx="7399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Stateful thick clients or stateful browser applications 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WPF,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Winforms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Blazor Client, Angular,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 stateful systems that handle incoming asynchronous data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(Systems which process incoming data streams (event handlers) from external API’s)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815B1-DFD6-9F77-D360-983774C2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51" y="4563942"/>
            <a:ext cx="7724463" cy="1752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C94B4-F8E1-C83D-7059-EEE89293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51" y="2224256"/>
            <a:ext cx="7724463" cy="187668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12CA5A6-C94E-C58C-5D1E-CD3DC1F1DD14}"/>
              </a:ext>
            </a:extLst>
          </p:cNvPr>
          <p:cNvSpPr/>
          <p:nvPr/>
        </p:nvSpPr>
        <p:spPr>
          <a:xfrm>
            <a:off x="5650004" y="4096469"/>
            <a:ext cx="412955" cy="4719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6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FAEAB-6D7A-94CB-661D-B72FA6646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16CDF6-4A52-A8AB-30E9-0EBF0A8A7251}"/>
              </a:ext>
            </a:extLst>
          </p:cNvPr>
          <p:cNvSpPr txBox="1"/>
          <p:nvPr/>
        </p:nvSpPr>
        <p:spPr>
          <a:xfrm>
            <a:off x="1032388" y="342042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5003B-7BC8-4072-0C21-2A71E3D40044}"/>
              </a:ext>
            </a:extLst>
          </p:cNvPr>
          <p:cNvSpPr txBox="1"/>
          <p:nvPr/>
        </p:nvSpPr>
        <p:spPr>
          <a:xfrm>
            <a:off x="1219200" y="1383829"/>
            <a:ext cx="38523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https://github.com/dotnet/reactive</a:t>
            </a:r>
          </a:p>
          <a:p>
            <a:endParaRPr lang="en-GB" dirty="0"/>
          </a:p>
          <a:p>
            <a:r>
              <a:rPr lang="en-US" dirty="0"/>
              <a:t>https://github.com/reactivex</a:t>
            </a:r>
          </a:p>
          <a:p>
            <a:endParaRPr lang="en-GB" dirty="0"/>
          </a:p>
          <a:p>
            <a:r>
              <a:rPr lang="en-GB" dirty="0"/>
              <a:t>https://github.com/ReactiveX/RxJava</a:t>
            </a:r>
          </a:p>
          <a:p>
            <a:endParaRPr lang="en-GB" dirty="0"/>
          </a:p>
          <a:p>
            <a:r>
              <a:rPr lang="en-US" dirty="0"/>
              <a:t>https://introtorx.com/</a:t>
            </a:r>
          </a:p>
          <a:p>
            <a:endParaRPr lang="en-US" dirty="0"/>
          </a:p>
          <a:p>
            <a:r>
              <a:rPr lang="en-US" dirty="0"/>
              <a:t>https://reactiveui.net/</a:t>
            </a:r>
          </a:p>
          <a:p>
            <a:endParaRPr lang="en-US" dirty="0"/>
          </a:p>
          <a:p>
            <a:r>
              <a:rPr lang="en-US" dirty="0"/>
              <a:t>https://rxmarbles.com/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9875C-C754-E7D7-3A4F-CC831CD8B9FE}"/>
              </a:ext>
            </a:extLst>
          </p:cNvPr>
          <p:cNvSpPr txBox="1"/>
          <p:nvPr/>
        </p:nvSpPr>
        <p:spPr>
          <a:xfrm>
            <a:off x="6848169" y="342042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Creators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64E0-D331-9008-5C37-DA93AA49D729}"/>
              </a:ext>
            </a:extLst>
          </p:cNvPr>
          <p:cNvSpPr txBox="1"/>
          <p:nvPr/>
        </p:nvSpPr>
        <p:spPr>
          <a:xfrm>
            <a:off x="7034981" y="1383829"/>
            <a:ext cx="149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Bart De Smet</a:t>
            </a:r>
          </a:p>
          <a:p>
            <a:endParaRPr lang="en-GB" dirty="0"/>
          </a:p>
          <a:p>
            <a:r>
              <a:rPr lang="en-US" dirty="0"/>
              <a:t>Erik Meijer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EAD94-3716-6EE8-04E9-6BB808758166}"/>
              </a:ext>
            </a:extLst>
          </p:cNvPr>
          <p:cNvSpPr txBox="1"/>
          <p:nvPr/>
        </p:nvSpPr>
        <p:spPr>
          <a:xfrm>
            <a:off x="6848169" y="2661101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Maintainer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32635-1B95-443F-B8B0-8CDBFC56CADB}"/>
              </a:ext>
            </a:extLst>
          </p:cNvPr>
          <p:cNvSpPr txBox="1"/>
          <p:nvPr/>
        </p:nvSpPr>
        <p:spPr>
          <a:xfrm>
            <a:off x="7034981" y="341179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Ian Griffiths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27FC45-2D14-3814-03AE-977A7197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2" y="3781126"/>
            <a:ext cx="433448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4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Hibbert</dc:creator>
  <cp:lastModifiedBy>Jean Hibbert</cp:lastModifiedBy>
  <cp:revision>12</cp:revision>
  <dcterms:created xsi:type="dcterms:W3CDTF">2025-03-30T16:49:10Z</dcterms:created>
  <dcterms:modified xsi:type="dcterms:W3CDTF">2025-04-17T07:51:28Z</dcterms:modified>
</cp:coreProperties>
</file>