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73" r:id="rId6"/>
    <p:sldId id="263" r:id="rId7"/>
    <p:sldId id="268" r:id="rId8"/>
    <p:sldId id="269" r:id="rId9"/>
    <p:sldId id="270" r:id="rId10"/>
    <p:sldId id="264" r:id="rId11"/>
    <p:sldId id="272" r:id="rId12"/>
    <p:sldId id="267"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0B9CB-FAF3-4B2A-9F11-FBA27BE2A410}" v="31" dt="2022-02-23T03:22:44.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jan, Pooja" userId="b0e27b6c-dab4-4475-801b-36a636e1040f" providerId="ADAL" clId="{2360B9CB-FAF3-4B2A-9F11-FBA27BE2A410}"/>
    <pc:docChg chg="undo custSel addSld delSld modSld">
      <pc:chgData name="Mahajan, Pooja" userId="b0e27b6c-dab4-4475-801b-36a636e1040f" providerId="ADAL" clId="{2360B9CB-FAF3-4B2A-9F11-FBA27BE2A410}" dt="2022-02-23T03:46:40.751" v="341" actId="5793"/>
      <pc:docMkLst>
        <pc:docMk/>
      </pc:docMkLst>
      <pc:sldChg chg="modSp">
        <pc:chgData name="Mahajan, Pooja" userId="b0e27b6c-dab4-4475-801b-36a636e1040f" providerId="ADAL" clId="{2360B9CB-FAF3-4B2A-9F11-FBA27BE2A410}" dt="2022-02-23T03:22:07.893" v="73"/>
        <pc:sldMkLst>
          <pc:docMk/>
          <pc:sldMk cId="2386344427" sldId="256"/>
        </pc:sldMkLst>
        <pc:spChg chg="mod">
          <ac:chgData name="Mahajan, Pooja" userId="b0e27b6c-dab4-4475-801b-36a636e1040f" providerId="ADAL" clId="{2360B9CB-FAF3-4B2A-9F11-FBA27BE2A410}" dt="2022-02-23T03:22:07.893" v="73"/>
          <ac:spMkLst>
            <pc:docMk/>
            <pc:sldMk cId="2386344427" sldId="256"/>
            <ac:spMk id="2" creationId="{721A6CB7-25FC-45B0-9D07-ABD66E6FCDAC}"/>
          </ac:spMkLst>
        </pc:spChg>
        <pc:spChg chg="mod">
          <ac:chgData name="Mahajan, Pooja" userId="b0e27b6c-dab4-4475-801b-36a636e1040f" providerId="ADAL" clId="{2360B9CB-FAF3-4B2A-9F11-FBA27BE2A410}" dt="2022-02-23T03:22:07.893" v="73"/>
          <ac:spMkLst>
            <pc:docMk/>
            <pc:sldMk cId="2386344427" sldId="256"/>
            <ac:spMk id="3" creationId="{77652BF6-4CA9-455F-9360-AA3016440593}"/>
          </ac:spMkLst>
        </pc:spChg>
      </pc:sldChg>
      <pc:sldChg chg="addSp delSp modSp mod">
        <pc:chgData name="Mahajan, Pooja" userId="b0e27b6c-dab4-4475-801b-36a636e1040f" providerId="ADAL" clId="{2360B9CB-FAF3-4B2A-9F11-FBA27BE2A410}" dt="2022-02-23T03:23:57.333" v="122" actId="1076"/>
        <pc:sldMkLst>
          <pc:docMk/>
          <pc:sldMk cId="1516136531" sldId="257"/>
        </pc:sldMkLst>
        <pc:spChg chg="mod">
          <ac:chgData name="Mahajan, Pooja" userId="b0e27b6c-dab4-4475-801b-36a636e1040f" providerId="ADAL" clId="{2360B9CB-FAF3-4B2A-9F11-FBA27BE2A410}" dt="2022-02-23T03:22:52.942" v="86" actId="1076"/>
          <ac:spMkLst>
            <pc:docMk/>
            <pc:sldMk cId="1516136531" sldId="257"/>
            <ac:spMk id="2" creationId="{00082C3C-298B-4E10-9753-6DC52FB43BC0}"/>
          </ac:spMkLst>
        </pc:spChg>
        <pc:spChg chg="del mod">
          <ac:chgData name="Mahajan, Pooja" userId="b0e27b6c-dab4-4475-801b-36a636e1040f" providerId="ADAL" clId="{2360B9CB-FAF3-4B2A-9F11-FBA27BE2A410}" dt="2022-02-23T03:18:24.875" v="32"/>
          <ac:spMkLst>
            <pc:docMk/>
            <pc:sldMk cId="1516136531" sldId="257"/>
            <ac:spMk id="3" creationId="{4220996E-FF27-459F-94C6-44B3FAF6B125}"/>
          </ac:spMkLst>
        </pc:spChg>
        <pc:spChg chg="add mod">
          <ac:chgData name="Mahajan, Pooja" userId="b0e27b6c-dab4-4475-801b-36a636e1040f" providerId="ADAL" clId="{2360B9CB-FAF3-4B2A-9F11-FBA27BE2A410}" dt="2022-02-23T03:23:54.655" v="121" actId="122"/>
          <ac:spMkLst>
            <pc:docMk/>
            <pc:sldMk cId="1516136531" sldId="257"/>
            <ac:spMk id="6" creationId="{DB239FBD-6B88-4C99-9E34-24A4D14B57D8}"/>
          </ac:spMkLst>
        </pc:spChg>
        <pc:picChg chg="add mod">
          <ac:chgData name="Mahajan, Pooja" userId="b0e27b6c-dab4-4475-801b-36a636e1040f" providerId="ADAL" clId="{2360B9CB-FAF3-4B2A-9F11-FBA27BE2A410}" dt="2022-02-23T03:23:57.333" v="122" actId="1076"/>
          <ac:picMkLst>
            <pc:docMk/>
            <pc:sldMk cId="1516136531" sldId="257"/>
            <ac:picMk id="5" creationId="{A0287F95-639B-433A-95F9-EBE656E255C3}"/>
          </ac:picMkLst>
        </pc:picChg>
        <pc:picChg chg="add del mod">
          <ac:chgData name="Mahajan, Pooja" userId="b0e27b6c-dab4-4475-801b-36a636e1040f" providerId="ADAL" clId="{2360B9CB-FAF3-4B2A-9F11-FBA27BE2A410}" dt="2022-02-23T03:22:24.661" v="76" actId="478"/>
          <ac:picMkLst>
            <pc:docMk/>
            <pc:sldMk cId="1516136531" sldId="257"/>
            <ac:picMk id="1026" creationId="{DB552717-7452-459F-83B0-9B1E9A7044E3}"/>
          </ac:picMkLst>
        </pc:picChg>
        <pc:picChg chg="add mod">
          <ac:chgData name="Mahajan, Pooja" userId="b0e27b6c-dab4-4475-801b-36a636e1040f" providerId="ADAL" clId="{2360B9CB-FAF3-4B2A-9F11-FBA27BE2A410}" dt="2022-02-23T03:22:36.740" v="81" actId="1076"/>
          <ac:picMkLst>
            <pc:docMk/>
            <pc:sldMk cId="1516136531" sldId="257"/>
            <ac:picMk id="1028" creationId="{8D5E813B-CB55-4BC8-85AD-C850409CA580}"/>
          </ac:picMkLst>
        </pc:picChg>
      </pc:sldChg>
      <pc:sldChg chg="addSp modSp mod">
        <pc:chgData name="Mahajan, Pooja" userId="b0e27b6c-dab4-4475-801b-36a636e1040f" providerId="ADAL" clId="{2360B9CB-FAF3-4B2A-9F11-FBA27BE2A410}" dt="2022-02-23T03:46:40.751" v="341" actId="5793"/>
        <pc:sldMkLst>
          <pc:docMk/>
          <pc:sldMk cId="2654310968" sldId="258"/>
        </pc:sldMkLst>
        <pc:spChg chg="mod">
          <ac:chgData name="Mahajan, Pooja" userId="b0e27b6c-dab4-4475-801b-36a636e1040f" providerId="ADAL" clId="{2360B9CB-FAF3-4B2A-9F11-FBA27BE2A410}" dt="2022-02-23T03:22:07.893" v="73"/>
          <ac:spMkLst>
            <pc:docMk/>
            <pc:sldMk cId="2654310968" sldId="258"/>
            <ac:spMk id="2" creationId="{DE3BAB63-98C5-451E-8AD6-C7CA704DA7A2}"/>
          </ac:spMkLst>
        </pc:spChg>
        <pc:spChg chg="mod">
          <ac:chgData name="Mahajan, Pooja" userId="b0e27b6c-dab4-4475-801b-36a636e1040f" providerId="ADAL" clId="{2360B9CB-FAF3-4B2A-9F11-FBA27BE2A410}" dt="2022-02-23T03:46:40.751" v="341" actId="5793"/>
          <ac:spMkLst>
            <pc:docMk/>
            <pc:sldMk cId="2654310968" sldId="258"/>
            <ac:spMk id="3" creationId="{7971BD47-D9BF-4C3D-915E-70C0F7AFB0E9}"/>
          </ac:spMkLst>
        </pc:spChg>
        <pc:picChg chg="add mod">
          <ac:chgData name="Mahajan, Pooja" userId="b0e27b6c-dab4-4475-801b-36a636e1040f" providerId="ADAL" clId="{2360B9CB-FAF3-4B2A-9F11-FBA27BE2A410}" dt="2022-02-23T03:22:39.691" v="82"/>
          <ac:picMkLst>
            <pc:docMk/>
            <pc:sldMk cId="2654310968" sldId="258"/>
            <ac:picMk id="4" creationId="{E271E24A-0498-4992-AA32-9BC8468C5CDF}"/>
          </ac:picMkLst>
        </pc:picChg>
      </pc:sldChg>
      <pc:sldChg chg="addSp modSp mod">
        <pc:chgData name="Mahajan, Pooja" userId="b0e27b6c-dab4-4475-801b-36a636e1040f" providerId="ADAL" clId="{2360B9CB-FAF3-4B2A-9F11-FBA27BE2A410}" dt="2022-02-23T03:22:41.511" v="83"/>
        <pc:sldMkLst>
          <pc:docMk/>
          <pc:sldMk cId="455601304" sldId="259"/>
        </pc:sldMkLst>
        <pc:spChg chg="mod">
          <ac:chgData name="Mahajan, Pooja" userId="b0e27b6c-dab4-4475-801b-36a636e1040f" providerId="ADAL" clId="{2360B9CB-FAF3-4B2A-9F11-FBA27BE2A410}" dt="2022-02-23T03:22:07.893" v="73"/>
          <ac:spMkLst>
            <pc:docMk/>
            <pc:sldMk cId="455601304" sldId="259"/>
            <ac:spMk id="2" creationId="{56EBDFE1-7DA5-49CA-AECB-0DA74C1277EA}"/>
          </ac:spMkLst>
        </pc:spChg>
        <pc:spChg chg="mod">
          <ac:chgData name="Mahajan, Pooja" userId="b0e27b6c-dab4-4475-801b-36a636e1040f" providerId="ADAL" clId="{2360B9CB-FAF3-4B2A-9F11-FBA27BE2A410}" dt="2022-02-23T03:22:07.893" v="73"/>
          <ac:spMkLst>
            <pc:docMk/>
            <pc:sldMk cId="455601304" sldId="259"/>
            <ac:spMk id="3" creationId="{3C4A0017-3904-4835-9BFC-28E4F501AF26}"/>
          </ac:spMkLst>
        </pc:spChg>
        <pc:picChg chg="add mod">
          <ac:chgData name="Mahajan, Pooja" userId="b0e27b6c-dab4-4475-801b-36a636e1040f" providerId="ADAL" clId="{2360B9CB-FAF3-4B2A-9F11-FBA27BE2A410}" dt="2022-02-23T03:22:41.511" v="83"/>
          <ac:picMkLst>
            <pc:docMk/>
            <pc:sldMk cId="455601304" sldId="259"/>
            <ac:picMk id="4" creationId="{8B21BC9A-FCE4-4ACC-B50D-A717623A5B20}"/>
          </ac:picMkLst>
        </pc:picChg>
      </pc:sldChg>
      <pc:sldChg chg="addSp modSp mod">
        <pc:chgData name="Mahajan, Pooja" userId="b0e27b6c-dab4-4475-801b-36a636e1040f" providerId="ADAL" clId="{2360B9CB-FAF3-4B2A-9F11-FBA27BE2A410}" dt="2022-02-23T03:26:29.095" v="187" actId="20577"/>
        <pc:sldMkLst>
          <pc:docMk/>
          <pc:sldMk cId="1677600899" sldId="260"/>
        </pc:sldMkLst>
        <pc:spChg chg="mod">
          <ac:chgData name="Mahajan, Pooja" userId="b0e27b6c-dab4-4475-801b-36a636e1040f" providerId="ADAL" clId="{2360B9CB-FAF3-4B2A-9F11-FBA27BE2A410}" dt="2022-02-23T03:26:29.095" v="187" actId="20577"/>
          <ac:spMkLst>
            <pc:docMk/>
            <pc:sldMk cId="1677600899" sldId="260"/>
            <ac:spMk id="2" creationId="{FB68202B-8918-450F-8F41-24FFDA23C703}"/>
          </ac:spMkLst>
        </pc:spChg>
        <pc:spChg chg="mod">
          <ac:chgData name="Mahajan, Pooja" userId="b0e27b6c-dab4-4475-801b-36a636e1040f" providerId="ADAL" clId="{2360B9CB-FAF3-4B2A-9F11-FBA27BE2A410}" dt="2022-02-23T03:22:07.893" v="73"/>
          <ac:spMkLst>
            <pc:docMk/>
            <pc:sldMk cId="1677600899" sldId="260"/>
            <ac:spMk id="3" creationId="{2951FE4A-1930-4C49-B4FD-95E829833671}"/>
          </ac:spMkLst>
        </pc:spChg>
        <pc:picChg chg="add mod">
          <ac:chgData name="Mahajan, Pooja" userId="b0e27b6c-dab4-4475-801b-36a636e1040f" providerId="ADAL" clId="{2360B9CB-FAF3-4B2A-9F11-FBA27BE2A410}" dt="2022-02-23T03:22:43.462" v="84"/>
          <ac:picMkLst>
            <pc:docMk/>
            <pc:sldMk cId="1677600899" sldId="260"/>
            <ac:picMk id="4" creationId="{753E2B80-A877-4C82-B81D-1B45BAAEF293}"/>
          </ac:picMkLst>
        </pc:picChg>
      </pc:sldChg>
      <pc:sldChg chg="addSp delSp modSp new mod">
        <pc:chgData name="Mahajan, Pooja" userId="b0e27b6c-dab4-4475-801b-36a636e1040f" providerId="ADAL" clId="{2360B9CB-FAF3-4B2A-9F11-FBA27BE2A410}" dt="2022-02-23T03:27:09.751" v="217" actId="403"/>
        <pc:sldMkLst>
          <pc:docMk/>
          <pc:sldMk cId="2250978622" sldId="261"/>
        </pc:sldMkLst>
        <pc:spChg chg="mod">
          <ac:chgData name="Mahajan, Pooja" userId="b0e27b6c-dab4-4475-801b-36a636e1040f" providerId="ADAL" clId="{2360B9CB-FAF3-4B2A-9F11-FBA27BE2A410}" dt="2022-02-23T03:27:09.751" v="217" actId="403"/>
          <ac:spMkLst>
            <pc:docMk/>
            <pc:sldMk cId="2250978622" sldId="261"/>
            <ac:spMk id="2" creationId="{EBC1CB19-ADE3-44D4-A2FB-1DEDAB1DA7E7}"/>
          </ac:spMkLst>
        </pc:spChg>
        <pc:spChg chg="del mod">
          <ac:chgData name="Mahajan, Pooja" userId="b0e27b6c-dab4-4475-801b-36a636e1040f" providerId="ADAL" clId="{2360B9CB-FAF3-4B2A-9F11-FBA27BE2A410}" dt="2022-02-23T03:27:03.427" v="206" actId="478"/>
          <ac:spMkLst>
            <pc:docMk/>
            <pc:sldMk cId="2250978622" sldId="261"/>
            <ac:spMk id="3" creationId="{411016E7-6C81-4454-BC9F-587A2906FC61}"/>
          </ac:spMkLst>
        </pc:spChg>
        <pc:picChg chg="add mod">
          <ac:chgData name="Mahajan, Pooja" userId="b0e27b6c-dab4-4475-801b-36a636e1040f" providerId="ADAL" clId="{2360B9CB-FAF3-4B2A-9F11-FBA27BE2A410}" dt="2022-02-23T03:22:44.864" v="85"/>
          <ac:picMkLst>
            <pc:docMk/>
            <pc:sldMk cId="2250978622" sldId="261"/>
            <ac:picMk id="4" creationId="{00FC3EA9-DF34-4742-9FDE-B98500435B80}"/>
          </ac:picMkLst>
        </pc:picChg>
      </pc:sldChg>
      <pc:sldChg chg="new del">
        <pc:chgData name="Mahajan, Pooja" userId="b0e27b6c-dab4-4475-801b-36a636e1040f" providerId="ADAL" clId="{2360B9CB-FAF3-4B2A-9F11-FBA27BE2A410}" dt="2022-02-23T03:27:49.990" v="309" actId="47"/>
        <pc:sldMkLst>
          <pc:docMk/>
          <pc:sldMk cId="432212330" sldId="262"/>
        </pc:sldMkLst>
      </pc:sldChg>
      <pc:sldChg chg="modSp new mod">
        <pc:chgData name="Mahajan, Pooja" userId="b0e27b6c-dab4-4475-801b-36a636e1040f" providerId="ADAL" clId="{2360B9CB-FAF3-4B2A-9F11-FBA27BE2A410}" dt="2022-02-23T03:26:43.925" v="201"/>
        <pc:sldMkLst>
          <pc:docMk/>
          <pc:sldMk cId="2685832242" sldId="263"/>
        </pc:sldMkLst>
        <pc:spChg chg="mod">
          <ac:chgData name="Mahajan, Pooja" userId="b0e27b6c-dab4-4475-801b-36a636e1040f" providerId="ADAL" clId="{2360B9CB-FAF3-4B2A-9F11-FBA27BE2A410}" dt="2022-02-23T03:26:43.925" v="201"/>
          <ac:spMkLst>
            <pc:docMk/>
            <pc:sldMk cId="2685832242" sldId="263"/>
            <ac:spMk id="2" creationId="{916C857C-1C79-49D6-AFD4-DFDD67A79014}"/>
          </ac:spMkLst>
        </pc:spChg>
      </pc:sldChg>
      <pc:sldChg chg="modSp new mod">
        <pc:chgData name="Mahajan, Pooja" userId="b0e27b6c-dab4-4475-801b-36a636e1040f" providerId="ADAL" clId="{2360B9CB-FAF3-4B2A-9F11-FBA27BE2A410}" dt="2022-02-23T03:27:42.675" v="308" actId="20577"/>
        <pc:sldMkLst>
          <pc:docMk/>
          <pc:sldMk cId="217416196" sldId="264"/>
        </pc:sldMkLst>
        <pc:spChg chg="mod">
          <ac:chgData name="Mahajan, Pooja" userId="b0e27b6c-dab4-4475-801b-36a636e1040f" providerId="ADAL" clId="{2360B9CB-FAF3-4B2A-9F11-FBA27BE2A410}" dt="2022-02-23T03:27:42.675" v="308" actId="20577"/>
          <ac:spMkLst>
            <pc:docMk/>
            <pc:sldMk cId="217416196" sldId="264"/>
            <ac:spMk id="2" creationId="{6F94D22A-48A9-47E5-B9CF-95DBC52CE2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33C746-8841-4E2D-ABE3-C707E0053EC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390350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3C746-8841-4E2D-ABE3-C707E0053EC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47649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3C746-8841-4E2D-ABE3-C707E0053EC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278145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3C746-8841-4E2D-ABE3-C707E0053EC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CC146-E1F5-425A-B863-0A67500DFA8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478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33C746-8841-4E2D-ABE3-C707E0053EC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521890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33C746-8841-4E2D-ABE3-C707E0053EC6}"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2402112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33C746-8841-4E2D-ABE3-C707E0053EC6}"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3609986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3C746-8841-4E2D-ABE3-C707E0053EC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1411463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3C746-8841-4E2D-ABE3-C707E0053EC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143184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3C746-8841-4E2D-ABE3-C707E0053EC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27796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3C746-8841-4E2D-ABE3-C707E0053EC6}"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3373915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3C746-8841-4E2D-ABE3-C707E0053EC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150492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3C746-8841-4E2D-ABE3-C707E0053EC6}"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1344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3C746-8841-4E2D-ABE3-C707E0053EC6}"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246664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3C746-8841-4E2D-ABE3-C707E0053EC6}"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139124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3C746-8841-4E2D-ABE3-C707E0053EC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215196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3C746-8841-4E2D-ABE3-C707E0053EC6}"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CC146-E1F5-425A-B863-0A67500DFA8C}" type="slidenum">
              <a:rPr lang="en-US" smtClean="0"/>
              <a:t>‹#›</a:t>
            </a:fld>
            <a:endParaRPr lang="en-US"/>
          </a:p>
        </p:txBody>
      </p:sp>
    </p:spTree>
    <p:extLst>
      <p:ext uri="{BB962C8B-B14F-4D97-AF65-F5344CB8AC3E}">
        <p14:creationId xmlns:p14="http://schemas.microsoft.com/office/powerpoint/2010/main" val="98327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A33C746-8841-4E2D-ABE3-C707E0053EC6}" type="datetimeFigureOut">
              <a:rPr lang="en-US" smtClean="0"/>
              <a:t>2/24/2022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3CC146-E1F5-425A-B863-0A67500DFA8C}" type="slidenum">
              <a:rPr lang="en-US" smtClean="0"/>
              <a:t>‹#›</a:t>
            </a:fld>
            <a:endParaRPr lang="en-US"/>
          </a:p>
        </p:txBody>
      </p:sp>
    </p:spTree>
    <p:extLst>
      <p:ext uri="{BB962C8B-B14F-4D97-AF65-F5344CB8AC3E}">
        <p14:creationId xmlns:p14="http://schemas.microsoft.com/office/powerpoint/2010/main" val="24946358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6CB7-25FC-45B0-9D07-ABD66E6FCDAC}"/>
              </a:ext>
            </a:extLst>
          </p:cNvPr>
          <p:cNvSpPr>
            <a:spLocks noGrp="1"/>
          </p:cNvSpPr>
          <p:nvPr>
            <p:ph type="ctrTitle"/>
          </p:nvPr>
        </p:nvSpPr>
        <p:spPr/>
        <p:txBody>
          <a:bodyPr/>
          <a:lstStyle/>
          <a:p>
            <a:r>
              <a:rPr lang="en-US" dirty="0"/>
              <a:t>Flights and Covid-19 </a:t>
            </a:r>
          </a:p>
        </p:txBody>
      </p:sp>
      <p:sp>
        <p:nvSpPr>
          <p:cNvPr id="3" name="Subtitle 2">
            <a:extLst>
              <a:ext uri="{FF2B5EF4-FFF2-40B4-BE49-F238E27FC236}">
                <a16:creationId xmlns:a16="http://schemas.microsoft.com/office/drawing/2014/main" id="{77652BF6-4CA9-455F-9360-AA3016440593}"/>
              </a:ext>
            </a:extLst>
          </p:cNvPr>
          <p:cNvSpPr>
            <a:spLocks noGrp="1"/>
          </p:cNvSpPr>
          <p:nvPr>
            <p:ph type="subTitle" idx="1"/>
          </p:nvPr>
        </p:nvSpPr>
        <p:spPr/>
        <p:txBody>
          <a:bodyPr/>
          <a:lstStyle/>
          <a:p>
            <a:r>
              <a:rPr lang="en-US" sz="1800" i="1" dirty="0"/>
              <a:t>Jeanie Wu, Pooja Mahajan, Robert Harvey,</a:t>
            </a:r>
            <a:r>
              <a:rPr lang="en-US" sz="1800" i="1" dirty="0">
                <a:effectLst/>
              </a:rPr>
              <a:t> Ismael Rodriguez</a:t>
            </a:r>
            <a:r>
              <a:rPr lang="en-US" sz="1800" i="1" dirty="0"/>
              <a:t> </a:t>
            </a:r>
          </a:p>
          <a:p>
            <a:endParaRPr lang="en-US" dirty="0"/>
          </a:p>
        </p:txBody>
      </p:sp>
    </p:spTree>
    <p:extLst>
      <p:ext uri="{BB962C8B-B14F-4D97-AF65-F5344CB8AC3E}">
        <p14:creationId xmlns:p14="http://schemas.microsoft.com/office/powerpoint/2010/main" val="238634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D22A-48A9-47E5-B9CF-95DBC52CE248}"/>
              </a:ext>
            </a:extLst>
          </p:cNvPr>
          <p:cNvSpPr>
            <a:spLocks noGrp="1"/>
          </p:cNvSpPr>
          <p:nvPr>
            <p:ph type="title"/>
          </p:nvPr>
        </p:nvSpPr>
        <p:spPr/>
        <p:txBody>
          <a:bodyPr>
            <a:normAutofit fontScale="90000"/>
          </a:bodyPr>
          <a:lstStyle/>
          <a:p>
            <a:r>
              <a:rPr lang="en-US" dirty="0"/>
              <a:t>Covid 19 and SFO Flight Data – Analysis and Findings</a:t>
            </a:r>
          </a:p>
        </p:txBody>
      </p:sp>
      <p:sp>
        <p:nvSpPr>
          <p:cNvPr id="5" name="Content Placeholder 4">
            <a:extLst>
              <a:ext uri="{FF2B5EF4-FFF2-40B4-BE49-F238E27FC236}">
                <a16:creationId xmlns:a16="http://schemas.microsoft.com/office/drawing/2014/main" id="{AD2F7B06-DE6A-EF41-AF42-12AC221DE690}"/>
              </a:ext>
            </a:extLst>
          </p:cNvPr>
          <p:cNvSpPr>
            <a:spLocks noGrp="1"/>
          </p:cNvSpPr>
          <p:nvPr>
            <p:ph idx="1"/>
          </p:nvPr>
        </p:nvSpPr>
        <p:spPr>
          <a:xfrm>
            <a:off x="913795" y="2799249"/>
            <a:ext cx="10353762" cy="4058751"/>
          </a:xfrm>
        </p:spPr>
        <p:txBody>
          <a:bodyPr/>
          <a:lstStyle/>
          <a:p>
            <a:r>
              <a:rPr lang="en-US" dirty="0"/>
              <a:t>Question: what’s the relationship between SFO departing flights and covid-19 (if any)? </a:t>
            </a:r>
          </a:p>
        </p:txBody>
      </p:sp>
    </p:spTree>
    <p:extLst>
      <p:ext uri="{BB962C8B-B14F-4D97-AF65-F5344CB8AC3E}">
        <p14:creationId xmlns:p14="http://schemas.microsoft.com/office/powerpoint/2010/main" val="21741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84F13C-87B9-7049-A52E-86A964712B99}"/>
              </a:ext>
            </a:extLst>
          </p:cNvPr>
          <p:cNvSpPr>
            <a:spLocks noGrp="1"/>
          </p:cNvSpPr>
          <p:nvPr>
            <p:ph type="title"/>
          </p:nvPr>
        </p:nvSpPr>
        <p:spPr/>
        <p:txBody>
          <a:bodyPr/>
          <a:lstStyle/>
          <a:p>
            <a:r>
              <a:rPr lang="en-US" dirty="0"/>
              <a:t>Covid &amp; SFO Flights</a:t>
            </a:r>
          </a:p>
        </p:txBody>
      </p:sp>
      <p:pic>
        <p:nvPicPr>
          <p:cNvPr id="6" name="Content Placeholder 5" descr="Chart, scatter chart&#10;&#10;Description automatically generated">
            <a:extLst>
              <a:ext uri="{FF2B5EF4-FFF2-40B4-BE49-F238E27FC236}">
                <a16:creationId xmlns:a16="http://schemas.microsoft.com/office/drawing/2014/main" id="{BBD3095E-A720-4744-BAFB-666F441A62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7896" y="1789889"/>
            <a:ext cx="5385868" cy="3717991"/>
          </a:xfrm>
          <a:prstGeom prst="rect">
            <a:avLst/>
          </a:prstGeom>
        </p:spPr>
      </p:pic>
      <p:pic>
        <p:nvPicPr>
          <p:cNvPr id="7" name="Content Placeholder 6" descr="Chart, line chart&#10;&#10;Description automatically generated">
            <a:extLst>
              <a:ext uri="{FF2B5EF4-FFF2-40B4-BE49-F238E27FC236}">
                <a16:creationId xmlns:a16="http://schemas.microsoft.com/office/drawing/2014/main" id="{D65623C8-741D-0943-94C2-F8FC8A7B007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9609" r="11354" b="-1"/>
          <a:stretch/>
        </p:blipFill>
        <p:spPr>
          <a:xfrm>
            <a:off x="6202362" y="1789889"/>
            <a:ext cx="5392627" cy="3717991"/>
          </a:xfrm>
          <a:prstGeom prst="rect">
            <a:avLst/>
          </a:prstGeom>
        </p:spPr>
      </p:pic>
      <p:sp>
        <p:nvSpPr>
          <p:cNvPr id="8" name="TextBox 7">
            <a:extLst>
              <a:ext uri="{FF2B5EF4-FFF2-40B4-BE49-F238E27FC236}">
                <a16:creationId xmlns:a16="http://schemas.microsoft.com/office/drawing/2014/main" id="{2C2D85C6-0306-F143-AB83-F867E9322EEA}"/>
              </a:ext>
            </a:extLst>
          </p:cNvPr>
          <p:cNvSpPr txBox="1"/>
          <p:nvPr/>
        </p:nvSpPr>
        <p:spPr>
          <a:xfrm>
            <a:off x="786842" y="5789224"/>
            <a:ext cx="9815123" cy="523220"/>
          </a:xfrm>
          <a:prstGeom prst="rect">
            <a:avLst/>
          </a:prstGeom>
          <a:noFill/>
        </p:spPr>
        <p:txBody>
          <a:bodyPr wrap="none" rtlCol="0">
            <a:spAutoFit/>
          </a:bodyPr>
          <a:lstStyle/>
          <a:p>
            <a:pPr marL="285750" indent="-285750" algn="just">
              <a:buFont typeface="Wingdings" pitchFamily="2" charset="2"/>
              <a:buChar char="v"/>
            </a:pPr>
            <a:r>
              <a:rPr lang="en-US" sz="1400" dirty="0"/>
              <a:t>The new cases decreased in 2021 from January to June, and the number of passengers flying started increasing at this time. </a:t>
            </a:r>
          </a:p>
          <a:p>
            <a:pPr marL="285750" indent="-285750" algn="just">
              <a:buFont typeface="Wingdings" pitchFamily="2" charset="2"/>
              <a:buChar char="v"/>
            </a:pPr>
            <a:r>
              <a:rPr lang="en-US" sz="1400" dirty="0"/>
              <a:t>In May, SFO departing flights exceeded new cases of Covid (when adjusted to match the flight data ). </a:t>
            </a:r>
          </a:p>
        </p:txBody>
      </p:sp>
    </p:spTree>
    <p:extLst>
      <p:ext uri="{BB962C8B-B14F-4D97-AF65-F5344CB8AC3E}">
        <p14:creationId xmlns:p14="http://schemas.microsoft.com/office/powerpoint/2010/main" val="287338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DFC3-6FFF-4840-9FF7-648876764396}"/>
              </a:ext>
            </a:extLst>
          </p:cNvPr>
          <p:cNvSpPr>
            <a:spLocks noGrp="1"/>
          </p:cNvSpPr>
          <p:nvPr>
            <p:ph type="title"/>
          </p:nvPr>
        </p:nvSpPr>
        <p:spPr/>
        <p:txBody>
          <a:bodyPr/>
          <a:lstStyle/>
          <a:p>
            <a:r>
              <a:rPr lang="en-US" dirty="0"/>
              <a:t>Data Limitations </a:t>
            </a:r>
          </a:p>
        </p:txBody>
      </p:sp>
      <p:sp>
        <p:nvSpPr>
          <p:cNvPr id="4" name="Content Placeholder 3">
            <a:extLst>
              <a:ext uri="{FF2B5EF4-FFF2-40B4-BE49-F238E27FC236}">
                <a16:creationId xmlns:a16="http://schemas.microsoft.com/office/drawing/2014/main" id="{A9C4C84B-A360-B046-B035-A67FE7196CA9}"/>
              </a:ext>
            </a:extLst>
          </p:cNvPr>
          <p:cNvSpPr>
            <a:spLocks noGrp="1"/>
          </p:cNvSpPr>
          <p:nvPr>
            <p:ph idx="1"/>
          </p:nvPr>
        </p:nvSpPr>
        <p:spPr>
          <a:xfrm>
            <a:off x="913795" y="2189649"/>
            <a:ext cx="10353762" cy="4058751"/>
          </a:xfrm>
        </p:spPr>
        <p:txBody>
          <a:bodyPr/>
          <a:lstStyle/>
          <a:p>
            <a:r>
              <a:rPr lang="en-US" dirty="0">
                <a:effectLst/>
              </a:rPr>
              <a:t>We found that our original dataset was limited in that we only have data from one airport, SFO.</a:t>
            </a:r>
          </a:p>
          <a:p>
            <a:r>
              <a:rPr lang="en-US" dirty="0">
                <a:effectLst/>
              </a:rPr>
              <a:t>Our dataset was also limited by 6 months of flight data, from January to June 2021.</a:t>
            </a:r>
          </a:p>
          <a:p>
            <a:r>
              <a:rPr lang="en-US" dirty="0"/>
              <a:t>The data counts/numbers do not match evenly when compared apples to apples, so we adjusted the Covid data to match the SFO flight data in order to plot them together</a:t>
            </a:r>
          </a:p>
        </p:txBody>
      </p:sp>
    </p:spTree>
    <p:extLst>
      <p:ext uri="{BB962C8B-B14F-4D97-AF65-F5344CB8AC3E}">
        <p14:creationId xmlns:p14="http://schemas.microsoft.com/office/powerpoint/2010/main" val="418013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CB19-ADE3-44D4-A2FB-1DEDAB1DA7E7}"/>
              </a:ext>
            </a:extLst>
          </p:cNvPr>
          <p:cNvSpPr>
            <a:spLocks noGrp="1"/>
          </p:cNvSpPr>
          <p:nvPr>
            <p:ph type="title"/>
          </p:nvPr>
        </p:nvSpPr>
        <p:spPr>
          <a:xfrm>
            <a:off x="746015" y="3185020"/>
            <a:ext cx="10353762" cy="970450"/>
          </a:xfrm>
        </p:spPr>
        <p:txBody>
          <a:bodyPr>
            <a:normAutofit fontScale="90000"/>
          </a:bodyPr>
          <a:lstStyle/>
          <a:p>
            <a:r>
              <a:rPr lang="en-US" sz="6000" b="1" dirty="0"/>
              <a:t>Q&amp;A</a:t>
            </a:r>
          </a:p>
        </p:txBody>
      </p:sp>
      <p:pic>
        <p:nvPicPr>
          <p:cNvPr id="4" name="Picture 4" descr="See the source image">
            <a:extLst>
              <a:ext uri="{FF2B5EF4-FFF2-40B4-BE49-F238E27FC236}">
                <a16:creationId xmlns:a16="http://schemas.microsoft.com/office/drawing/2014/main" id="{00FC3EA9-DF34-4742-9FDE-B98500435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107" y="6472335"/>
            <a:ext cx="1058093" cy="28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97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AB63-98C5-451E-8AD6-C7CA704DA7A2}"/>
              </a:ext>
            </a:extLst>
          </p:cNvPr>
          <p:cNvSpPr>
            <a:spLocks noGrp="1"/>
          </p:cNvSpPr>
          <p:nvPr>
            <p:ph type="title"/>
          </p:nvPr>
        </p:nvSpPr>
        <p:spPr/>
        <p:txBody>
          <a:bodyPr/>
          <a:lstStyle/>
          <a:p>
            <a:r>
              <a:rPr lang="en-US" b="1" dirty="0"/>
              <a:t>Data Sources</a:t>
            </a:r>
          </a:p>
        </p:txBody>
      </p:sp>
      <p:sp>
        <p:nvSpPr>
          <p:cNvPr id="3" name="Content Placeholder 2">
            <a:extLst>
              <a:ext uri="{FF2B5EF4-FFF2-40B4-BE49-F238E27FC236}">
                <a16:creationId xmlns:a16="http://schemas.microsoft.com/office/drawing/2014/main" id="{7971BD47-D9BF-4C3D-915E-70C0F7AFB0E9}"/>
              </a:ext>
            </a:extLst>
          </p:cNvPr>
          <p:cNvSpPr>
            <a:spLocks noGrp="1"/>
          </p:cNvSpPr>
          <p:nvPr>
            <p:ph idx="1"/>
          </p:nvPr>
        </p:nvSpPr>
        <p:spPr>
          <a:xfrm>
            <a:off x="913795" y="1872408"/>
            <a:ext cx="10353762" cy="4058751"/>
          </a:xfrm>
        </p:spPr>
        <p:txBody>
          <a:bodyPr/>
          <a:lstStyle/>
          <a:p>
            <a:r>
              <a:rPr lang="en-US" dirty="0"/>
              <a:t>Data on COVID-19 (coronavirus) by Our World in Data</a:t>
            </a:r>
          </a:p>
          <a:p>
            <a:pPr marL="36900" indent="0">
              <a:buNone/>
            </a:pPr>
            <a:r>
              <a:rPr lang="en-US" dirty="0">
                <a:solidFill>
                  <a:schemeClr val="tx1"/>
                </a:solidFill>
              </a:rPr>
              <a:t>(</a:t>
            </a:r>
            <a:r>
              <a:rPr lang="en-US" b="1" i="0" dirty="0">
                <a:solidFill>
                  <a:schemeClr val="tx1"/>
                </a:solidFill>
                <a:effectLst/>
                <a:latin typeface="-apple-system"/>
              </a:rPr>
              <a:t>Data on COVID-19 (coronavirus) by </a:t>
            </a:r>
            <a:r>
              <a:rPr lang="en-US" b="1" i="1" dirty="0">
                <a:solidFill>
                  <a:schemeClr val="tx1"/>
                </a:solidFill>
                <a:effectLst/>
                <a:latin typeface="-apple-system"/>
              </a:rPr>
              <a:t>Our World in Data</a:t>
            </a:r>
            <a:r>
              <a:rPr lang="en-US" b="1" dirty="0">
                <a:solidFill>
                  <a:schemeClr val="tx1"/>
                </a:solidFill>
                <a:effectLst/>
                <a:latin typeface="-apple-system"/>
              </a:rPr>
              <a:t>)</a:t>
            </a:r>
            <a:endParaRPr lang="en-US" dirty="0">
              <a:solidFill>
                <a:schemeClr val="tx1"/>
              </a:solidFill>
            </a:endParaRPr>
          </a:p>
          <a:p>
            <a:endParaRPr lang="en-US" dirty="0"/>
          </a:p>
          <a:p>
            <a:r>
              <a:rPr lang="en-US" dirty="0"/>
              <a:t>Air Flight Data by Kaggle.com (author: Rajkumar </a:t>
            </a:r>
            <a:r>
              <a:rPr lang="en-US" dirty="0" err="1"/>
              <a:t>Sengottuvel</a:t>
            </a:r>
            <a:r>
              <a:rPr lang="en-US" dirty="0"/>
              <a:t>)</a:t>
            </a:r>
          </a:p>
          <a:p>
            <a:pPr marL="36900" indent="0">
              <a:buNone/>
            </a:pPr>
            <a:r>
              <a:rPr lang="en-US" b="1" dirty="0"/>
              <a:t>(Source website: </a:t>
            </a:r>
            <a:r>
              <a:rPr lang="en-US" b="1" i="1" dirty="0"/>
              <a:t>https://www.kaggle.com/rajsengo/sfo-air-traffic-passenger-and-cargo-statistics?select=Air_Traffic_Passenger_Statistics.csv)</a:t>
            </a:r>
          </a:p>
        </p:txBody>
      </p:sp>
      <p:pic>
        <p:nvPicPr>
          <p:cNvPr id="4" name="Picture 4" descr="See the source image">
            <a:extLst>
              <a:ext uri="{FF2B5EF4-FFF2-40B4-BE49-F238E27FC236}">
                <a16:creationId xmlns:a16="http://schemas.microsoft.com/office/drawing/2014/main" id="{E271E24A-0498-4992-AA32-9BC8468C5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107" y="6472335"/>
            <a:ext cx="1058093" cy="28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31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DFE1-7DA5-49CA-AECB-0DA74C1277EA}"/>
              </a:ext>
            </a:extLst>
          </p:cNvPr>
          <p:cNvSpPr>
            <a:spLocks noGrp="1"/>
          </p:cNvSpPr>
          <p:nvPr>
            <p:ph type="title"/>
          </p:nvPr>
        </p:nvSpPr>
        <p:spPr>
          <a:xfrm>
            <a:off x="919119" y="275326"/>
            <a:ext cx="10353762" cy="970450"/>
          </a:xfrm>
        </p:spPr>
        <p:txBody>
          <a:bodyPr/>
          <a:lstStyle/>
          <a:p>
            <a:r>
              <a:rPr lang="en-US" b="1" dirty="0"/>
              <a:t>Exploratory Data Analysis - Covid</a:t>
            </a:r>
          </a:p>
        </p:txBody>
      </p:sp>
      <p:pic>
        <p:nvPicPr>
          <p:cNvPr id="4" name="Picture 4" descr="See the source image">
            <a:extLst>
              <a:ext uri="{FF2B5EF4-FFF2-40B4-BE49-F238E27FC236}">
                <a16:creationId xmlns:a16="http://schemas.microsoft.com/office/drawing/2014/main" id="{8B21BC9A-FCE4-4ACC-B50D-A717623A5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107" y="6472335"/>
            <a:ext cx="1058093" cy="283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66489A3-01D7-4534-B511-F9644D13E12A}"/>
              </a:ext>
            </a:extLst>
          </p:cNvPr>
          <p:cNvPicPr>
            <a:picLocks noChangeAspect="1"/>
          </p:cNvPicPr>
          <p:nvPr/>
        </p:nvPicPr>
        <p:blipFill>
          <a:blip r:embed="rId3"/>
          <a:stretch>
            <a:fillRect/>
          </a:stretch>
        </p:blipFill>
        <p:spPr>
          <a:xfrm>
            <a:off x="768486" y="1208538"/>
            <a:ext cx="10436708" cy="5514923"/>
          </a:xfrm>
          <a:prstGeom prst="rect">
            <a:avLst/>
          </a:prstGeom>
        </p:spPr>
      </p:pic>
    </p:spTree>
    <p:extLst>
      <p:ext uri="{BB962C8B-B14F-4D97-AF65-F5344CB8AC3E}">
        <p14:creationId xmlns:p14="http://schemas.microsoft.com/office/powerpoint/2010/main" val="45560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202B-8918-450F-8F41-24FFDA23C703}"/>
              </a:ext>
            </a:extLst>
          </p:cNvPr>
          <p:cNvSpPr>
            <a:spLocks noGrp="1"/>
          </p:cNvSpPr>
          <p:nvPr>
            <p:ph type="title"/>
          </p:nvPr>
        </p:nvSpPr>
        <p:spPr/>
        <p:txBody>
          <a:bodyPr/>
          <a:lstStyle/>
          <a:p>
            <a:r>
              <a:rPr lang="en-US" dirty="0"/>
              <a:t>Covid-19 Pandemic - Analysis and Findings</a:t>
            </a:r>
          </a:p>
        </p:txBody>
      </p:sp>
      <p:pic>
        <p:nvPicPr>
          <p:cNvPr id="4" name="Picture 4" descr="See the source image">
            <a:extLst>
              <a:ext uri="{FF2B5EF4-FFF2-40B4-BE49-F238E27FC236}">
                <a16:creationId xmlns:a16="http://schemas.microsoft.com/office/drawing/2014/main" id="{753E2B80-A877-4C82-B81D-1B45BAAEF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107" y="6472335"/>
            <a:ext cx="1058093" cy="28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60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DFE1-7DA5-49CA-AECB-0DA74C1277EA}"/>
              </a:ext>
            </a:extLst>
          </p:cNvPr>
          <p:cNvSpPr>
            <a:spLocks noGrp="1"/>
          </p:cNvSpPr>
          <p:nvPr>
            <p:ph type="title"/>
          </p:nvPr>
        </p:nvSpPr>
        <p:spPr/>
        <p:txBody>
          <a:bodyPr/>
          <a:lstStyle/>
          <a:p>
            <a:r>
              <a:rPr lang="en-US" b="1" dirty="0"/>
              <a:t>Exploratory Data Analysis – SFO Flights</a:t>
            </a:r>
          </a:p>
        </p:txBody>
      </p:sp>
      <p:pic>
        <p:nvPicPr>
          <p:cNvPr id="4" name="Picture 4" descr="See the source image">
            <a:extLst>
              <a:ext uri="{FF2B5EF4-FFF2-40B4-BE49-F238E27FC236}">
                <a16:creationId xmlns:a16="http://schemas.microsoft.com/office/drawing/2014/main" id="{8B21BC9A-FCE4-4ACC-B50D-A717623A5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107" y="6472335"/>
            <a:ext cx="1058093" cy="283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7A9C6BC-22ED-422F-97EB-CF1E6FE4E22C}"/>
              </a:ext>
            </a:extLst>
          </p:cNvPr>
          <p:cNvPicPr>
            <a:picLocks noChangeAspect="1"/>
          </p:cNvPicPr>
          <p:nvPr/>
        </p:nvPicPr>
        <p:blipFill>
          <a:blip r:embed="rId3"/>
          <a:stretch>
            <a:fillRect/>
          </a:stretch>
        </p:blipFill>
        <p:spPr>
          <a:xfrm>
            <a:off x="262647" y="1498060"/>
            <a:ext cx="11702374" cy="5257304"/>
          </a:xfrm>
          <a:prstGeom prst="rect">
            <a:avLst/>
          </a:prstGeom>
        </p:spPr>
      </p:pic>
    </p:spTree>
    <p:extLst>
      <p:ext uri="{BB962C8B-B14F-4D97-AF65-F5344CB8AC3E}">
        <p14:creationId xmlns:p14="http://schemas.microsoft.com/office/powerpoint/2010/main" val="283558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857C-1C79-49D6-AFD4-DFDD67A79014}"/>
              </a:ext>
            </a:extLst>
          </p:cNvPr>
          <p:cNvSpPr>
            <a:spLocks noGrp="1"/>
          </p:cNvSpPr>
          <p:nvPr>
            <p:ph type="title"/>
          </p:nvPr>
        </p:nvSpPr>
        <p:spPr/>
        <p:txBody>
          <a:bodyPr/>
          <a:lstStyle/>
          <a:p>
            <a:r>
              <a:rPr lang="en-US" dirty="0"/>
              <a:t>SFO Flights - Analysis and Findings</a:t>
            </a:r>
          </a:p>
        </p:txBody>
      </p:sp>
      <p:sp>
        <p:nvSpPr>
          <p:cNvPr id="7" name="Content Placeholder 6">
            <a:extLst>
              <a:ext uri="{FF2B5EF4-FFF2-40B4-BE49-F238E27FC236}">
                <a16:creationId xmlns:a16="http://schemas.microsoft.com/office/drawing/2014/main" id="{D29D276B-E7DF-294E-B7B1-DAA91BF06FAB}"/>
              </a:ext>
            </a:extLst>
          </p:cNvPr>
          <p:cNvSpPr>
            <a:spLocks noGrp="1"/>
          </p:cNvSpPr>
          <p:nvPr>
            <p:ph idx="1"/>
          </p:nvPr>
        </p:nvSpPr>
        <p:spPr>
          <a:xfrm>
            <a:off x="913795" y="2276669"/>
            <a:ext cx="10353762" cy="3514531"/>
          </a:xfrm>
        </p:spPr>
        <p:txBody>
          <a:bodyPr/>
          <a:lstStyle/>
          <a:p>
            <a:r>
              <a:rPr lang="en-US" dirty="0">
                <a:effectLst/>
              </a:rPr>
              <a:t>Question 1: From 1/1/21-6/30/21, which months had the highest number of both domestic and international flights? Our hypothesis is the total number of passengers departing SFO per month would be evenly distributed across all (6) months</a:t>
            </a:r>
            <a:endParaRPr lang="en-US" dirty="0"/>
          </a:p>
        </p:txBody>
      </p:sp>
    </p:spTree>
    <p:extLst>
      <p:ext uri="{BB962C8B-B14F-4D97-AF65-F5344CB8AC3E}">
        <p14:creationId xmlns:p14="http://schemas.microsoft.com/office/powerpoint/2010/main" val="268583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C23EBC-E06C-1443-A96E-7FE7442948E5}"/>
              </a:ext>
            </a:extLst>
          </p:cNvPr>
          <p:cNvSpPr>
            <a:spLocks noGrp="1"/>
          </p:cNvSpPr>
          <p:nvPr>
            <p:ph type="title"/>
          </p:nvPr>
        </p:nvSpPr>
        <p:spPr>
          <a:xfrm>
            <a:off x="913795" y="609600"/>
            <a:ext cx="3706889" cy="631371"/>
          </a:xfrm>
        </p:spPr>
        <p:txBody>
          <a:bodyPr/>
          <a:lstStyle/>
          <a:p>
            <a:pPr algn="r"/>
            <a:r>
              <a:rPr lang="en-US" dirty="0"/>
              <a:t>Results:</a:t>
            </a:r>
          </a:p>
        </p:txBody>
      </p:sp>
      <p:sp>
        <p:nvSpPr>
          <p:cNvPr id="8" name="Content Placeholder 7">
            <a:extLst>
              <a:ext uri="{FF2B5EF4-FFF2-40B4-BE49-F238E27FC236}">
                <a16:creationId xmlns:a16="http://schemas.microsoft.com/office/drawing/2014/main" id="{4E45D541-00E7-5346-BB7B-77B72E91D489}"/>
              </a:ext>
            </a:extLst>
          </p:cNvPr>
          <p:cNvSpPr>
            <a:spLocks noGrp="1"/>
          </p:cNvSpPr>
          <p:nvPr>
            <p:ph idx="1"/>
          </p:nvPr>
        </p:nvSpPr>
        <p:spPr/>
        <p:txBody>
          <a:bodyPr>
            <a:normAutofit/>
          </a:bodyPr>
          <a:lstStyle/>
          <a:p>
            <a:r>
              <a:rPr lang="en-US" sz="1800" dirty="0"/>
              <a:t>In June, we had the highest number of international flights</a:t>
            </a:r>
          </a:p>
          <a:p>
            <a:r>
              <a:rPr lang="en-US" sz="1800" dirty="0"/>
              <a:t>In March, we had the highest number of domestic flights</a:t>
            </a:r>
          </a:p>
          <a:p>
            <a:endParaRPr lang="en-US" sz="1400" dirty="0"/>
          </a:p>
        </p:txBody>
      </p:sp>
      <p:sp>
        <p:nvSpPr>
          <p:cNvPr id="9" name="Text Placeholder 8">
            <a:extLst>
              <a:ext uri="{FF2B5EF4-FFF2-40B4-BE49-F238E27FC236}">
                <a16:creationId xmlns:a16="http://schemas.microsoft.com/office/drawing/2014/main" id="{9EBB6CD3-E3FE-4441-A68A-5478549808BB}"/>
              </a:ext>
            </a:extLst>
          </p:cNvPr>
          <p:cNvSpPr>
            <a:spLocks noGrp="1"/>
          </p:cNvSpPr>
          <p:nvPr>
            <p:ph type="body" sz="half" idx="2"/>
          </p:nvPr>
        </p:nvSpPr>
        <p:spPr/>
        <p:txBody>
          <a:bodyPr/>
          <a:lstStyle/>
          <a:p>
            <a:endParaRPr lang="en-US"/>
          </a:p>
        </p:txBody>
      </p:sp>
      <p:pic>
        <p:nvPicPr>
          <p:cNvPr id="3" name="Picture 2" descr="Chart, pie chart&#10;&#10;Description automatically generated">
            <a:extLst>
              <a:ext uri="{FF2B5EF4-FFF2-40B4-BE49-F238E27FC236}">
                <a16:creationId xmlns:a16="http://schemas.microsoft.com/office/drawing/2014/main" id="{EBE1078E-3CA4-0447-AE37-5A4BC28F0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67" y="1845512"/>
            <a:ext cx="10774017" cy="4402888"/>
          </a:xfrm>
          <a:prstGeom prst="rect">
            <a:avLst/>
          </a:prstGeom>
        </p:spPr>
      </p:pic>
    </p:spTree>
    <p:extLst>
      <p:ext uri="{BB962C8B-B14F-4D97-AF65-F5344CB8AC3E}">
        <p14:creationId xmlns:p14="http://schemas.microsoft.com/office/powerpoint/2010/main" val="316602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C204CD9-E3D4-7344-9428-98C04E42F535}"/>
              </a:ext>
            </a:extLst>
          </p:cNvPr>
          <p:cNvSpPr>
            <a:spLocks noGrp="1"/>
          </p:cNvSpPr>
          <p:nvPr>
            <p:ph idx="1"/>
          </p:nvPr>
        </p:nvSpPr>
        <p:spPr>
          <a:xfrm>
            <a:off x="913795" y="2295331"/>
            <a:ext cx="10353762" cy="3495869"/>
          </a:xfrm>
        </p:spPr>
        <p:txBody>
          <a:bodyPr/>
          <a:lstStyle/>
          <a:p>
            <a:r>
              <a:rPr lang="en-US" dirty="0">
                <a:effectLst/>
              </a:rPr>
              <a:t>Question 2:  What is the trend (if any) of the total number of domestic and international travelers departing SFO  from 1/1/21-6/30/21,  and did the total number of international departing passengers decrease because of flight restrictions made during those months?</a:t>
            </a:r>
            <a:endParaRPr lang="en-US" dirty="0"/>
          </a:p>
        </p:txBody>
      </p:sp>
      <p:sp>
        <p:nvSpPr>
          <p:cNvPr id="4" name="Title 1">
            <a:extLst>
              <a:ext uri="{FF2B5EF4-FFF2-40B4-BE49-F238E27FC236}">
                <a16:creationId xmlns:a16="http://schemas.microsoft.com/office/drawing/2014/main" id="{E1B0CE38-AE63-4681-A8A6-2DC63290F8CB}"/>
              </a:ext>
            </a:extLst>
          </p:cNvPr>
          <p:cNvSpPr txBox="1">
            <a:spLocks/>
          </p:cNvSpPr>
          <p:nvPr/>
        </p:nvSpPr>
        <p:spPr>
          <a:xfrm>
            <a:off x="1066195" y="715345"/>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SFO Flights - Analysis and Findings</a:t>
            </a:r>
          </a:p>
        </p:txBody>
      </p:sp>
    </p:spTree>
    <p:extLst>
      <p:ext uri="{BB962C8B-B14F-4D97-AF65-F5344CB8AC3E}">
        <p14:creationId xmlns:p14="http://schemas.microsoft.com/office/powerpoint/2010/main" val="332014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915D41-A9E4-E04D-858D-5F03BED45199}"/>
              </a:ext>
            </a:extLst>
          </p:cNvPr>
          <p:cNvSpPr>
            <a:spLocks noGrp="1"/>
          </p:cNvSpPr>
          <p:nvPr>
            <p:ph type="title"/>
          </p:nvPr>
        </p:nvSpPr>
        <p:spPr>
          <a:xfrm>
            <a:off x="661869" y="954832"/>
            <a:ext cx="3706889" cy="1821918"/>
          </a:xfrm>
        </p:spPr>
        <p:txBody>
          <a:bodyPr/>
          <a:lstStyle/>
          <a:p>
            <a:r>
              <a:rPr lang="en-US" dirty="0"/>
              <a:t>Results:</a:t>
            </a:r>
          </a:p>
        </p:txBody>
      </p:sp>
      <p:pic>
        <p:nvPicPr>
          <p:cNvPr id="8" name="Content Placeholder 7" descr="Chart, bar chart&#10;&#10;Description automatically generated">
            <a:extLst>
              <a:ext uri="{FF2B5EF4-FFF2-40B4-BE49-F238E27FC236}">
                <a16:creationId xmlns:a16="http://schemas.microsoft.com/office/drawing/2014/main" id="{5D3A632F-AEA8-B54E-8450-A5E29ACFDD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3227" y="742122"/>
            <a:ext cx="6888088" cy="5499652"/>
          </a:xfrm>
        </p:spPr>
      </p:pic>
      <p:sp>
        <p:nvSpPr>
          <p:cNvPr id="6" name="Text Placeholder 5">
            <a:extLst>
              <a:ext uri="{FF2B5EF4-FFF2-40B4-BE49-F238E27FC236}">
                <a16:creationId xmlns:a16="http://schemas.microsoft.com/office/drawing/2014/main" id="{99CCD316-9887-A441-AD6F-F115481ECBDC}"/>
              </a:ext>
            </a:extLst>
          </p:cNvPr>
          <p:cNvSpPr>
            <a:spLocks noGrp="1"/>
          </p:cNvSpPr>
          <p:nvPr>
            <p:ph type="body" sz="half" idx="2"/>
          </p:nvPr>
        </p:nvSpPr>
        <p:spPr/>
        <p:txBody>
          <a:bodyPr/>
          <a:lstStyle/>
          <a:p>
            <a:pPr marL="285750" indent="-285750" algn="l">
              <a:buFont typeface="Wingdings" pitchFamily="2" charset="2"/>
              <a:buChar char="v"/>
            </a:pPr>
            <a:endParaRPr lang="en-US" dirty="0"/>
          </a:p>
          <a:p>
            <a:pPr marL="285750" indent="-285750" algn="l">
              <a:buFont typeface="Wingdings" pitchFamily="2" charset="2"/>
              <a:buChar char="v"/>
            </a:pPr>
            <a:r>
              <a:rPr lang="en-US" dirty="0">
                <a:solidFill>
                  <a:srgbClr val="DADADA"/>
                </a:solidFill>
                <a:latin typeface="Times New Roman" panose="02020603050405020304" pitchFamily="18" charset="0"/>
                <a:cs typeface="Times New Roman" panose="02020603050405020304" pitchFamily="18" charset="0"/>
              </a:rPr>
              <a:t>International flights have fewer passengers than domestic flights.</a:t>
            </a:r>
          </a:p>
          <a:p>
            <a:pPr marL="285750" indent="-285750" algn="l">
              <a:buFont typeface="Wingdings" pitchFamily="2" charset="2"/>
              <a:buChar char="v"/>
            </a:pPr>
            <a:r>
              <a:rPr lang="en-US" dirty="0">
                <a:solidFill>
                  <a:srgbClr val="DADADA"/>
                </a:solidFill>
                <a:latin typeface="Times New Roman" panose="02020603050405020304" pitchFamily="18" charset="0"/>
                <a:cs typeface="Times New Roman" panose="02020603050405020304" pitchFamily="18" charset="0"/>
              </a:rPr>
              <a:t>In April, the international flight decreased  significantly</a:t>
            </a:r>
            <a:endParaRPr lang="en-US" dirty="0"/>
          </a:p>
        </p:txBody>
      </p:sp>
    </p:spTree>
    <p:extLst>
      <p:ext uri="{BB962C8B-B14F-4D97-AF65-F5344CB8AC3E}">
        <p14:creationId xmlns:p14="http://schemas.microsoft.com/office/powerpoint/2010/main" val="3459369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0</TotalTime>
  <Words>386</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Calisto MT</vt:lpstr>
      <vt:lpstr>Times New Roman</vt:lpstr>
      <vt:lpstr>Wingdings</vt:lpstr>
      <vt:lpstr>Wingdings 2</vt:lpstr>
      <vt:lpstr>Slate</vt:lpstr>
      <vt:lpstr>Flights and Covid-19 </vt:lpstr>
      <vt:lpstr>Data Sources</vt:lpstr>
      <vt:lpstr>Exploratory Data Analysis - Covid</vt:lpstr>
      <vt:lpstr>Covid-19 Pandemic - Analysis and Findings</vt:lpstr>
      <vt:lpstr>Exploratory Data Analysis – SFO Flights</vt:lpstr>
      <vt:lpstr>SFO Flights - Analysis and Findings</vt:lpstr>
      <vt:lpstr>Results:</vt:lpstr>
      <vt:lpstr>PowerPoint Presentation</vt:lpstr>
      <vt:lpstr>Results:</vt:lpstr>
      <vt:lpstr>Covid 19 and SFO Flight Data – Analysis and Findings</vt:lpstr>
      <vt:lpstr>Covid &amp; SFO Flights</vt:lpstr>
      <vt:lpstr>Data Limitations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Mahajan, Pooja</dc:creator>
  <cp:lastModifiedBy>Robert Harvey</cp:lastModifiedBy>
  <cp:revision>10</cp:revision>
  <dcterms:created xsi:type="dcterms:W3CDTF">2022-02-23T02:59:09Z</dcterms:created>
  <dcterms:modified xsi:type="dcterms:W3CDTF">2022-02-24T23:10:36Z</dcterms:modified>
</cp:coreProperties>
</file>