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76" r:id="rId3"/>
    <p:sldId id="257" r:id="rId4"/>
    <p:sldId id="258" r:id="rId5"/>
    <p:sldId id="259" r:id="rId6"/>
    <p:sldId id="274" r:id="rId7"/>
    <p:sldId id="260" r:id="rId8"/>
    <p:sldId id="261" r:id="rId9"/>
    <p:sldId id="262" r:id="rId10"/>
    <p:sldId id="263" r:id="rId11"/>
    <p:sldId id="266" r:id="rId12"/>
    <p:sldId id="264" r:id="rId13"/>
    <p:sldId id="265" r:id="rId14"/>
    <p:sldId id="267" r:id="rId15"/>
    <p:sldId id="268" r:id="rId16"/>
    <p:sldId id="271" r:id="rId17"/>
    <p:sldId id="270" r:id="rId18"/>
    <p:sldId id="273" r:id="rId19"/>
    <p:sldId id="272" r:id="rId20"/>
    <p:sldId id="275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DAD7"/>
    <a:srgbClr val="7AE3E6"/>
    <a:srgbClr val="6E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defRPr>
            </a:pPr>
            <a:r>
              <a:rPr lang="en-US" sz="2400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</a:t>
            </a:r>
            <a:r>
              <a:rPr lang="en-US" sz="2400" i="1" baseline="0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2400" i="1" baseline="0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Klasse</a:t>
            </a:r>
            <a:endParaRPr lang="en-US" sz="2400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4266336662181567"/>
          <c:y val="0.26743519725878412"/>
          <c:w val="0.47874618869508329"/>
          <c:h val="0.6803235313035394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Tabelle1!$A$2:$A$3</c:f>
              <c:strCache>
                <c:ptCount val="2"/>
                <c:pt idx="0">
                  <c:v>abgedeckt</c:v>
                </c:pt>
                <c:pt idx="1">
                  <c:v>nicht abgedeckt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0.28000000000000003</c:v>
                </c:pt>
                <c:pt idx="1">
                  <c:v>0.72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defRPr>
            </a:pPr>
            <a:r>
              <a:rPr lang="en-US" sz="2400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</a:t>
            </a:r>
            <a:r>
              <a:rPr lang="en-US" sz="2400" i="1" baseline="0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2400" i="1" baseline="0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Methode</a:t>
            </a:r>
            <a:endParaRPr lang="en-US" sz="2400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 Methode</c:v>
                </c:pt>
              </c:strCache>
            </c:strRef>
          </c:tx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Tabelle1!$A$2:$A$3</c:f>
              <c:strCache>
                <c:ptCount val="2"/>
                <c:pt idx="0">
                  <c:v>abgedeckt</c:v>
                </c:pt>
                <c:pt idx="1">
                  <c:v>nicht abgedeckt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0.28999999999999998</c:v>
                </c:pt>
                <c:pt idx="1">
                  <c:v>0.71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AF301-A1F3-4F4B-8D67-079E88C8BBE8}" type="datetimeFigureOut">
              <a:rPr lang="de-DE" smtClean="0"/>
              <a:t>25.06.2013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0E2A2-C7D5-40BC-BB24-470809651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25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RUP und </a:t>
            </a:r>
            <a:r>
              <a:rPr lang="de-DE" dirty="0" err="1" smtClean="0"/>
              <a:t>Scrum</a:t>
            </a:r>
            <a:r>
              <a:rPr lang="de-DE" dirty="0" smtClean="0"/>
              <a:t> - agil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5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Issuetracker</a:t>
            </a:r>
            <a:r>
              <a:rPr lang="de-DE" dirty="0" smtClean="0"/>
              <a:t>, Kommunikation, Planung</a:t>
            </a:r>
            <a:r>
              <a:rPr lang="de-DE" baseline="0" dirty="0" smtClean="0"/>
              <a:t> der Sprints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182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Risikofaktor</a:t>
            </a:r>
            <a:r>
              <a:rPr lang="de-DE" baseline="0" dirty="0" smtClean="0"/>
              <a:t> = Wahrscheinlichkeit des Auftretens</a:t>
            </a:r>
          </a:p>
          <a:p>
            <a:r>
              <a:rPr lang="de-DE" baseline="0" dirty="0" smtClean="0"/>
              <a:t>* Schaden</a:t>
            </a:r>
          </a:p>
          <a:p>
            <a:r>
              <a:rPr lang="de-DE" baseline="0" dirty="0" smtClean="0"/>
              <a:t>Strategien zur Schadensbegrenzung:</a:t>
            </a:r>
          </a:p>
          <a:p>
            <a:r>
              <a:rPr lang="de-DE" baseline="0" dirty="0" smtClean="0"/>
              <a:t>Bsp. Fehlerhafte Zeitplanung</a:t>
            </a:r>
          </a:p>
          <a:p>
            <a:r>
              <a:rPr lang="de-DE" baseline="0" dirty="0" smtClean="0"/>
              <a:t>Großzügig planen</a:t>
            </a:r>
          </a:p>
          <a:p>
            <a:r>
              <a:rPr lang="de-DE" baseline="0" smtClean="0"/>
              <a:t>Erfahrungen nutzen (FP)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2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Trendlinie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047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62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Nicht</a:t>
            </a:r>
            <a:r>
              <a:rPr lang="de-DE" baseline="0" dirty="0" smtClean="0"/>
              <a:t> kritisch</a:t>
            </a:r>
          </a:p>
          <a:p>
            <a:r>
              <a:rPr lang="de-DE" baseline="0" dirty="0" smtClean="0"/>
              <a:t>nur Major, z.B. </a:t>
            </a:r>
            <a:r>
              <a:rPr lang="de-DE" baseline="0" dirty="0" err="1" smtClean="0"/>
              <a:t>Cyclomatic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Complexity</a:t>
            </a:r>
            <a:endParaRPr lang="de-DE" baseline="0" dirty="0" smtClean="0"/>
          </a:p>
          <a:p>
            <a:r>
              <a:rPr lang="de-DE" baseline="0" dirty="0" smtClean="0"/>
              <a:t>Minor z.B. Magic Numbers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8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Hardcodierte</a:t>
            </a:r>
            <a:r>
              <a:rPr lang="de-DE" dirty="0" smtClean="0"/>
              <a:t> Zahlen</a:t>
            </a:r>
          </a:p>
          <a:p>
            <a:r>
              <a:rPr lang="de-DE" dirty="0" smtClean="0"/>
              <a:t>Warum</a:t>
            </a:r>
            <a:r>
              <a:rPr lang="de-DE" baseline="0" dirty="0" smtClean="0"/>
              <a:t> ?</a:t>
            </a:r>
          </a:p>
          <a:p>
            <a:r>
              <a:rPr lang="de-DE" baseline="0" dirty="0" smtClean="0"/>
              <a:t>Lösung: </a:t>
            </a:r>
            <a:r>
              <a:rPr lang="de-DE" baseline="0" dirty="0" err="1" smtClean="0"/>
              <a:t>ODER_Verknüpfungen</a:t>
            </a:r>
            <a:r>
              <a:rPr lang="de-DE" baseline="0" dirty="0" smtClean="0"/>
              <a:t> in extra Methode abprüfen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28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19.06.2013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01553" y="4509120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Projektpräsentation</a:t>
            </a:r>
            <a:r>
              <a:rPr lang="de-DE" sz="3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von 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Janina Schilling, Christiane Helmchen und Yvonne Meininger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3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3924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Projektmanagement: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/>
            </a:r>
            <a:b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Jira</a:t>
            </a: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 + </a:t>
            </a: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MSProject</a:t>
            </a:r>
            <a:endParaRPr lang="de-DE" sz="2800" dirty="0">
              <a:solidFill>
                <a:schemeClr val="bg1"/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Versionskontrolle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>:</a:t>
            </a:r>
            <a:b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Git</a:t>
            </a:r>
            <a:endParaRPr lang="de-DE" sz="2800" dirty="0">
              <a:solidFill>
                <a:schemeClr val="bg1"/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err="1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Metri</a:t>
            </a:r>
            <a:r>
              <a:rPr lang="de-DE" sz="2800" b="1" dirty="0" err="1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</a:t>
            </a:r>
            <a:r>
              <a:rPr lang="de-DE" sz="2800" b="1" dirty="0" err="1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analyse</a:t>
            </a: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&amp; Codequalität: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/>
            </a:r>
            <a:b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Sonar</a:t>
            </a:r>
            <a:endParaRPr lang="de-DE" sz="2800" dirty="0">
              <a:solidFill>
                <a:schemeClr val="bg1"/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Testabdeckung: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/>
            </a:r>
            <a:b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Emma</a:t>
            </a:r>
            <a:endParaRPr lang="de-DE" sz="2800" dirty="0">
              <a:solidFill>
                <a:schemeClr val="bg1"/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Tests:</a:t>
            </a:r>
            <a:r>
              <a:rPr lang="de-DE" sz="2800" b="1" dirty="0">
                <a:solidFill>
                  <a:srgbClr val="6ECDD2"/>
                </a:solidFill>
                <a:latin typeface="Calibri" pitchFamily="34" charset="0"/>
              </a:rPr>
              <a:t/>
            </a:r>
            <a:br>
              <a:rPr lang="de-DE" sz="2800" b="1" dirty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JUnit</a:t>
            </a:r>
            <a:r>
              <a:rPr lang="de-DE" sz="28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&amp; </a:t>
            </a: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Calabash</a:t>
            </a: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Android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Verwendete Tools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6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Projektplan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700808"/>
            <a:ext cx="6197234" cy="4752528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0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600" dirty="0" err="1" smtClean="0">
                <a:latin typeface="Calibri" pitchFamily="34" charset="0"/>
              </a:rPr>
              <a:t>Configuration</a:t>
            </a:r>
            <a:r>
              <a:rPr lang="de-DE" sz="4600" dirty="0" smtClean="0">
                <a:latin typeface="Calibri" pitchFamily="34" charset="0"/>
              </a:rPr>
              <a:t> </a:t>
            </a:r>
            <a:r>
              <a:rPr lang="de-DE" sz="4600" dirty="0" err="1" smtClean="0">
                <a:latin typeface="Calibri" pitchFamily="34" charset="0"/>
              </a:rPr>
              <a:t>mANAGEMENT</a:t>
            </a:r>
            <a:endParaRPr lang="de-DE" sz="4600" dirty="0">
              <a:latin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8"/>
          <a:stretch/>
        </p:blipFill>
        <p:spPr>
          <a:xfrm>
            <a:off x="251520" y="2420888"/>
            <a:ext cx="8172400" cy="3398840"/>
          </a:xfrm>
          <a:prstGeom prst="rect">
            <a:avLst/>
          </a:prstGeom>
        </p:spPr>
      </p:pic>
      <p:sp>
        <p:nvSpPr>
          <p:cNvPr id="3" name="Pfeil nach oben 2"/>
          <p:cNvSpPr/>
          <p:nvPr/>
        </p:nvSpPr>
        <p:spPr>
          <a:xfrm rot="10800000">
            <a:off x="5076056" y="2047352"/>
            <a:ext cx="584565" cy="445543"/>
          </a:xfrm>
          <a:prstGeom prst="upArrow">
            <a:avLst/>
          </a:prstGeom>
          <a:solidFill>
            <a:srgbClr val="66DA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71375" y="1628800"/>
            <a:ext cx="816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Jira</a:t>
            </a:r>
            <a:r>
              <a:rPr lang="de-DE" sz="2800" b="1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:</a:t>
            </a:r>
            <a:endParaRPr lang="de-DE" sz="2800" b="1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22781" y="1772816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Reviewspalte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6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208912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Die Top 5 im Risikoplan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" name="Flussdiagramm: Zusammenführen 1"/>
          <p:cNvSpPr/>
          <p:nvPr/>
        </p:nvSpPr>
        <p:spPr>
          <a:xfrm>
            <a:off x="7757455" y="2389530"/>
            <a:ext cx="1131640" cy="3168352"/>
          </a:xfrm>
          <a:prstGeom prst="flowChartMerg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27125"/>
              </p:ext>
            </p:extLst>
          </p:nvPr>
        </p:nvGraphicFramePr>
        <p:xfrm>
          <a:off x="755576" y="1844824"/>
          <a:ext cx="6840760" cy="3869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6584"/>
                <a:gridCol w="2064176"/>
              </a:tblGrid>
              <a:tr h="460147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Risiken</a:t>
                      </a:r>
                      <a:endParaRPr lang="de-DE" sz="2800" dirty="0"/>
                    </a:p>
                  </a:txBody>
                  <a:tcPr>
                    <a:solidFill>
                      <a:srgbClr val="6ECD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 smtClean="0"/>
                        <a:t>Risikofaktor</a:t>
                      </a:r>
                      <a:endParaRPr lang="de-DE" sz="2800" dirty="0"/>
                    </a:p>
                  </a:txBody>
                  <a:tcPr>
                    <a:solidFill>
                      <a:srgbClr val="6ECDD2"/>
                    </a:solidFill>
                  </a:tcPr>
                </a:tc>
              </a:tr>
              <a:tr h="51718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Zu großer </a:t>
                      </a:r>
                      <a:r>
                        <a:rPr lang="de-DE" sz="2400" dirty="0" err="1" smtClean="0"/>
                        <a:t>Scope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6,8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51718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Fehlerhafte (Zeit-)Planung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6,4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794227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Zeitmangel durch andere Projekte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5,6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930924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Mangelnde Fehlerfindung wegen</a:t>
                      </a:r>
                      <a:r>
                        <a:rPr lang="de-DE" sz="2400" baseline="0" dirty="0" smtClean="0"/>
                        <a:t> f</a:t>
                      </a:r>
                      <a:r>
                        <a:rPr lang="de-DE" sz="2400" dirty="0" smtClean="0"/>
                        <a:t>ehlender Tests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5,6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591416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mangelndes Fachwissen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4,5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8127548" y="1988840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" name="Rechteck 6"/>
          <p:cNvSpPr/>
          <p:nvPr/>
        </p:nvSpPr>
        <p:spPr>
          <a:xfrm>
            <a:off x="8172400" y="543593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dirty="0" smtClean="0">
                <a:solidFill>
                  <a:srgbClr val="FF0000"/>
                </a:solidFill>
              </a:rPr>
              <a:t>0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Aufwandskalkulation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4" y="1765713"/>
            <a:ext cx="7956376" cy="448502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6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 txBox="1">
            <a:spLocks/>
          </p:cNvSpPr>
          <p:nvPr/>
        </p:nvSpPr>
        <p:spPr>
          <a:xfrm>
            <a:off x="439835" y="358397"/>
            <a:ext cx="7992888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Function</a:t>
            </a:r>
            <a:r>
              <a:rPr lang="de-DE" dirty="0" smtClean="0">
                <a:latin typeface="Calibri" pitchFamily="34" charset="0"/>
              </a:rPr>
              <a:t> Tests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t="19643" r="36111" b="30358"/>
          <a:stretch/>
        </p:blipFill>
        <p:spPr bwMode="auto">
          <a:xfrm>
            <a:off x="871883" y="2348880"/>
            <a:ext cx="8092605" cy="360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869789" y="1733907"/>
            <a:ext cx="4187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Calabash-Android</a:t>
            </a:r>
            <a:r>
              <a:rPr lang="de-DE" sz="2400" b="1" i="1" dirty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und </a:t>
            </a:r>
            <a:r>
              <a:rPr lang="de-DE" sz="2400" b="1" i="1" dirty="0" err="1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Gherkin</a:t>
            </a:r>
            <a:endParaRPr lang="de-DE" sz="2400" b="1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endParaRPr lang="de-DE" sz="2400" b="1" dirty="0">
              <a:solidFill>
                <a:srgbClr val="00B0F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00772">
            <a:off x="6855472" y="352739"/>
            <a:ext cx="1090714" cy="1049163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137" y="226000"/>
            <a:ext cx="879586" cy="1226394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7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Unit Tests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r>
              <a:rPr lang="de-DE" sz="2800" b="1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JUnit</a:t>
            </a:r>
            <a:endParaRPr lang="de-DE" sz="2800" b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72816"/>
            <a:ext cx="4591050" cy="4581525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3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testcoverage</a:t>
            </a:r>
            <a:endParaRPr lang="de-DE" dirty="0">
              <a:latin typeface="Calibri" pitchFamily="34" charset="0"/>
            </a:endParaRP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4118266497"/>
              </p:ext>
            </p:extLst>
          </p:nvPr>
        </p:nvGraphicFramePr>
        <p:xfrm>
          <a:off x="539552" y="1916832"/>
          <a:ext cx="3888432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104415637"/>
              </p:ext>
            </p:extLst>
          </p:nvPr>
        </p:nvGraphicFramePr>
        <p:xfrm>
          <a:off x="4644008" y="1916832"/>
          <a:ext cx="3888432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Rechteck 18"/>
          <p:cNvSpPr/>
          <p:nvPr/>
        </p:nvSpPr>
        <p:spPr>
          <a:xfrm>
            <a:off x="3427495" y="5480643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923928" y="5429762"/>
            <a:ext cx="175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Nicht abgedeckt </a:t>
            </a:r>
            <a:endParaRPr lang="de-DE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427495" y="5901875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3923928" y="5850994"/>
            <a:ext cx="120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abgedeckt </a:t>
            </a:r>
            <a:endParaRPr lang="de-DE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8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Metrikanalyse</a:t>
            </a:r>
            <a:r>
              <a:rPr lang="de-DE" dirty="0" smtClean="0">
                <a:latin typeface="Calibri" pitchFamily="34" charset="0"/>
              </a:rPr>
              <a:t>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392488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Sonar</a:t>
            </a:r>
            <a:r>
              <a:rPr lang="de-DE" sz="2800" b="1" dirty="0" smtClean="0">
                <a:solidFill>
                  <a:srgbClr val="6ECDD2"/>
                </a:solidFill>
              </a:rPr>
              <a:t>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490904"/>
            <a:ext cx="7308605" cy="2666288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0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Kritische Methode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800313" y="1700808"/>
            <a:ext cx="2592288" cy="432048"/>
          </a:xfrm>
        </p:spPr>
        <p:txBody>
          <a:bodyPr>
            <a:normAutofit/>
          </a:bodyPr>
          <a:lstStyle/>
          <a:p>
            <a:r>
              <a:rPr lang="de-DE" dirty="0" err="1" smtClean="0">
                <a:solidFill>
                  <a:schemeClr val="bg1"/>
                </a:solidFill>
                <a:latin typeface="Calibri" pitchFamily="34" charset="0"/>
              </a:rPr>
              <a:t>Cyclomatic</a:t>
            </a:r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alibri" pitchFamily="34" charset="0"/>
              </a:rPr>
              <a:t>complexity</a:t>
            </a:r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: 13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2" y="2744924"/>
            <a:ext cx="8316416" cy="3387365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539552" y="3284984"/>
            <a:ext cx="216024" cy="72008"/>
          </a:xfrm>
          <a:prstGeom prst="rightArrow">
            <a:avLst/>
          </a:prstGeom>
          <a:solidFill>
            <a:srgbClr val="66DAD7"/>
          </a:solidFill>
          <a:ln>
            <a:solidFill>
              <a:srgbClr val="66DA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unten 9"/>
          <p:cNvSpPr/>
          <p:nvPr/>
        </p:nvSpPr>
        <p:spPr>
          <a:xfrm>
            <a:off x="7488324" y="2996952"/>
            <a:ext cx="72008" cy="216024"/>
          </a:xfrm>
          <a:prstGeom prst="downArrow">
            <a:avLst/>
          </a:prstGeom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61262" y="1797512"/>
            <a:ext cx="216024" cy="211541"/>
          </a:xfrm>
          <a:prstGeom prst="rect">
            <a:avLst/>
          </a:prstGeom>
          <a:solidFill>
            <a:srgbClr val="66DA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2"/>
          <p:cNvSpPr txBox="1">
            <a:spLocks/>
          </p:cNvSpPr>
          <p:nvPr/>
        </p:nvSpPr>
        <p:spPr>
          <a:xfrm>
            <a:off x="800313" y="2026792"/>
            <a:ext cx="2592288" cy="432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Magic </a:t>
            </a:r>
            <a:r>
              <a:rPr lang="de-DE" dirty="0" err="1" smtClean="0">
                <a:solidFill>
                  <a:schemeClr val="bg1"/>
                </a:solidFill>
                <a:latin typeface="Calibri" pitchFamily="34" charset="0"/>
              </a:rPr>
              <a:t>numbers</a:t>
            </a:r>
            <a:endParaRPr lang="de-DE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61262" y="2123496"/>
            <a:ext cx="216024" cy="21154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>
            <a:off x="3131840" y="3140968"/>
            <a:ext cx="72008" cy="72008"/>
          </a:xfrm>
          <a:prstGeom prst="downArrow">
            <a:avLst/>
          </a:prstGeom>
          <a:ln>
            <a:solidFill>
              <a:srgbClr val="66DA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436096" y="3140968"/>
            <a:ext cx="72008" cy="72008"/>
          </a:xfrm>
          <a:prstGeom prst="downArrow">
            <a:avLst/>
          </a:prstGeom>
          <a:ln>
            <a:solidFill>
              <a:srgbClr val="66DA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5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aGENDA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827584" y="1772816"/>
            <a:ext cx="7920880" cy="4248472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Projektidee</a:t>
            </a:r>
          </a:p>
          <a:p>
            <a:pPr marL="514350" indent="-514350">
              <a:buAutoNum type="arabicPeriod"/>
            </a:pP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Das Team</a:t>
            </a:r>
          </a:p>
          <a:p>
            <a:pPr marL="514350" indent="-514350">
              <a:buAutoNum type="arabicPeriod"/>
            </a:pPr>
            <a:r>
              <a:rPr lang="de-DE" sz="2600" b="1" dirty="0" err="1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Use</a:t>
            </a: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Cases &amp; </a:t>
            </a:r>
            <a:r>
              <a:rPr lang="de-DE" sz="2600" b="1" dirty="0" err="1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Scope</a:t>
            </a:r>
            <a:endParaRPr lang="de-DE" sz="2600" b="1" dirty="0" smtClean="0">
              <a:solidFill>
                <a:srgbClr val="6ECD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514350" indent="-514350">
              <a:buAutoNum type="arabicPeriod"/>
            </a:pP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Architekturmodell</a:t>
            </a:r>
          </a:p>
          <a:p>
            <a:pPr marL="514350" indent="-514350">
              <a:buAutoNum type="arabicPeriod"/>
            </a:pP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Projekt- &amp;</a:t>
            </a:r>
            <a:r>
              <a:rPr lang="de-DE" sz="2600" b="1" dirty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Risikomanagement</a:t>
            </a:r>
          </a:p>
          <a:p>
            <a:pPr marL="514350" indent="-514350">
              <a:buAutoNum type="arabicPeriod"/>
            </a:pP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Aufwandskalkulation</a:t>
            </a:r>
          </a:p>
          <a:p>
            <a:pPr marL="514350" indent="-514350">
              <a:buAutoNum type="arabicPeriod"/>
            </a:pP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Code-</a:t>
            </a:r>
            <a:r>
              <a:rPr lang="de-DE" sz="2600" b="1" dirty="0" err="1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</a:t>
            </a:r>
            <a:r>
              <a:rPr lang="de-DE" sz="2600" b="1" dirty="0" err="1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overage</a:t>
            </a: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&amp; Code-Qualität</a:t>
            </a:r>
          </a:p>
          <a:p>
            <a:pPr marL="514350" indent="-514350">
              <a:buAutoNum type="arabicPeriod"/>
            </a:pP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Live-Demo</a:t>
            </a:r>
          </a:p>
          <a:p>
            <a:pPr marL="514350" indent="-514350">
              <a:buAutoNum type="arabicPeriod"/>
            </a:pPr>
            <a:endParaRPr lang="de-DE" sz="2600" b="1" dirty="0" smtClean="0">
              <a:solidFill>
                <a:srgbClr val="6ECD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514350" indent="-514350">
              <a:buAutoNum type="arabicPeriod"/>
            </a:pPr>
            <a:endParaRPr lang="de-DE" sz="2600" b="1" dirty="0" smtClean="0">
              <a:solidFill>
                <a:srgbClr val="6ECD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514350" indent="-514350">
              <a:buAutoNum type="arabicPeriod"/>
            </a:pPr>
            <a:endParaRPr lang="de-DE" sz="2600" b="1" dirty="0" smtClean="0">
              <a:solidFill>
                <a:srgbClr val="6ECD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514350" indent="-514350">
              <a:buAutoNum type="arabicPeriod"/>
            </a:pPr>
            <a:endParaRPr lang="de-DE" sz="2600" b="1" dirty="0" smtClean="0">
              <a:solidFill>
                <a:srgbClr val="6ECD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514350" indent="-514350">
              <a:buAutoNum type="arabicPeriod"/>
            </a:pPr>
            <a:endParaRPr lang="de-DE" sz="2600" dirty="0" smtClean="0">
              <a:solidFill>
                <a:schemeClr val="bg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0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772816"/>
            <a:ext cx="6886528" cy="4248472"/>
          </a:xfrm>
        </p:spPr>
        <p:txBody>
          <a:bodyPr/>
          <a:lstStyle/>
          <a:p>
            <a: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Neugierig??</a:t>
            </a:r>
            <a:b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i="1" dirty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i="1" dirty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Jetzt geht‘s zur Live-demo!</a:t>
            </a:r>
            <a:endParaRPr lang="de-DE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52320" y="4581128"/>
            <a:ext cx="1152128" cy="115212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3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600" b="1" dirty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Ziel</a:t>
            </a:r>
          </a:p>
          <a:p>
            <a:pPr lvl="1"/>
            <a:r>
              <a:rPr lang="de-DE" sz="2600" dirty="0">
                <a:solidFill>
                  <a:schemeClr val="bg1"/>
                </a:solidFill>
              </a:rPr>
              <a:t>Ein amüsantes Spiel  für Groß und Klein zur Förderung von Logik, räumlichem Vorstellungsvermögen und zur Vermittlung von kulturellen Informationen</a:t>
            </a:r>
            <a:r>
              <a:rPr lang="de-DE" sz="26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de-DE" sz="26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Brettspiel </a:t>
            </a:r>
            <a:r>
              <a:rPr lang="de-DE" sz="2600" dirty="0">
                <a:solidFill>
                  <a:schemeClr val="bg1"/>
                </a:solidFill>
              </a:rPr>
              <a:t>„Das verrückte Labyrinth“ </a:t>
            </a:r>
            <a:endParaRPr lang="de-DE" sz="26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abgewandelte </a:t>
            </a:r>
            <a:r>
              <a:rPr lang="de-DE" sz="2600" dirty="0">
                <a:solidFill>
                  <a:schemeClr val="bg1"/>
                </a:solidFill>
              </a:rPr>
              <a:t>Form als </a:t>
            </a:r>
            <a:r>
              <a:rPr lang="de-DE" sz="2600" dirty="0" err="1">
                <a:solidFill>
                  <a:schemeClr val="bg1"/>
                </a:solidFill>
              </a:rPr>
              <a:t>Android</a:t>
            </a:r>
            <a:r>
              <a:rPr lang="de-DE" sz="2600" dirty="0">
                <a:solidFill>
                  <a:schemeClr val="bg1"/>
                </a:solidFill>
              </a:rPr>
              <a:t>-App mit </a:t>
            </a:r>
            <a:r>
              <a:rPr lang="de-DE" sz="2600" dirty="0" smtClean="0">
                <a:solidFill>
                  <a:schemeClr val="bg1"/>
                </a:solidFill>
              </a:rPr>
              <a:t>Java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für </a:t>
            </a:r>
            <a:r>
              <a:rPr lang="de-DE" sz="2600" dirty="0">
                <a:solidFill>
                  <a:schemeClr val="bg1"/>
                </a:solidFill>
              </a:rPr>
              <a:t>1-6 Spieler </a:t>
            </a:r>
            <a:endParaRPr lang="de-DE" sz="26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ab </a:t>
            </a:r>
            <a:r>
              <a:rPr lang="de-DE" sz="2600" dirty="0">
                <a:solidFill>
                  <a:schemeClr val="bg1"/>
                </a:solidFill>
              </a:rPr>
              <a:t>7 Jahren </a:t>
            </a:r>
            <a:endParaRPr lang="de-DE" sz="2600" dirty="0" smtClean="0">
              <a:solidFill>
                <a:schemeClr val="bg1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ProjektIDEE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5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Gemeinsame Verantwortungen:</a:t>
            </a:r>
            <a:br>
              <a:rPr lang="de-DE" sz="24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2400" dirty="0" smtClean="0">
                <a:solidFill>
                  <a:schemeClr val="bg1"/>
                </a:solidFill>
              </a:rPr>
              <a:t>Entwicklung</a:t>
            </a:r>
            <a:r>
              <a:rPr lang="de-DE" sz="2400" dirty="0">
                <a:solidFill>
                  <a:schemeClr val="bg1"/>
                </a:solidFill>
              </a:rPr>
              <a:t>, Konzeption, </a:t>
            </a:r>
            <a:r>
              <a:rPr lang="de-DE" sz="2400" dirty="0" smtClean="0">
                <a:solidFill>
                  <a:schemeClr val="bg1"/>
                </a:solidFill>
              </a:rPr>
              <a:t>Dokumentation</a:t>
            </a:r>
          </a:p>
          <a:p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Projektleitung:</a:t>
            </a:r>
            <a:r>
              <a:rPr lang="de-DE" sz="2400" dirty="0" smtClean="0">
                <a:solidFill>
                  <a:schemeClr val="bg1"/>
                </a:solidFill>
              </a:rPr>
              <a:t/>
            </a:r>
            <a:br>
              <a:rPr lang="de-DE" sz="2400" dirty="0" smtClean="0">
                <a:solidFill>
                  <a:schemeClr val="bg1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Janina Schilling</a:t>
            </a:r>
            <a:r>
              <a:rPr lang="de-DE" sz="2400" b="1" dirty="0">
                <a:solidFill>
                  <a:schemeClr val="bg1"/>
                </a:solidFill>
              </a:rPr>
              <a:t/>
            </a:r>
            <a:br>
              <a:rPr lang="de-DE" sz="2400" b="1" dirty="0">
                <a:solidFill>
                  <a:schemeClr val="bg1"/>
                </a:solidFill>
              </a:rPr>
            </a:br>
            <a:endParaRPr lang="de-DE" sz="2400" b="1" dirty="0" smtClean="0">
              <a:solidFill>
                <a:srgbClr val="6ECDD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Tests:</a:t>
            </a:r>
            <a:r>
              <a:rPr lang="de-DE" sz="2400" b="1" dirty="0" smtClean="0">
                <a:solidFill>
                  <a:srgbClr val="6ECDD2"/>
                </a:solidFill>
              </a:rPr>
              <a:t/>
            </a:r>
            <a:br>
              <a:rPr lang="de-DE" sz="2400" b="1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Christiane Helmchen</a:t>
            </a:r>
            <a:br>
              <a:rPr lang="de-DE" sz="2400" dirty="0" smtClean="0">
                <a:solidFill>
                  <a:schemeClr val="bg1"/>
                </a:solidFill>
              </a:rPr>
            </a:br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Design:</a:t>
            </a:r>
            <a:r>
              <a:rPr lang="de-DE" sz="2400" b="1" dirty="0" smtClean="0">
                <a:solidFill>
                  <a:srgbClr val="6ECDD2"/>
                </a:solidFill>
              </a:rPr>
              <a:t/>
            </a:r>
            <a:br>
              <a:rPr lang="de-DE" sz="2400" b="1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Yvonne Meininger</a:t>
            </a:r>
            <a:endParaRPr lang="de-DE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6172200" cy="1008112"/>
          </a:xfrm>
        </p:spPr>
        <p:txBody>
          <a:bodyPr/>
          <a:lstStyle/>
          <a:p>
            <a:r>
              <a:rPr lang="de-DE" dirty="0" smtClean="0">
                <a:latin typeface="Calibri" pitchFamily="34" charset="0"/>
              </a:rPr>
              <a:t>Rollenverteilung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4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scope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06" y="1628800"/>
            <a:ext cx="4910389" cy="4851307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Außerhalb des </a:t>
            </a:r>
            <a:r>
              <a:rPr lang="de-DE" dirty="0" err="1" smtClean="0">
                <a:latin typeface="Calibri" pitchFamily="34" charset="0"/>
              </a:rPr>
              <a:t>Scope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6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Client-Server: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Mitspieler suchen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Verbindung zum Server herstellen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600" b="1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Adminbereich</a:t>
            </a:r>
            <a:r>
              <a:rPr lang="de-DE" sz="26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Admin-Login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Calibri" pitchFamily="34" charset="0"/>
              </a:rPr>
              <a:t>Sehenswürdigkeit einfügen/bearbeiten/löschen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6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KI: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Calibri" pitchFamily="34" charset="0"/>
              </a:rPr>
              <a:t>Spielzug ausführen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6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Animation: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Mögliche Wege für Spielfigur vorschlagen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Spielzug/-platten animieren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Spieler </a:t>
            </a:r>
            <a:r>
              <a:rPr lang="de-DE" sz="32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erstellen</a:t>
            </a:r>
          </a:p>
          <a:p>
            <a:r>
              <a:rPr lang="de-DE" sz="2400" dirty="0" smtClean="0">
                <a:solidFill>
                  <a:srgbClr val="6ECDD2"/>
                </a:solidFill>
              </a:rPr>
              <a:t/>
            </a:r>
            <a:br>
              <a:rPr lang="de-DE" sz="2400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Neuen Spieler anlegen mit:</a:t>
            </a:r>
            <a:endParaRPr lang="de-DE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Name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Farbe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Spielfigur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Beschreibung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648592"/>
            <a:ext cx="792088" cy="79208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4925" y="4685733"/>
            <a:ext cx="754947" cy="75494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77342" y="4606550"/>
            <a:ext cx="838674" cy="838674"/>
          </a:xfrm>
          <a:prstGeom prst="rect">
            <a:avLst/>
          </a:prstGeo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3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Activity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diagramm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26" y="1612015"/>
            <a:ext cx="6732748" cy="5025647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6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792088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Architekturmodell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9024986" cy="5316202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3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271</Words>
  <Application>Microsoft Office PowerPoint</Application>
  <PresentationFormat>Bildschirmpräsentation (4:3)</PresentationFormat>
  <Paragraphs>133</Paragraphs>
  <Slides>20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Tradeshow</vt:lpstr>
      <vt:lpstr>PowerPoint-Präsentation</vt:lpstr>
      <vt:lpstr>PowerPoint-Präsentation</vt:lpstr>
      <vt:lpstr>PowerPoint-Präsentation</vt:lpstr>
      <vt:lpstr>Rollenverteilung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Neugierig??   Jetzt geht‘s zur Live-demo!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verrückte</dc:title>
  <dc:creator>Yvonne</dc:creator>
  <cp:lastModifiedBy>Janina</cp:lastModifiedBy>
  <cp:revision>68</cp:revision>
  <dcterms:created xsi:type="dcterms:W3CDTF">2013-06-06T13:49:00Z</dcterms:created>
  <dcterms:modified xsi:type="dcterms:W3CDTF">2013-06-25T08:14:15Z</dcterms:modified>
</cp:coreProperties>
</file>