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797675" cy="9928225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804" y="-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046668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2984999"/>
            <a:ext cx="9144000" cy="2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2393175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0" name="Shape 10"/>
          <p:cNvSpPr/>
          <p:nvPr/>
        </p:nvSpPr>
        <p:spPr>
          <a:xfrm rot="10800000" flipH="1">
            <a:off x="0" y="2983958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  <a:lvl2pPr marL="0" indent="152400"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marL="0" indent="152400"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4pPr>
            <a:lvl5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5pPr>
            <a:lvl6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6pPr>
            <a:lvl7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7pPr>
            <a:lvl8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8pPr>
            <a:lvl9pPr marL="0" indent="1524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 flipH="1">
            <a:off x="0" y="825899"/>
            <a:ext cx="9144000" cy="431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288275" y="105850"/>
            <a:ext cx="8229600" cy="61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buSzPct val="100000"/>
              <a:defRPr sz="36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819599"/>
            <a:ext cx="9144000" cy="432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250700" y="106375"/>
            <a:ext cx="8229600" cy="713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buSzPct val="100000"/>
              <a:defRPr sz="36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2" name="Shape 22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0"/>
            <a:ext cx="91440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10800000" flipH="1">
            <a:off x="0" y="4412699"/>
            <a:ext cx="9144000" cy="730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8" name="Shape 28"/>
          <p:cNvSpPr/>
          <p:nvPr/>
        </p:nvSpPr>
        <p:spPr>
          <a:xfrm flipH="1">
            <a:off x="4526627" y="3820834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9" name="Shape 29"/>
          <p:cNvSpPr/>
          <p:nvPr/>
        </p:nvSpPr>
        <p:spPr>
          <a:xfrm rot="10800000">
            <a:off x="4526627" y="4411617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4421726"/>
            <a:ext cx="8229600" cy="505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indent="15240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6676" y="76256"/>
            <a:ext cx="9134130" cy="5054792"/>
          </a:xfrm>
          <a:custGeom>
            <a:avLst/>
            <a:gdLst/>
            <a:ahLst/>
            <a:cxnLst/>
            <a:rect l="0" t="0" r="0" b="0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.student.gla.ac.uk/owa/?ae=Item&amp;t=IPM.Note&amp;id=RgAAAACamKawsPmcQq92N94U136rBwBOGgQPrLHMSrqZV%2bE542tvAAABm7SnAABOGgQPrLHMSrqZV%2bE542tvALSvREfpAAAJ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EBE5E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740075" y="0"/>
            <a:ext cx="7792365" cy="53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482600" lvl="0" rtl="0">
              <a:lnSpc>
                <a:spcPct val="133333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GB" sz="1600" b="1" dirty="0">
                <a:latin typeface="Cambria"/>
                <a:ea typeface="Cambria"/>
                <a:cs typeface="Cambria"/>
                <a:sym typeface="Cambria"/>
              </a:rPr>
              <a:t>Jean Power, </a:t>
            </a:r>
            <a:r>
              <a:rPr lang="en-GB" sz="1600" b="1" dirty="0" err="1">
                <a:latin typeface="Cambria"/>
                <a:ea typeface="Cambria"/>
                <a:cs typeface="Cambria"/>
                <a:sym typeface="Cambria"/>
              </a:rPr>
              <a:t>Martyna</a:t>
            </a:r>
            <a:r>
              <a:rPr lang="en-GB" sz="1600" b="1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GB" sz="1600" b="1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Maroń</a:t>
            </a:r>
            <a:r>
              <a:rPr lang="en-GB" sz="1600" b="1" dirty="0">
                <a:latin typeface="Cambria"/>
                <a:ea typeface="Cambria"/>
                <a:cs typeface="Cambria"/>
                <a:sym typeface="Cambria"/>
              </a:rPr>
              <a:t>, James Trimble, </a:t>
            </a:r>
            <a:r>
              <a:rPr lang="en-GB" sz="1600" b="1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Gözel</a:t>
            </a:r>
            <a:r>
              <a:rPr lang="en-GB" sz="1600" b="1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Shakeri</a:t>
            </a:r>
            <a:r>
              <a:rPr lang="en-GB" sz="1600" b="1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GB" sz="1600" b="1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Ruoyang</a:t>
            </a:r>
            <a:r>
              <a:rPr lang="en-GB" sz="1600" b="1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Wen</a:t>
            </a:r>
            <a:endParaRPr lang="en-GB" sz="1600" b="1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  <a:hlinkClick r:id="rId3"/>
            </a:endParaRPr>
          </a:p>
        </p:txBody>
      </p:sp>
      <p:pic>
        <p:nvPicPr>
          <p:cNvPr id="36" name="Shape 3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491300" y="540025"/>
            <a:ext cx="5614849" cy="40634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271004" y="105850"/>
            <a:ext cx="7596899" cy="564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/>
              <a:t>Checklist of implementation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31640" y="1131590"/>
            <a:ext cx="6134554" cy="250798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288275" y="105850"/>
            <a:ext cx="8229600" cy="61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GB">
                <a:latin typeface="Cambria"/>
                <a:ea typeface="Cambria"/>
                <a:cs typeface="Cambria"/>
                <a:sym typeface="Cambria"/>
              </a:rPr>
              <a:t>Samantha Jenkins, age 24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91100" y="1025450"/>
            <a:ext cx="7826774" cy="32711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288275" y="105850"/>
            <a:ext cx="8229600" cy="61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/>
              <a:t>Bill Talin, age 34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46675" y="1061975"/>
            <a:ext cx="7393100" cy="33822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288275" y="105850"/>
            <a:ext cx="8229600" cy="61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GB">
                <a:latin typeface="Cambria"/>
                <a:ea typeface="Cambria"/>
                <a:cs typeface="Cambria"/>
                <a:sym typeface="Cambria"/>
              </a:rPr>
              <a:t>User	 needs	matrix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98025" y="1167600"/>
            <a:ext cx="8347949" cy="31754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288275" y="105850"/>
            <a:ext cx="8229600" cy="61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GB">
                <a:latin typeface="Cambria"/>
                <a:ea typeface="Cambria"/>
                <a:cs typeface="Cambria"/>
                <a:sym typeface="Cambria"/>
              </a:rPr>
              <a:t>URLs</a:t>
            </a:r>
            <a:r>
              <a:rPr lang="en-GB"/>
              <a:t>	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Cambria"/>
                <a:ea typeface="Cambria"/>
                <a:cs typeface="Cambria"/>
                <a:sym typeface="Cambria"/>
              </a:rPr>
              <a:t>Homepage - http://dragondrop.pythonanywhere.com/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Cambria"/>
                <a:ea typeface="Cambria"/>
                <a:cs typeface="Cambria"/>
                <a:sym typeface="Cambria"/>
              </a:rPr>
              <a:t>User page - http://dragondrop.pythonanywhere.com/userpage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Cambria"/>
                <a:ea typeface="Cambria"/>
                <a:cs typeface="Cambria"/>
                <a:sym typeface="Cambria"/>
              </a:rPr>
              <a:t>Folder page - http://dragondrop.pythonanywhere.com/&lt;folder name&gt;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Cambria"/>
                <a:ea typeface="Cambria"/>
                <a:cs typeface="Cambria"/>
                <a:sym typeface="Cambria"/>
              </a:rPr>
              <a:t>	example - http://dragondrop.pythonanywhere.com/Misc_Charts/</a:t>
            </a:r>
          </a:p>
          <a:p>
            <a:endParaRPr lang="en-GB" sz="1400"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Cambria"/>
                <a:ea typeface="Cambria"/>
                <a:cs typeface="Cambria"/>
                <a:sym typeface="Cambria"/>
              </a:rPr>
              <a:t>Other pages: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Cambria"/>
                <a:ea typeface="Cambria"/>
                <a:cs typeface="Cambria"/>
                <a:sym typeface="Cambria"/>
              </a:rPr>
              <a:t>http://dragondrop.pythonanywhere.com/register/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Cambria"/>
                <a:ea typeface="Cambria"/>
                <a:cs typeface="Cambria"/>
                <a:sym typeface="Cambria"/>
              </a:rPr>
              <a:t>http://dragondrop.pythonanywhere.com/about/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Cambria"/>
                <a:ea typeface="Cambria"/>
                <a:cs typeface="Cambria"/>
                <a:sym typeface="Cambria"/>
              </a:rPr>
              <a:t>http://dragondrop.pythonanywhere.com/help/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Cambria"/>
                <a:ea typeface="Cambria"/>
                <a:cs typeface="Cambria"/>
                <a:sym typeface="Cambria"/>
              </a:rPr>
              <a:t>http://dragondrop.pythonanywhere.com/privacy/</a:t>
            </a:r>
          </a:p>
          <a:p>
            <a:endParaRPr lang="en-GB" sz="1400">
              <a:latin typeface="Cambria"/>
              <a:ea typeface="Cambria"/>
              <a:cs typeface="Cambria"/>
              <a:sym typeface="Cambria"/>
            </a:endParaRPr>
          </a:p>
          <a:p>
            <a:endParaRPr lang="en-GB" sz="14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288275" y="105850"/>
            <a:ext cx="8229600" cy="61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GB">
                <a:latin typeface="Cambria"/>
                <a:ea typeface="Cambria"/>
                <a:cs typeface="Cambria"/>
                <a:sym typeface="Cambria"/>
              </a:rPr>
              <a:t>Site Map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72450" y="926050"/>
            <a:ext cx="6061250" cy="414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88275" y="105850"/>
            <a:ext cx="8229600" cy="61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>
                <a:latin typeface="Cambria"/>
                <a:ea typeface="Cambria"/>
                <a:cs typeface="Cambria"/>
                <a:sym typeface="Cambria"/>
              </a:rPr>
              <a:t>Stand-Out Features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0454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buClr>
                <a:schemeClr val="dk1"/>
              </a:buClr>
              <a:buSzPct val="100000"/>
              <a:buFont typeface="Cambria"/>
              <a:buAutoNum type="arabicPeriod"/>
            </a:pPr>
            <a:r>
              <a:rPr lang="en-GB" sz="1800" dirty="0">
                <a:latin typeface="Cambria"/>
                <a:ea typeface="Cambria"/>
                <a:cs typeface="Cambria"/>
                <a:sym typeface="Cambria"/>
              </a:rPr>
              <a:t>Saving bookmarks by drag and drop to folders.</a:t>
            </a:r>
          </a:p>
          <a:p>
            <a:endParaRPr lang="en-GB" sz="1800" dirty="0">
              <a:latin typeface="Cambria"/>
              <a:ea typeface="Cambria"/>
              <a:cs typeface="Cambria"/>
              <a:sym typeface="Cambria"/>
            </a:endParaRPr>
          </a:p>
          <a:p>
            <a:pPr marL="114300" lvl="0" indent="0" rtl="0">
              <a:buClr>
                <a:schemeClr val="dk1"/>
              </a:buClr>
              <a:buSzPct val="100000"/>
            </a:pPr>
            <a:r>
              <a:rPr lang="en-GB" sz="1800" dirty="0" smtClean="0">
                <a:latin typeface="Cambria"/>
                <a:ea typeface="Cambria"/>
                <a:cs typeface="Cambria"/>
                <a:sym typeface="Cambria"/>
              </a:rPr>
              <a:t>2. Ranking </a:t>
            </a:r>
            <a:r>
              <a:rPr lang="en-GB" sz="1800" dirty="0">
                <a:latin typeface="Cambria"/>
                <a:ea typeface="Cambria"/>
                <a:cs typeface="Cambria"/>
                <a:sym typeface="Cambria"/>
              </a:rPr>
              <a:t>filter applied to results to increase suitability of response: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ambria"/>
              <a:buAutoNum type="alphaLcPeriod"/>
            </a:pPr>
            <a:r>
              <a:rPr lang="en-GB" sz="1800" dirty="0">
                <a:latin typeface="Cambria"/>
                <a:ea typeface="Cambria"/>
                <a:cs typeface="Cambria"/>
                <a:sym typeface="Cambria"/>
              </a:rPr>
              <a:t>Prioritisation of bookmarks within folders.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ambria"/>
              <a:buAutoNum type="alphaLcPeriod"/>
            </a:pPr>
            <a:r>
              <a:rPr lang="en-GB" sz="1800" dirty="0">
                <a:latin typeface="Cambria"/>
                <a:ea typeface="Cambria"/>
                <a:cs typeface="Cambria"/>
                <a:sym typeface="Cambria"/>
              </a:rPr>
              <a:t>Instances of the site within bookmarks.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ambria"/>
              <a:buAutoNum type="alphaLcPeriod"/>
            </a:pPr>
            <a:r>
              <a:rPr lang="en-GB" sz="1800" dirty="0">
                <a:latin typeface="Cambria"/>
                <a:ea typeface="Cambria"/>
                <a:cs typeface="Cambria"/>
                <a:sym typeface="Cambria"/>
              </a:rPr>
              <a:t>Overall site preferences.</a:t>
            </a:r>
          </a:p>
          <a:p>
            <a:endParaRPr lang="en-GB" sz="1800" dirty="0">
              <a:latin typeface="Cambria"/>
              <a:ea typeface="Cambria"/>
              <a:cs typeface="Cambria"/>
              <a:sym typeface="Cambria"/>
            </a:endParaRPr>
          </a:p>
          <a:p>
            <a:pPr marL="114300" lvl="0" indent="0" rtl="0">
              <a:buClr>
                <a:schemeClr val="dk1"/>
              </a:buClr>
              <a:buSzPct val="100000"/>
            </a:pPr>
            <a:r>
              <a:rPr lang="en-GB" sz="1800" dirty="0" smtClean="0">
                <a:latin typeface="Cambria"/>
                <a:ea typeface="Cambria"/>
                <a:cs typeface="Cambria"/>
                <a:sym typeface="Cambria"/>
              </a:rPr>
              <a:t>3. Intuitive</a:t>
            </a:r>
            <a:r>
              <a:rPr lang="en-GB" sz="1800" dirty="0">
                <a:latin typeface="Cambria"/>
                <a:ea typeface="Cambria"/>
                <a:cs typeface="Cambria"/>
                <a:sym typeface="Cambria"/>
              </a:rPr>
              <a:t>, uncomplicated interface - folder structure, drag and drop to store/organise bookmarks/folders</a:t>
            </a:r>
          </a:p>
          <a:p>
            <a:endParaRPr lang="en-GB" sz="1800" dirty="0">
              <a:latin typeface="Cambria"/>
              <a:ea typeface="Cambria"/>
              <a:cs typeface="Cambria"/>
              <a:sym typeface="Cambria"/>
            </a:endParaRPr>
          </a:p>
          <a:p>
            <a:pPr marL="114300" lvl="0" indent="0" rtl="0">
              <a:buClr>
                <a:schemeClr val="dk1"/>
              </a:buClr>
              <a:buSzPct val="100000"/>
            </a:pPr>
            <a:r>
              <a:rPr lang="en-GB" sz="1800" dirty="0" smtClean="0">
                <a:latin typeface="Cambria"/>
                <a:ea typeface="Cambria"/>
                <a:cs typeface="Cambria"/>
                <a:sym typeface="Cambria"/>
              </a:rPr>
              <a:t>4. DRAGONS</a:t>
            </a:r>
            <a:r>
              <a:rPr lang="en-GB" sz="1800" dirty="0">
                <a:latin typeface="Cambria"/>
                <a:ea typeface="Cambria"/>
                <a:cs typeface="Cambria"/>
                <a:sym typeface="Cambria"/>
              </a:rPr>
              <a:t>!</a:t>
            </a:r>
          </a:p>
          <a:p>
            <a:endParaRPr lang="en-GB" sz="1800" dirty="0">
              <a:latin typeface="Cambria"/>
              <a:ea typeface="Cambria"/>
              <a:cs typeface="Cambria"/>
              <a:sym typeface="Cambria"/>
            </a:endParaRPr>
          </a:p>
          <a:p>
            <a:endParaRPr lang="en-GB" sz="1800" dirty="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844775"/>
            <a:ext cx="5011525" cy="4223200"/>
          </a:xfrm>
          <a:prstGeom prst="rect">
            <a:avLst/>
          </a:prstGeom>
        </p:spPr>
      </p:pic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88275" y="105850"/>
            <a:ext cx="8229600" cy="61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>
                <a:latin typeface="Cambria"/>
                <a:ea typeface="Cambria"/>
                <a:cs typeface="Cambria"/>
                <a:sym typeface="Cambria"/>
              </a:rPr>
              <a:t>User Page</a:t>
            </a:r>
          </a:p>
        </p:txBody>
      </p:sp>
      <p:sp>
        <p:nvSpPr>
          <p:cNvPr id="49" name="Shape 49"/>
          <p:cNvSpPr/>
          <p:nvPr/>
        </p:nvSpPr>
        <p:spPr>
          <a:xfrm>
            <a:off x="3635896" y="4674322"/>
            <a:ext cx="446099" cy="4362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buNone/>
            </a:pPr>
            <a:r>
              <a:rPr lang="en-GB" sz="1800" dirty="0"/>
              <a:t>1 </a:t>
            </a:r>
          </a:p>
        </p:txBody>
      </p:sp>
      <p:sp>
        <p:nvSpPr>
          <p:cNvPr id="50" name="Shape 50"/>
          <p:cNvSpPr/>
          <p:nvPr/>
        </p:nvSpPr>
        <p:spPr>
          <a:xfrm>
            <a:off x="0" y="844775"/>
            <a:ext cx="446099" cy="4362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buNone/>
            </a:pPr>
            <a:r>
              <a:rPr lang="en-GB" sz="1800"/>
              <a:t>2 </a:t>
            </a:r>
          </a:p>
        </p:txBody>
      </p:sp>
      <p:sp>
        <p:nvSpPr>
          <p:cNvPr id="51" name="Shape 51"/>
          <p:cNvSpPr/>
          <p:nvPr/>
        </p:nvSpPr>
        <p:spPr>
          <a:xfrm>
            <a:off x="942925" y="2966633"/>
            <a:ext cx="446099" cy="4362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buNone/>
            </a:pPr>
            <a:r>
              <a:rPr lang="en-GB" sz="1800"/>
              <a:t>3 </a:t>
            </a:r>
          </a:p>
        </p:txBody>
      </p:sp>
      <p:sp>
        <p:nvSpPr>
          <p:cNvPr id="52" name="Shape 52"/>
          <p:cNvSpPr/>
          <p:nvPr/>
        </p:nvSpPr>
        <p:spPr>
          <a:xfrm>
            <a:off x="1165975" y="4653150"/>
            <a:ext cx="446099" cy="4362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buNone/>
            </a:pPr>
            <a:r>
              <a:rPr lang="en-GB" sz="1800"/>
              <a:t>5 </a:t>
            </a:r>
          </a:p>
        </p:txBody>
      </p:sp>
      <p:sp>
        <p:nvSpPr>
          <p:cNvPr id="53" name="Shape 53"/>
          <p:cNvSpPr/>
          <p:nvPr/>
        </p:nvSpPr>
        <p:spPr>
          <a:xfrm>
            <a:off x="2428500" y="1445575"/>
            <a:ext cx="446099" cy="4362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buNone/>
            </a:pPr>
            <a:r>
              <a:rPr lang="en-GB" sz="1800"/>
              <a:t>4 </a:t>
            </a:r>
          </a:p>
        </p:txBody>
      </p:sp>
      <p:sp>
        <p:nvSpPr>
          <p:cNvPr id="54" name="Shape 54"/>
          <p:cNvSpPr/>
          <p:nvPr/>
        </p:nvSpPr>
        <p:spPr>
          <a:xfrm>
            <a:off x="3102525" y="815100"/>
            <a:ext cx="446099" cy="4362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buNone/>
            </a:pPr>
            <a:r>
              <a:rPr lang="en-GB" sz="1800"/>
              <a:t>6 </a:t>
            </a:r>
          </a:p>
        </p:txBody>
      </p:sp>
      <p:sp>
        <p:nvSpPr>
          <p:cNvPr id="55" name="Shape 55"/>
          <p:cNvSpPr/>
          <p:nvPr/>
        </p:nvSpPr>
        <p:spPr>
          <a:xfrm>
            <a:off x="411071" y="4118600"/>
            <a:ext cx="446099" cy="4362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buNone/>
            </a:pPr>
            <a:r>
              <a:rPr lang="en-GB" sz="1800" dirty="0"/>
              <a:t>7 </a:t>
            </a:r>
          </a:p>
        </p:txBody>
      </p:sp>
      <p:sp>
        <p:nvSpPr>
          <p:cNvPr id="56" name="Shape 56"/>
          <p:cNvSpPr/>
          <p:nvPr/>
        </p:nvSpPr>
        <p:spPr>
          <a:xfrm>
            <a:off x="3977200" y="3573100"/>
            <a:ext cx="446099" cy="4362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buNone/>
            </a:pPr>
            <a:r>
              <a:rPr lang="en-GB" sz="1800"/>
              <a:t>8 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6052750" y="1143000"/>
            <a:ext cx="3036299" cy="356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15000"/>
              </a:lnSpc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lang="en-GB" sz="1600" dirty="0">
                <a:latin typeface="Cambria"/>
                <a:ea typeface="Cambria"/>
                <a:cs typeface="Cambria"/>
                <a:sym typeface="Cambria"/>
              </a:rPr>
              <a:t>Username, logout</a:t>
            </a:r>
          </a:p>
          <a:p>
            <a:pPr marL="457200" lvl="0" indent="-330200" rtl="0">
              <a:lnSpc>
                <a:spcPct val="115000"/>
              </a:lnSpc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lang="en-GB" sz="1600" dirty="0">
                <a:latin typeface="Cambria"/>
                <a:ea typeface="Cambria"/>
                <a:cs typeface="Cambria"/>
                <a:sym typeface="Cambria"/>
              </a:rPr>
              <a:t>Logo</a:t>
            </a:r>
          </a:p>
          <a:p>
            <a:pPr marL="457200" lvl="0" indent="-330200" rtl="0">
              <a:lnSpc>
                <a:spcPct val="115000"/>
              </a:lnSpc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lang="en-GB" sz="1600" dirty="0">
                <a:latin typeface="Cambria"/>
                <a:ea typeface="Cambria"/>
                <a:cs typeface="Cambria"/>
                <a:sym typeface="Cambria"/>
              </a:rPr>
              <a:t>Folder area</a:t>
            </a:r>
          </a:p>
          <a:p>
            <a:pPr marL="457200" lvl="0" indent="-330200" rtl="0">
              <a:lnSpc>
                <a:spcPct val="115000"/>
              </a:lnSpc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lang="en-GB" sz="1600" dirty="0">
                <a:latin typeface="Cambria"/>
                <a:ea typeface="Cambria"/>
                <a:cs typeface="Cambria"/>
                <a:sym typeface="Cambria"/>
              </a:rPr>
              <a:t>Search results - empty on </a:t>
            </a:r>
            <a:r>
              <a:rPr lang="en-GB" sz="1600" dirty="0" err="1">
                <a:latin typeface="Cambria"/>
                <a:ea typeface="Cambria"/>
                <a:cs typeface="Cambria"/>
                <a:sym typeface="Cambria"/>
              </a:rPr>
              <a:t>startup</a:t>
            </a:r>
            <a:endParaRPr lang="en-GB" sz="1600" dirty="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rtl="0">
              <a:lnSpc>
                <a:spcPct val="115000"/>
              </a:lnSpc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lang="en-GB" sz="1600" dirty="0">
                <a:latin typeface="Cambria"/>
                <a:ea typeface="Cambria"/>
                <a:cs typeface="Cambria"/>
                <a:sym typeface="Cambria"/>
              </a:rPr>
              <a:t>About, Privacy and Help links</a:t>
            </a:r>
          </a:p>
          <a:p>
            <a:pPr marL="457200" lvl="0" indent="-330200" rtl="0">
              <a:lnSpc>
                <a:spcPct val="115000"/>
              </a:lnSpc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lang="en-GB" sz="1600" dirty="0">
                <a:latin typeface="Cambria"/>
                <a:ea typeface="Cambria"/>
                <a:cs typeface="Cambria"/>
                <a:sym typeface="Cambria"/>
              </a:rPr>
              <a:t>Search bar</a:t>
            </a:r>
          </a:p>
          <a:p>
            <a:pPr marL="457200" lvl="0" indent="-330200" rtl="0">
              <a:lnSpc>
                <a:spcPct val="115000"/>
              </a:lnSpc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lang="en-GB" sz="1600" dirty="0">
                <a:latin typeface="Cambria"/>
                <a:ea typeface="Cambria"/>
                <a:cs typeface="Cambria"/>
                <a:sym typeface="Cambria"/>
              </a:rPr>
              <a:t>Add folder</a:t>
            </a:r>
          </a:p>
          <a:p>
            <a:pPr marL="457200" lvl="0" indent="-330200" rtl="0">
              <a:lnSpc>
                <a:spcPct val="115000"/>
              </a:lnSpc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lang="en-GB" sz="1600" dirty="0">
                <a:latin typeface="Cambria"/>
                <a:ea typeface="Cambria"/>
                <a:cs typeface="Cambria"/>
                <a:sym typeface="Cambria"/>
              </a:rPr>
              <a:t>Bin </a:t>
            </a:r>
            <a:r>
              <a:rPr lang="en-GB" sz="1600" dirty="0" smtClean="0">
                <a:latin typeface="Cambria"/>
                <a:ea typeface="Cambria"/>
                <a:cs typeface="Cambria"/>
                <a:sym typeface="Cambria"/>
              </a:rPr>
              <a:t>Folder</a:t>
            </a:r>
          </a:p>
          <a:p>
            <a:pPr marL="457200" lvl="0" indent="-330200" rtl="0">
              <a:lnSpc>
                <a:spcPct val="115000"/>
              </a:lnSpc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lang="en-GB" sz="1600" dirty="0" smtClean="0">
                <a:latin typeface="Cambria"/>
                <a:ea typeface="Cambria"/>
                <a:cs typeface="Cambria"/>
                <a:sym typeface="Cambria"/>
              </a:rPr>
              <a:t>Latest bookmarks added</a:t>
            </a:r>
            <a:r>
              <a:rPr lang="en-GB" sz="1600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GB" sz="1600" dirty="0" smtClean="0">
                <a:latin typeface="Cambria"/>
                <a:ea typeface="Cambria"/>
                <a:cs typeface="Cambria"/>
                <a:sym typeface="Cambria"/>
              </a:rPr>
              <a:t>and top </a:t>
            </a:r>
            <a:r>
              <a:rPr lang="en-GB" sz="1600" dirty="0">
                <a:latin typeface="Cambria"/>
                <a:ea typeface="Cambria"/>
                <a:cs typeface="Cambria"/>
                <a:sym typeface="Cambria"/>
              </a:rPr>
              <a:t>bookmarks from all users</a:t>
            </a:r>
          </a:p>
          <a:p>
            <a:endParaRPr lang="en-GB" sz="16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" name="Shape 58"/>
          <p:cNvSpPr/>
          <p:nvPr/>
        </p:nvSpPr>
        <p:spPr>
          <a:xfrm>
            <a:off x="4644008" y="1576070"/>
            <a:ext cx="446099" cy="4362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buNone/>
            </a:pPr>
            <a:r>
              <a:rPr lang="en-GB" sz="1800" dirty="0"/>
              <a:t>9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818625"/>
            <a:ext cx="5436096" cy="4324875"/>
          </a:xfrm>
          <a:prstGeom prst="rect">
            <a:avLst/>
          </a:prstGeom>
        </p:spPr>
      </p:pic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88275" y="105850"/>
            <a:ext cx="8229600" cy="61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>
                <a:latin typeface="Cambria"/>
                <a:ea typeface="Cambria"/>
                <a:cs typeface="Cambria"/>
                <a:sym typeface="Cambria"/>
              </a:rPr>
              <a:t>General Search Results</a:t>
            </a:r>
          </a:p>
        </p:txBody>
      </p:sp>
      <p:sp>
        <p:nvSpPr>
          <p:cNvPr id="65" name="Shape 65"/>
          <p:cNvSpPr/>
          <p:nvPr/>
        </p:nvSpPr>
        <p:spPr>
          <a:xfrm>
            <a:off x="3330775" y="1276950"/>
            <a:ext cx="446099" cy="4362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buNone/>
            </a:pPr>
            <a:r>
              <a:rPr lang="en-GB" sz="1800"/>
              <a:t>1 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6075075" y="1967662"/>
            <a:ext cx="2963099" cy="61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lang="en-GB" sz="1600">
                <a:latin typeface="Cambria"/>
                <a:ea typeface="Cambria"/>
                <a:cs typeface="Cambria"/>
                <a:sym typeface="Cambria"/>
              </a:rPr>
              <a:t>Results from folders, ranked.</a:t>
            </a:r>
          </a:p>
          <a:p>
            <a:pPr marL="457200" lvl="0" indent="-330200" rtl="0"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lang="en-GB" sz="1600">
                <a:latin typeface="Cambria"/>
                <a:ea typeface="Cambria"/>
                <a:cs typeface="Cambria"/>
                <a:sym typeface="Cambria"/>
              </a:rPr>
              <a:t>Results from the web, ignoring anything in the bin.</a:t>
            </a:r>
          </a:p>
          <a:p>
            <a:pPr marL="457200" lvl="0" indent="-330200" rtl="0"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lang="en-GB" sz="1600">
                <a:latin typeface="Cambria"/>
                <a:ea typeface="Cambria"/>
                <a:cs typeface="Cambria"/>
                <a:sym typeface="Cambria"/>
              </a:rPr>
              <a:t>Tweet the URL, via DragonDrop</a:t>
            </a:r>
          </a:p>
        </p:txBody>
      </p:sp>
      <p:sp>
        <p:nvSpPr>
          <p:cNvPr id="67" name="Shape 67"/>
          <p:cNvSpPr/>
          <p:nvPr/>
        </p:nvSpPr>
        <p:spPr>
          <a:xfrm>
            <a:off x="2536500" y="2891200"/>
            <a:ext cx="446099" cy="4362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buNone/>
            </a:pPr>
            <a:r>
              <a:rPr lang="en-GB" sz="1800"/>
              <a:t>2 </a:t>
            </a:r>
          </a:p>
        </p:txBody>
      </p:sp>
      <p:sp>
        <p:nvSpPr>
          <p:cNvPr id="68" name="Shape 68"/>
          <p:cNvSpPr/>
          <p:nvPr/>
        </p:nvSpPr>
        <p:spPr>
          <a:xfrm>
            <a:off x="3776875" y="3939475"/>
            <a:ext cx="446099" cy="4362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buNone/>
            </a:pPr>
            <a:r>
              <a:rPr lang="en-GB" sz="1800"/>
              <a:t>3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819450"/>
            <a:ext cx="5406257" cy="4324050"/>
          </a:xfrm>
          <a:prstGeom prst="rect">
            <a:avLst/>
          </a:prstGeom>
        </p:spPr>
      </p:pic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288275" y="105850"/>
            <a:ext cx="8229600" cy="61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>
                <a:latin typeface="Cambria"/>
                <a:ea typeface="Cambria"/>
                <a:cs typeface="Cambria"/>
                <a:sym typeface="Cambria"/>
              </a:rPr>
              <a:t>Folder Page</a:t>
            </a:r>
          </a:p>
        </p:txBody>
      </p:sp>
      <p:sp>
        <p:nvSpPr>
          <p:cNvPr id="75" name="Shape 75"/>
          <p:cNvSpPr/>
          <p:nvPr/>
        </p:nvSpPr>
        <p:spPr>
          <a:xfrm>
            <a:off x="538950" y="2646075"/>
            <a:ext cx="446099" cy="4362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buNone/>
            </a:pPr>
            <a:r>
              <a:rPr lang="en-GB" sz="1800"/>
              <a:t>1 </a:t>
            </a:r>
          </a:p>
        </p:txBody>
      </p:sp>
      <p:sp>
        <p:nvSpPr>
          <p:cNvPr id="76" name="Shape 76"/>
          <p:cNvSpPr/>
          <p:nvPr/>
        </p:nvSpPr>
        <p:spPr>
          <a:xfrm>
            <a:off x="2539075" y="963375"/>
            <a:ext cx="446099" cy="4362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buNone/>
            </a:pPr>
            <a:r>
              <a:rPr lang="en-GB" sz="1800"/>
              <a:t>2 </a:t>
            </a:r>
          </a:p>
        </p:txBody>
      </p:sp>
      <p:sp>
        <p:nvSpPr>
          <p:cNvPr id="77" name="Shape 77"/>
          <p:cNvSpPr/>
          <p:nvPr/>
        </p:nvSpPr>
        <p:spPr>
          <a:xfrm>
            <a:off x="2985175" y="4707300"/>
            <a:ext cx="446099" cy="4362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buNone/>
            </a:pPr>
            <a:r>
              <a:rPr lang="en-GB" sz="1800"/>
              <a:t>3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6066725" y="1993925"/>
            <a:ext cx="2933400" cy="167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15000"/>
              </a:lnSpc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lang="en-GB" sz="1600">
                <a:latin typeface="Cambria"/>
                <a:ea typeface="Cambria"/>
                <a:cs typeface="Cambria"/>
                <a:sym typeface="Cambria"/>
              </a:rPr>
              <a:t>Open folder</a:t>
            </a:r>
          </a:p>
          <a:p>
            <a:pPr marL="457200" lvl="0" indent="-330200" rtl="0">
              <a:lnSpc>
                <a:spcPct val="115000"/>
              </a:lnSpc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lang="en-GB" sz="1600">
                <a:latin typeface="Cambria"/>
                <a:ea typeface="Cambria"/>
                <a:cs typeface="Cambria"/>
                <a:sym typeface="Cambria"/>
              </a:rPr>
              <a:t>Search results from folder</a:t>
            </a:r>
          </a:p>
          <a:p>
            <a:pPr marL="457200" lvl="0" indent="-330200" rtl="0">
              <a:lnSpc>
                <a:spcPct val="115000"/>
              </a:lnSpc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lang="en-GB" sz="1600">
                <a:latin typeface="Cambria"/>
                <a:ea typeface="Cambria"/>
                <a:cs typeface="Cambria"/>
                <a:sym typeface="Cambria"/>
              </a:rPr>
              <a:t>Add bookmark manually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288275" y="105850"/>
            <a:ext cx="8229600" cy="61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GB">
                <a:latin typeface="Cambria"/>
                <a:ea typeface="Cambria"/>
                <a:cs typeface="Cambria"/>
                <a:sym typeface="Cambria"/>
              </a:rPr>
              <a:t>System Architecture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05672" y="866275"/>
            <a:ext cx="6262200" cy="41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288275" y="105850"/>
            <a:ext cx="8229600" cy="61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GB">
                <a:latin typeface="Cambria"/>
                <a:ea typeface="Cambria"/>
                <a:cs typeface="Cambria"/>
                <a:sym typeface="Cambria"/>
              </a:rPr>
              <a:t>ER Diagram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76050" y="985199"/>
            <a:ext cx="7265574" cy="387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271004" y="105850"/>
            <a:ext cx="7596899" cy="564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GB"/>
              <a:t>Specifications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" y="3260121"/>
            <a:ext cx="4528317" cy="1587115"/>
          </a:xfrm>
          <a:prstGeom prst="rect">
            <a:avLst/>
          </a:prstGeom>
        </p:spPr>
      </p:pic>
      <p:pic>
        <p:nvPicPr>
          <p:cNvPr id="97" name="Shape 9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609550" y="3260125"/>
            <a:ext cx="4273725" cy="1343400"/>
          </a:xfrm>
          <a:prstGeom prst="rect">
            <a:avLst/>
          </a:prstGeom>
        </p:spPr>
      </p:pic>
      <p:pic>
        <p:nvPicPr>
          <p:cNvPr id="98" name="Shape 9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3886700" y="885375"/>
            <a:ext cx="4959075" cy="1867249"/>
          </a:xfrm>
          <a:prstGeom prst="rect">
            <a:avLst/>
          </a:prstGeom>
        </p:spPr>
      </p:pic>
      <p:pic>
        <p:nvPicPr>
          <p:cNvPr id="99" name="Shape 99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5" y="885383"/>
            <a:ext cx="3833682" cy="215951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271004" y="105850"/>
            <a:ext cx="7596899" cy="564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/>
              <a:t>Checklist of implementation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88650" y="1087575"/>
            <a:ext cx="6180224" cy="35627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209</Words>
  <Application>Microsoft Office PowerPoint</Application>
  <PresentationFormat>On-screen Show (16:9)</PresentationFormat>
  <Paragraphs>65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paper-plane</vt:lpstr>
      <vt:lpstr>PowerPoint Presentation</vt:lpstr>
      <vt:lpstr>Stand-Out Features</vt:lpstr>
      <vt:lpstr>User Page</vt:lpstr>
      <vt:lpstr>General Search Results</vt:lpstr>
      <vt:lpstr>Folder Page</vt:lpstr>
      <vt:lpstr>System Architecture</vt:lpstr>
      <vt:lpstr>ER Diagram</vt:lpstr>
      <vt:lpstr>Specifications</vt:lpstr>
      <vt:lpstr>Checklist of implementation</vt:lpstr>
      <vt:lpstr>Checklist of implementation</vt:lpstr>
      <vt:lpstr>Samantha Jenkins, age 24</vt:lpstr>
      <vt:lpstr>Bill Talin, age 34</vt:lpstr>
      <vt:lpstr>User  needs matrix</vt:lpstr>
      <vt:lpstr>URLs </vt:lpstr>
      <vt:lpstr>Site 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Masters Student</cp:lastModifiedBy>
  <cp:revision>2</cp:revision>
  <cp:lastPrinted>2014-03-19T12:09:48Z</cp:lastPrinted>
  <dcterms:modified xsi:type="dcterms:W3CDTF">2014-03-19T12:11:25Z</dcterms:modified>
</cp:coreProperties>
</file>