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1" r:id="rId5"/>
    <p:sldId id="260" r:id="rId6"/>
    <p:sldId id="267" r:id="rId7"/>
    <p:sldId id="262" r:id="rId8"/>
    <p:sldId id="264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71784" autoAdjust="0"/>
  </p:normalViewPr>
  <p:slideViewPr>
    <p:cSldViewPr snapToGrid="0">
      <p:cViewPr varScale="1">
        <p:scale>
          <a:sx n="53" d="100"/>
          <a:sy n="53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57E03411-58E2-43FD-AE1D-AD77DFF8CB2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8DC57A8-AE18-4654-B6AF-04B3577165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br/title/8005728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– Se preocupar com as proporções que a entrega de valor pode tomar, ela pode se tornar um sucesso e problemas não previstos ou esnobados no presente podem se tornar fatores de risco no futuro</a:t>
            </a:r>
          </a:p>
          <a:p>
            <a:r>
              <a:rPr lang="pt-BR" dirty="0"/>
              <a:t>	A entrega que vai trazer o sucesso não pode ser o agente que irá prejudicar o negócio no futuro</a:t>
            </a:r>
          </a:p>
          <a:p>
            <a:endParaRPr lang="pt-BR" dirty="0"/>
          </a:p>
          <a:p>
            <a:r>
              <a:rPr lang="pt-BR" dirty="0"/>
              <a:t>2 – APIs ganharam o mercado por ser um agente reativo muito rápido e eficiente desenvolvida com as tecnologias certas, porém precisamos nos atentar a disponibilidade, afinal junto com o crescimento das APIs temos o crescimento exponencial das requisições que podem derrubar a </a:t>
            </a:r>
            <a:r>
              <a:rPr lang="pt-BR" dirty="0" err="1"/>
              <a:t>api</a:t>
            </a:r>
            <a:r>
              <a:rPr lang="pt-BR" dirty="0"/>
              <a:t> afetando a disponibilidade da informação</a:t>
            </a:r>
          </a:p>
          <a:p>
            <a:endParaRPr lang="pt-BR" dirty="0"/>
          </a:p>
          <a:p>
            <a:r>
              <a:rPr lang="pt-BR" dirty="0"/>
              <a:t>3 – Hoje temos muitos frameworks que aceleram nosso desenvolvimento mas não adianta dar uma Ferrari na mão de uma pessoa comum e esperar que ela ganhe a corrida. Precisamos antes entender quais são as melhores estratégias e conceitos para o nosso objetivo para então sabendo aplicar buscar por aceleradores.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0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Escalabilidade</a:t>
            </a:r>
          </a:p>
          <a:p>
            <a:pPr lvl="1"/>
            <a:r>
              <a:rPr lang="pt-BR" dirty="0"/>
              <a:t>Infraestrutura</a:t>
            </a:r>
          </a:p>
          <a:p>
            <a:pPr lvl="1"/>
            <a:r>
              <a:rPr lang="pt-BR" dirty="0"/>
              <a:t>Equipe</a:t>
            </a:r>
          </a:p>
          <a:p>
            <a:pPr lvl="1"/>
            <a:r>
              <a:rPr lang="pt-BR" dirty="0"/>
              <a:t>Código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6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todos desistir de monólito, que está prestes a se aposentar. Eu também gostaria de aproveitar esta oportunidade para apresentar orgulhosamente os </a:t>
            </a:r>
            <a:r>
              <a:rPr lang="pt-BR" dirty="0" err="1"/>
              <a:t>microservices</a:t>
            </a:r>
            <a:endParaRPr lang="pt-BR" dirty="0"/>
          </a:p>
          <a:p>
            <a:endParaRPr lang="pt-BR" dirty="0"/>
          </a:p>
          <a:p>
            <a:r>
              <a:rPr lang="pt-BR" dirty="0"/>
              <a:t>Me dê cinco amigos</a:t>
            </a:r>
          </a:p>
          <a:p>
            <a:endParaRPr lang="pt-BR" dirty="0"/>
          </a:p>
          <a:p>
            <a:pPr fontAlgn="base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Suponha que um usuário clique no botão “play” para 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Stranger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Things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Episódio 1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seu smartphone. Para que a reprodução se inicie, o celular envia uma solicitação de “play” para a API. A API, por sua vez, chama vários 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microsserviços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Algumas dessas chamadas podem ser feitas em paralelo, porque elas não dependem umas das outras. Outras têm que ser sequenciadas em uma ordem específica. A API contém toda a lógica para orquestrar essas chamadas conforme necessário. O dispositivo, por sua vez, não precisa saber nada sobre o que está acontecendo quando o usuário clica em “play”.</a:t>
            </a:r>
          </a:p>
          <a:p>
            <a:b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3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comprar mais leva a caixa!!!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82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Cloud </a:t>
            </a:r>
            <a:r>
              <a:rPr lang="pt-BR" dirty="0" err="1"/>
              <a:t>Native</a:t>
            </a:r>
            <a:r>
              <a:rPr lang="pt-BR" dirty="0"/>
              <a:t> (</a:t>
            </a:r>
            <a:r>
              <a:rPr lang="pt-BR" dirty="0" err="1"/>
              <a:t>Microserviços</a:t>
            </a:r>
            <a:r>
              <a:rPr lang="pt-BR" dirty="0"/>
              <a:t> + CD + CI + Docker + Cloud)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3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grpSp>
        <p:nvGrpSpPr>
          <p:cNvPr id="98" name="Gru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grpSp>
        <p:nvGrpSpPr>
          <p:cNvPr id="112" name="Gru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grpSp>
        <p:nvGrpSpPr>
          <p:cNvPr id="8" name="Gru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Espaço Reservado para Imagem 33" descr="Um espaço reservado vazio para adicionar uma imagem. Clique no espaço reservado e selecione a imagem que você deseja adicionar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/>
          </a:p>
        </p:txBody>
      </p: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84" name="Grupo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97" name="Grupo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Espaço Reservado para Imagem 33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dirty="0"/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‹nº›</a:t>
            </a:fld>
            <a:endParaRPr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24/08/2016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 rtl="0"/>
              <a:t>‹nº›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24/08/2016</a:t>
            </a:r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API e seus </a:t>
            </a:r>
            <a:r>
              <a:rPr lang="pt-BR" dirty="0" err="1"/>
              <a:t>microsserviços</a:t>
            </a:r>
            <a:r>
              <a:rPr lang="pt-BR" dirty="0"/>
              <a:t>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Como entregar </a:t>
            </a:r>
            <a:r>
              <a:rPr lang="pt-BR" dirty="0" err="1"/>
              <a:t>microserviços</a:t>
            </a:r>
            <a:r>
              <a:rPr lang="pt-BR" dirty="0"/>
              <a:t> de qualidade sendo ágil e </a:t>
            </a:r>
            <a:r>
              <a:rPr lang="pt-BR" dirty="0" err="1"/>
              <a:t>lean</a:t>
            </a:r>
            <a:r>
              <a:rPr lang="pt-BR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Mindset</a:t>
            </a:r>
            <a:r>
              <a:rPr lang="pt-BR" dirty="0"/>
              <a:t> do Engenheiro</a:t>
            </a:r>
            <a:endParaRPr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Garantir o futuro entregando no presente</a:t>
            </a:r>
            <a:endParaRPr dirty="0"/>
          </a:p>
          <a:p>
            <a:pPr rtl="0"/>
            <a:r>
              <a:rPr lang="pt-BR" dirty="0"/>
              <a:t>Agilidade sem afetar a disponibilidade</a:t>
            </a:r>
            <a:endParaRPr dirty="0"/>
          </a:p>
          <a:p>
            <a:pPr rtl="0"/>
            <a:r>
              <a:rPr lang="pt-BR" dirty="0"/>
              <a:t>Conhecimento antes de aceleradores</a:t>
            </a:r>
          </a:p>
          <a:p>
            <a:pPr rtl="0"/>
            <a:r>
              <a:rPr lang="pt-BR" dirty="0"/>
              <a:t>Foco em especialidade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9D7CE337-AA33-41C0-B4ED-881E196D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1" y="2119389"/>
            <a:ext cx="4701921" cy="31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 </a:t>
            </a:r>
            <a:r>
              <a:rPr lang="pt-BR" dirty="0" err="1"/>
              <a:t>Lean</a:t>
            </a:r>
            <a:endParaRPr lang="pt-br" dirty="0"/>
          </a:p>
        </p:txBody>
      </p:sp>
      <p:pic>
        <p:nvPicPr>
          <p:cNvPr id="3074" name="Picture 2" descr="https://cdn-images-1.medium.com/max/800/1*QaOI1Iii30ESoKKzXDxo8g.jpeg">
            <a:extLst>
              <a:ext uri="{FF2B5EF4-FFF2-40B4-BE49-F238E27FC236}">
                <a16:creationId xmlns:a16="http://schemas.microsoft.com/office/drawing/2014/main" id="{1A698490-78B2-4EC6-B6C8-C6E92722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55" y="1681315"/>
            <a:ext cx="7742289" cy="44241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E2E6812-A03E-45F4-9166-0F5005C31A32}"/>
              </a:ext>
            </a:extLst>
          </p:cNvPr>
          <p:cNvSpPr/>
          <p:nvPr/>
        </p:nvSpPr>
        <p:spPr>
          <a:xfrm>
            <a:off x="0" y="6553200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http://futureofwork.nobl.io/future-of-work/start-with-a-skateboard-how-spotify-builds-products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799" y="127821"/>
            <a:ext cx="10058402" cy="1219200"/>
          </a:xfrm>
        </p:spPr>
        <p:txBody>
          <a:bodyPr rtlCol="0"/>
          <a:lstStyle/>
          <a:p>
            <a:pPr rtl="0"/>
            <a:r>
              <a:rPr lang="pt-BR" dirty="0"/>
              <a:t>DDD – Domain-</a:t>
            </a:r>
            <a:r>
              <a:rPr lang="pt-BR" dirty="0" err="1"/>
              <a:t>Driven</a:t>
            </a:r>
            <a:r>
              <a:rPr lang="pt-BR" dirty="0"/>
              <a:t> Design</a:t>
            </a:r>
            <a:endParaRPr lang="pt-br" dirty="0"/>
          </a:p>
        </p:txBody>
      </p:sp>
      <p:pic>
        <p:nvPicPr>
          <p:cNvPr id="4102" name="Picture 6" descr="https://escritoriodeprojetos.com.br/images/problemas-de-comunicacao.gif">
            <a:extLst>
              <a:ext uri="{FF2B5EF4-FFF2-40B4-BE49-F238E27FC236}">
                <a16:creationId xmlns:a16="http://schemas.microsoft.com/office/drawing/2014/main" id="{3633CB72-3CD2-47C2-BB1D-C80811F1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2" y="1347021"/>
            <a:ext cx="9656063" cy="52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A2443DC-B74B-42D0-864B-7A468E639DFF}"/>
              </a:ext>
            </a:extLst>
          </p:cNvPr>
          <p:cNvSpPr/>
          <p:nvPr/>
        </p:nvSpPr>
        <p:spPr>
          <a:xfrm>
            <a:off x="0" y="6576290"/>
            <a:ext cx="11826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https://flavioaf.wordpress.com/2011/09/20/conceitos-de-gerenciamento-de-projetos-parte-3/</a:t>
            </a:r>
          </a:p>
        </p:txBody>
      </p: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Por que </a:t>
            </a:r>
            <a:r>
              <a:rPr lang="pt-BR" dirty="0" err="1"/>
              <a:t>Microserviços</a:t>
            </a:r>
            <a:r>
              <a:rPr lang="pt-BR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Escalabilidade</a:t>
            </a:r>
          </a:p>
          <a:p>
            <a:pPr rtl="0"/>
            <a:r>
              <a:rPr lang="pt-BR" dirty="0"/>
              <a:t>Integração</a:t>
            </a:r>
            <a:endParaRPr lang="pt-br" dirty="0"/>
          </a:p>
          <a:p>
            <a:pPr rtl="0"/>
            <a:r>
              <a:rPr lang="pt-BR" dirty="0"/>
              <a:t>Abstração</a:t>
            </a:r>
          </a:p>
          <a:p>
            <a:pPr rtl="0"/>
            <a:r>
              <a:rPr lang="pt-BR" dirty="0"/>
              <a:t>Entrega contínua</a:t>
            </a:r>
          </a:p>
        </p:txBody>
      </p:sp>
      <p:pic>
        <p:nvPicPr>
          <p:cNvPr id="2050" name="Picture 2" descr="Resultado de imagem para api everywhere">
            <a:extLst>
              <a:ext uri="{FF2B5EF4-FFF2-40B4-BE49-F238E27FC236}">
                <a16:creationId xmlns:a16="http://schemas.microsoft.com/office/drawing/2014/main" id="{BC8B2565-ADFF-4662-AFEA-2FE403D76C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10" y="1825625"/>
            <a:ext cx="4951413" cy="26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ervices Cartoon">
            <a:extLst>
              <a:ext uri="{FF2B5EF4-FFF2-40B4-BE49-F238E27FC236}">
                <a16:creationId xmlns:a16="http://schemas.microsoft.com/office/drawing/2014/main" id="{5AFD7B4C-B87E-41E2-8E69-A250FB35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i.imgflip.com/26lku5.jpg">
            <a:extLst>
              <a:ext uri="{FF2B5EF4-FFF2-40B4-BE49-F238E27FC236}">
                <a16:creationId xmlns:a16="http://schemas.microsoft.com/office/drawing/2014/main" id="{FBAB257D-ACCF-421A-9FAF-72695623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2" name="Picture 22" descr="Resultado de imagem para cloud api">
            <a:extLst>
              <a:ext uri="{FF2B5EF4-FFF2-40B4-BE49-F238E27FC236}">
                <a16:creationId xmlns:a16="http://schemas.microsoft.com/office/drawing/2014/main" id="{92A2543E-07D5-43F8-889A-C15E5549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96" y="574611"/>
            <a:ext cx="7422322" cy="57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caminho?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A1580587-86A1-4E8B-9591-636573FFE1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endParaRPr lang="pt-BR" dirty="0"/>
          </a:p>
          <a:p>
            <a:r>
              <a:rPr lang="pt-BR" dirty="0" err="1"/>
              <a:t>Redundancy</a:t>
            </a:r>
            <a:endParaRPr lang="pt-BR" dirty="0"/>
          </a:p>
          <a:p>
            <a:r>
              <a:rPr lang="pt-BR" dirty="0" err="1"/>
              <a:t>FaaS</a:t>
            </a:r>
            <a:endParaRPr lang="pt-BR" dirty="0"/>
          </a:p>
          <a:p>
            <a:r>
              <a:rPr lang="pt-BR" dirty="0" err="1"/>
              <a:t>Lean</a:t>
            </a:r>
            <a:endParaRPr lang="pt-BR" dirty="0"/>
          </a:p>
          <a:p>
            <a:r>
              <a:rPr lang="pt-BR" dirty="0"/>
              <a:t>API </a:t>
            </a:r>
            <a:r>
              <a:rPr lang="pt-BR" dirty="0" err="1"/>
              <a:t>First</a:t>
            </a:r>
            <a:endParaRPr lang="pt-BR" dirty="0"/>
          </a:p>
          <a:p>
            <a:r>
              <a:rPr lang="pt-BR" dirty="0"/>
              <a:t>Cloud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...</a:t>
            </a:r>
          </a:p>
        </p:txBody>
      </p:sp>
      <p:pic>
        <p:nvPicPr>
          <p:cNvPr id="5122" name="Picture 2" descr="Resultado de imagem para spring boot">
            <a:extLst>
              <a:ext uri="{FF2B5EF4-FFF2-40B4-BE49-F238E27FC236}">
                <a16:creationId xmlns:a16="http://schemas.microsoft.com/office/drawing/2014/main" id="{F0927658-6EE7-46C0-A3D8-196BD006F1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1292">
            <a:off x="6512746" y="2288674"/>
            <a:ext cx="1438020" cy="7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swagger">
            <a:extLst>
              <a:ext uri="{FF2B5EF4-FFF2-40B4-BE49-F238E27FC236}">
                <a16:creationId xmlns:a16="http://schemas.microsoft.com/office/drawing/2014/main" id="{6316E181-8505-4DB9-836E-C9A93053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7167">
            <a:off x="9083115" y="4198509"/>
            <a:ext cx="1660228" cy="6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m para RAML">
            <a:extLst>
              <a:ext uri="{FF2B5EF4-FFF2-40B4-BE49-F238E27FC236}">
                <a16:creationId xmlns:a16="http://schemas.microsoft.com/office/drawing/2014/main" id="{18AE78A2-F1B6-442E-99FF-D9A8FFFD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9" b="29200"/>
          <a:stretch/>
        </p:blipFill>
        <p:spPr bwMode="auto">
          <a:xfrm rot="656954">
            <a:off x="8428208" y="2665787"/>
            <a:ext cx="1714500" cy="71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esultado de imagem para git png">
            <a:extLst>
              <a:ext uri="{FF2B5EF4-FFF2-40B4-BE49-F238E27FC236}">
                <a16:creationId xmlns:a16="http://schemas.microsoft.com/office/drawing/2014/main" id="{B744A423-A23C-4BFC-88F7-23F16544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6325">
            <a:off x="6624511" y="4094426"/>
            <a:ext cx="1324424" cy="5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4FBD4-894E-47F5-B7F5-B8ED582E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812" y="5376672"/>
            <a:ext cx="5353876" cy="1219200"/>
          </a:xfrm>
        </p:spPr>
        <p:txBody>
          <a:bodyPr>
            <a:normAutofit/>
          </a:bodyPr>
          <a:lstStyle/>
          <a:p>
            <a:r>
              <a:rPr lang="pt-BR" sz="6600" i="1" dirty="0">
                <a:solidFill>
                  <a:schemeClr val="bg1"/>
                </a:solidFill>
              </a:rPr>
              <a:t>Obrigado!!!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2B7106-7FB8-45F6-8096-62F8432CB352}"/>
              </a:ext>
            </a:extLst>
          </p:cNvPr>
          <p:cNvSpPr txBox="1"/>
          <p:nvPr/>
        </p:nvSpPr>
        <p:spPr>
          <a:xfrm>
            <a:off x="975360" y="871728"/>
            <a:ext cx="9363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Penso, logo existo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10B7FD-657B-45FB-9D40-2020C7C469DA}"/>
              </a:ext>
            </a:extLst>
          </p:cNvPr>
          <p:cNvSpPr txBox="1"/>
          <p:nvPr/>
        </p:nvSpPr>
        <p:spPr>
          <a:xfrm>
            <a:off x="5510784" y="209092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René Descartes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332810-5BB1-4106-8413-D1B569E39115}"/>
              </a:ext>
            </a:extLst>
          </p:cNvPr>
          <p:cNvSpPr txBox="1"/>
          <p:nvPr/>
        </p:nvSpPr>
        <p:spPr>
          <a:xfrm>
            <a:off x="1046388" y="3364468"/>
            <a:ext cx="81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Tem que ser ESB?</a:t>
            </a:r>
          </a:p>
          <a:p>
            <a:r>
              <a:rPr lang="pt-BR" dirty="0">
                <a:solidFill>
                  <a:schemeClr val="bg1"/>
                </a:solidFill>
              </a:rPr>
              <a:t>API só em Java?</a:t>
            </a:r>
          </a:p>
          <a:p>
            <a:r>
              <a:rPr lang="pt-BR" dirty="0">
                <a:solidFill>
                  <a:schemeClr val="bg1"/>
                </a:solidFill>
              </a:rPr>
              <a:t>Nosso modelo atual entrega valor para o negócio de forma ágil?</a:t>
            </a:r>
          </a:p>
          <a:p>
            <a:r>
              <a:rPr lang="pt-BR" dirty="0">
                <a:solidFill>
                  <a:schemeClr val="bg1"/>
                </a:solidFill>
              </a:rPr>
              <a:t>Como disponibilizar uma Infra para APIs de forma simples?</a:t>
            </a:r>
          </a:p>
        </p:txBody>
      </p:sp>
    </p:spTree>
    <p:extLst>
      <p:ext uri="{BB962C8B-B14F-4D97-AF65-F5344CB8AC3E}">
        <p14:creationId xmlns:p14="http://schemas.microsoft.com/office/powerpoint/2010/main" val="33203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lustração de Natur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Tema do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natureza, design de paisagem ilustrado (widescreen)</Template>
  <TotalTime>538</TotalTime>
  <Words>238</Words>
  <Application>Microsoft Office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Segoe Print</vt:lpstr>
      <vt:lpstr>Ilustração de Natureza 16X9</vt:lpstr>
      <vt:lpstr>API e seus microsserviços...</vt:lpstr>
      <vt:lpstr>Mindset do Engenheiro</vt:lpstr>
      <vt:lpstr>Be Lean</vt:lpstr>
      <vt:lpstr>DDD – Domain-Driven Design</vt:lpstr>
      <vt:lpstr>Por que Microserviços?</vt:lpstr>
      <vt:lpstr>Apresentação do PowerPoint</vt:lpstr>
      <vt:lpstr>Apresentação do PowerPoint</vt:lpstr>
      <vt:lpstr>Qual o caminho?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no mundo perfeito</dc:title>
  <dc:creator>Jean Carlos de Almeida</dc:creator>
  <cp:lastModifiedBy>Jean Carlos de Almeida</cp:lastModifiedBy>
  <cp:revision>27</cp:revision>
  <dcterms:created xsi:type="dcterms:W3CDTF">2018-03-17T16:18:25Z</dcterms:created>
  <dcterms:modified xsi:type="dcterms:W3CDTF">2018-03-28T16:23:07Z</dcterms:modified>
</cp:coreProperties>
</file>