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35"/>
  </p:normalViewPr>
  <p:slideViewPr>
    <p:cSldViewPr snapToGrid="0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2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04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2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7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09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6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3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8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2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1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6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0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24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/Users/rozybtr-rssl/Library/Group%20Containers/UBF8T346G9.ms/WebArchiveCopyPasteTempFiles/com.microsoft.Word/image.png%3fwidth=1582&amp;height=88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/Users/rozybtr-rssl/Library/Group%20Containers/UBF8T346G9.ms/WebArchiveCopyPasteTempFiles/com.microsoft.Word/image.png%3fwidth=1920&amp;height=24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file:////Users/rozybtr-rssl/Library/Group%20Containers/UBF8T346G9.ms/WebArchiveCopyPasteTempFiles/com.microsoft.Word/image.png%3fwidth=1002&amp;height=814" TargetMode="Externa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rozybtr-rssl/Library/Group%20Containers/UBF8T346G9.ms/WebArchiveCopyPasteTempFiles/com.microsoft.Word/LoginPage.jpg%3fwidth=648&amp;height=84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rozybtr-rssl/Library/Group%20Containers/UBF8T346G9.ms/WebArchiveCopyPasteTempFiles/com.microsoft.Word/Blank_diagram.png%3fwidth=1222&amp;height=97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/Users/rozybtr-rssl/Library/Group%20Containers/UBF8T346G9.ms/WebArchiveCopyPasteTempFiles/com.microsoft.Word/LoginPage.jpg%3fwidth=648&amp;height=84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A96AF-3A36-A39F-F997-0E09BD4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POEC CYBERSECURITE – SOUTENANCE </a:t>
            </a:r>
            <a:b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DU 24/03/2023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4069E-DA00-0611-CBC1-37E148EC5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185" y="2639854"/>
            <a:ext cx="2421187" cy="685800"/>
          </a:xfrm>
        </p:spPr>
        <p:txBody>
          <a:bodyPr anchor="ctr"/>
          <a:lstStyle/>
          <a:p>
            <a:pPr algn="ctr"/>
            <a:r>
              <a:rPr lang="fr-FR" sz="1400" cap="none" dirty="0">
                <a:solidFill>
                  <a:schemeClr val="bg1"/>
                </a:solidFill>
              </a:rPr>
              <a:t>Ali</a:t>
            </a:r>
            <a:r>
              <a:rPr lang="fr-FR" sz="1400" dirty="0">
                <a:solidFill>
                  <a:schemeClr val="bg1"/>
                </a:solidFill>
              </a:rPr>
              <a:t> AKHMIDOV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4A51-CEB9-A41E-350C-AA9F78995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72279" y="2650859"/>
            <a:ext cx="2434679" cy="685800"/>
          </a:xfrm>
        </p:spPr>
        <p:txBody>
          <a:bodyPr anchor="ctr"/>
          <a:lstStyle/>
          <a:p>
            <a:pPr algn="ctr"/>
            <a:r>
              <a:rPr lang="fr-FR" sz="1400" cap="none" dirty="0">
                <a:solidFill>
                  <a:schemeClr val="bg1"/>
                </a:solidFill>
              </a:rPr>
              <a:t>Jean-Lamarre ALFRED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91DF449-ACCC-024F-8BDC-798F9E3E5B6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672279" y="3366607"/>
            <a:ext cx="2434679" cy="243093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24D9AF9-63C9-3295-7F5C-634725F93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17127" y="2686178"/>
            <a:ext cx="2421187" cy="685800"/>
          </a:xfrm>
        </p:spPr>
        <p:txBody>
          <a:bodyPr anchor="ctr"/>
          <a:lstStyle/>
          <a:p>
            <a:pPr algn="ctr"/>
            <a:r>
              <a:rPr lang="fr-FR" sz="1400" cap="none" dirty="0" err="1">
                <a:solidFill>
                  <a:schemeClr val="bg1"/>
                </a:solidFill>
              </a:rPr>
              <a:t>Mersile</a:t>
            </a:r>
            <a:r>
              <a:rPr lang="fr-FR" sz="1400" cap="none" dirty="0">
                <a:solidFill>
                  <a:schemeClr val="bg1"/>
                </a:solidFill>
              </a:rPr>
              <a:t> </a:t>
            </a:r>
            <a:r>
              <a:rPr lang="fr-FR" sz="1400" cap="none" dirty="0" err="1">
                <a:solidFill>
                  <a:schemeClr val="bg1"/>
                </a:solidFill>
              </a:rPr>
              <a:t>Atti</a:t>
            </a:r>
            <a:r>
              <a:rPr lang="fr-FR" sz="1400" cap="none" dirty="0">
                <a:solidFill>
                  <a:schemeClr val="bg1"/>
                </a:solidFill>
              </a:rPr>
              <a:t> Mahamat OUMAR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53DA252-CA52-F5D0-0331-20CC32A9A4A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404714" y="3372483"/>
            <a:ext cx="2433600" cy="243093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358BC6-15C2-6A60-6403-7DB4F72574FD}"/>
              </a:ext>
            </a:extLst>
          </p:cNvPr>
          <p:cNvSpPr txBox="1"/>
          <p:nvPr/>
        </p:nvSpPr>
        <p:spPr>
          <a:xfrm>
            <a:off x="9136070" y="3366607"/>
            <a:ext cx="2433600" cy="24309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00665B66-06C5-FA06-FF03-361769901774}"/>
              </a:ext>
            </a:extLst>
          </p:cNvPr>
          <p:cNvSpPr txBox="1">
            <a:spLocks/>
          </p:cNvSpPr>
          <p:nvPr/>
        </p:nvSpPr>
        <p:spPr>
          <a:xfrm>
            <a:off x="9136070" y="2650859"/>
            <a:ext cx="2433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cap="none" dirty="0">
                <a:solidFill>
                  <a:schemeClr val="bg1"/>
                </a:solidFill>
              </a:rPr>
              <a:t>Roseline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botreau</a:t>
            </a:r>
            <a:r>
              <a:rPr lang="fr-FR" sz="1400" dirty="0">
                <a:solidFill>
                  <a:schemeClr val="bg1"/>
                </a:solidFill>
              </a:rPr>
              <a:t>-ROUSSEL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F91182D-C0FB-EF5B-3700-1E0B9DFD1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802" r="94144">
                        <a14:foregroundMark x1="2252" y1="46563" x2="2252" y2="46563"/>
                        <a14:foregroundMark x1="61261" y1="75938" x2="61261" y2="75938"/>
                        <a14:foregroundMark x1="69820" y1="51563" x2="69820" y2="51563"/>
                        <a14:foregroundMark x1="66216" y1="21563" x2="67117" y2="58438"/>
                        <a14:foregroundMark x1="67117" y1="58438" x2="60360" y2="60938"/>
                        <a14:foregroundMark x1="67568" y1="25625" x2="51802" y2="57500"/>
                        <a14:foregroundMark x1="51802" y1="57500" x2="84234" y2="30938"/>
                        <a14:foregroundMark x1="84234" y1="30938" x2="67568" y2="23125"/>
                        <a14:foregroundMark x1="83333" y1="34063" x2="79730" y2="67813"/>
                        <a14:foregroundMark x1="79730" y1="67813" x2="62613" y2="73438"/>
                        <a14:foregroundMark x1="81982" y1="36563" x2="67568" y2="71875"/>
                        <a14:foregroundMark x1="67568" y1="71875" x2="38477" y2="80779"/>
                        <a14:foregroundMark x1="27821" y1="79057" x2="39640" y2="65938"/>
                        <a14:foregroundMark x1="81982" y1="60938" x2="84234" y2="42500"/>
                        <a14:foregroundMark x1="86937" y1="43438" x2="86937" y2="53438"/>
                        <a14:foregroundMark x1="85586" y1="63438" x2="91441" y2="52500"/>
                        <a14:foregroundMark x1="91441" y1="48438" x2="92793" y2="43438"/>
                        <a14:foregroundMark x1="24324" y1="45938" x2="15766" y2="48438"/>
                        <a14:foregroundMark x1="15766" y1="47500" x2="20270" y2="45000"/>
                        <a14:foregroundMark x1="14414" y1="44063" x2="28829" y2="40938"/>
                        <a14:foregroundMark x1="91441" y1="56875" x2="94144" y2="46563"/>
                        <a14:foregroundMark x1="66216" y1="57500" x2="67568" y2="61875"/>
                        <a14:foregroundMark x1="63964" y1="58438" x2="63964" y2="58438"/>
                        <a14:foregroundMark x1="67568" y1="59375" x2="57658" y2="56875"/>
                        <a14:foregroundMark x1="32432" y1="46563" x2="32432" y2="46563"/>
                        <a14:foregroundMark x1="31532" y1="48438" x2="33784" y2="44063"/>
                        <a14:foregroundMark x1="67568" y1="60000" x2="67568" y2="60000"/>
                        <a14:foregroundMark x1="68468" y1="59375" x2="72072" y2="56875"/>
                        <a14:foregroundMark x1="42342" y1="68438" x2="54054" y2="64375"/>
                        <a14:backgroundMark x1="2252" y1="13125" x2="2252" y2="13125"/>
                        <a14:backgroundMark x1="19369" y1="13125" x2="19369" y2="13125"/>
                        <a14:backgroundMark x1="79730" y1="5625" x2="79730" y2="5625"/>
                        <a14:backgroundMark x1="79730" y1="5625" x2="79730" y2="5625"/>
                        <a14:backgroundMark x1="24324" y1="86250" x2="30180" y2="83750"/>
                        <a14:backgroundMark x1="27928" y1="87813" x2="28829" y2="87813"/>
                        <a14:backgroundMark x1="24324" y1="84375" x2="36036" y2="85313"/>
                        <a14:backgroundMark x1="25225" y1="83750" x2="26577" y2="86875"/>
                        <a14:backgroundMark x1="22973" y1="85313" x2="22973" y2="85313"/>
                        <a14:backgroundMark x1="22973" y1="83750" x2="22973" y2="83750"/>
                        <a14:backgroundMark x1="24324" y1="82813" x2="24324" y2="82813"/>
                        <a14:backgroundMark x1="24324" y1="82813" x2="24324" y2="82813"/>
                        <a14:backgroundMark x1="22973" y1="82813" x2="22973" y2="82813"/>
                        <a14:backgroundMark x1="21622" y1="82813" x2="25225" y2="8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30020" y="3281019"/>
            <a:ext cx="1845699" cy="2646663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9AFE2CC-0501-860F-37C8-33EF1930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67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153319A1-ADBF-DF2D-3F0E-B049DEC5760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7501" y="3497737"/>
            <a:ext cx="11706739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2" name="Picture 12" descr="Computer character Banque de photographies et d'images à haute résolution -  Alamy">
            <a:extLst>
              <a:ext uri="{FF2B5EF4-FFF2-40B4-BE49-F238E27FC236}">
                <a16:creationId xmlns:a16="http://schemas.microsoft.com/office/drawing/2014/main" id="{6BDDEB76-5C89-0702-009B-88B8D6F32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0"/>
          <a:stretch/>
        </p:blipFill>
        <p:spPr bwMode="auto">
          <a:xfrm>
            <a:off x="3670691" y="3406212"/>
            <a:ext cx="2423721" cy="239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Finding An Ideal Subject for IT Career Aspirants | Animated clipart,  Powerpoint animation, Clip art">
            <a:extLst>
              <a:ext uri="{FF2B5EF4-FFF2-40B4-BE49-F238E27FC236}">
                <a16:creationId xmlns:a16="http://schemas.microsoft.com/office/drawing/2014/main" id="{84D06E76-C660-A497-B296-9E024101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14" y="3360263"/>
            <a:ext cx="2412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D8F96A7-210D-DE6F-393C-4EB914B6B5A0}"/>
              </a:ext>
            </a:extLst>
          </p:cNvPr>
          <p:cNvSpPr txBox="1"/>
          <p:nvPr/>
        </p:nvSpPr>
        <p:spPr>
          <a:xfrm>
            <a:off x="645385" y="3408201"/>
            <a:ext cx="2433600" cy="24309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256" name="Picture 16" descr="Images de Codage – Téléchargement gratuit sur Freepik">
            <a:extLst>
              <a:ext uri="{FF2B5EF4-FFF2-40B4-BE49-F238E27FC236}">
                <a16:creationId xmlns:a16="http://schemas.microsoft.com/office/drawing/2014/main" id="{02908D2D-D497-36C7-6CBB-712D923A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5" y="3463137"/>
            <a:ext cx="2376000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36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997CA535-7781-6EAA-E977-B93FCA077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8488"/>
            <a:ext cx="11887200" cy="628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5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3D9E3BC0-9DCF-E2F4-B4C8-11667208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1" y="352583"/>
            <a:ext cx="11542198" cy="615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14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984FF661-9B07-EABC-0BD8-D7D52A4E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720850"/>
            <a:ext cx="52705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2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D3B65-92D0-393F-7FBB-6E455565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510753" cy="9609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Développement Coté </a:t>
            </a:r>
            <a:r>
              <a:rPr lang="fr-FR" dirty="0" err="1">
                <a:solidFill>
                  <a:schemeClr val="bg1"/>
                </a:solidFill>
              </a:rPr>
              <a:t>back-end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 descr="Image">
            <a:extLst>
              <a:ext uri="{FF2B5EF4-FFF2-40B4-BE49-F238E27FC236}">
                <a16:creationId xmlns:a16="http://schemas.microsoft.com/office/drawing/2014/main" id="{00423FA0-FCFE-2B15-91A7-F8E4E850A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81"/>
          <a:stretch/>
        </p:blipFill>
        <p:spPr bwMode="auto">
          <a:xfrm>
            <a:off x="3814148" y="1737917"/>
            <a:ext cx="3328670" cy="4783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352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D70C2-B412-1050-F918-7EB0E0DA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0275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DEMO AVEC POSTMAN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B4773B-C4C6-EABC-0AD9-EC453EB1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25603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193" name="Image 5" descr="Image">
            <a:extLst>
              <a:ext uri="{FF2B5EF4-FFF2-40B4-BE49-F238E27FC236}">
                <a16:creationId xmlns:a16="http://schemas.microsoft.com/office/drawing/2014/main" id="{2D476B62-2E63-B551-4BD0-108013E5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1" y="1586527"/>
            <a:ext cx="8835241" cy="49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0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A4B25B-DEB0-D9AA-C0E9-38EC475A1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40" y="1028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217" name="Image 6" descr="Image">
            <a:extLst>
              <a:ext uri="{FF2B5EF4-FFF2-40B4-BE49-F238E27FC236}">
                <a16:creationId xmlns:a16="http://schemas.microsoft.com/office/drawing/2014/main" id="{C6C9049B-D989-9B0C-A66A-B3EC93EBC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6" y="482435"/>
            <a:ext cx="10155398" cy="132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D96F3BAE-D1D9-1D27-DE33-6D608159D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40" y="18973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219" name="Image 7" descr="Image">
            <a:extLst>
              <a:ext uri="{FF2B5EF4-FFF2-40B4-BE49-F238E27FC236}">
                <a16:creationId xmlns:a16="http://schemas.microsoft.com/office/drawing/2014/main" id="{C429ED78-93E9-6F5E-61BC-BCD0071B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47" y="1927609"/>
            <a:ext cx="7271261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19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72C9B-24DD-FAE3-24F6-8DC2BA0E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4" y="412128"/>
            <a:ext cx="8740239" cy="958822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23C76-C79F-39C6-E35C-435F4A23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0950"/>
            <a:ext cx="9905999" cy="4389121"/>
          </a:xfrm>
        </p:spPr>
        <p:txBody>
          <a:bodyPr>
            <a:normAutofit fontScale="92500" lnSpcReduction="20000"/>
          </a:bodyPr>
          <a:lstStyle/>
          <a:p>
            <a:endParaRPr lang="fr-FR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Bien que les supports de formation soient volumineux, nous remercions Atlas &amp; Pôle Emploi d'avoir organisé cette formation.</a:t>
            </a:r>
          </a:p>
          <a:p>
            <a:r>
              <a:rPr lang="fr-FR" dirty="0">
                <a:solidFill>
                  <a:srgbClr val="000000"/>
                </a:solidFill>
              </a:rPr>
              <a:t>Un grand remerciement à nos formateurs pour leur patience et savoir faire.</a:t>
            </a:r>
            <a:endParaRPr lang="fr-FR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fr-FR" b="0" i="0" u="none" strike="noStrike" dirty="0">
                <a:solidFill>
                  <a:schemeClr val="bg1"/>
                </a:solidFill>
                <a:effectLst/>
              </a:rPr>
              <a:t>Cette formation </a:t>
            </a:r>
            <a:r>
              <a:rPr lang="fr-FR" dirty="0">
                <a:solidFill>
                  <a:schemeClr val="bg1"/>
                </a:solidFill>
              </a:rPr>
              <a:t>nous a permis de </a:t>
            </a:r>
            <a:r>
              <a:rPr lang="fr-FR" b="0" i="0" u="none" strike="noStrike" dirty="0">
                <a:solidFill>
                  <a:schemeClr val="bg1"/>
                </a:solidFill>
                <a:effectLst/>
              </a:rPr>
              <a:t>confirmer notre passion pour le domaine de l’informatique (réseau, développement..). </a:t>
            </a:r>
          </a:p>
          <a:p>
            <a:r>
              <a:rPr lang="fr-FR" dirty="0">
                <a:solidFill>
                  <a:srgbClr val="202124"/>
                </a:solidFill>
              </a:rPr>
              <a:t>Nous avons</a:t>
            </a:r>
            <a:r>
              <a:rPr lang="fr-FR" b="0" i="0" u="none" strike="noStrike" dirty="0">
                <a:solidFill>
                  <a:srgbClr val="202124"/>
                </a:solidFill>
                <a:effectLst/>
              </a:rPr>
              <a:t> pu affiner notre projet professionnel et acquérir de solides et nouvelles compétences pour notre futur.</a:t>
            </a:r>
            <a:endParaRPr lang="fr-FR" b="0" i="0" u="none" strike="noStrike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-apple-system"/>
            </a:endParaRPr>
          </a:p>
          <a:p>
            <a:pPr marL="0" indent="0" algn="r">
              <a:buNone/>
            </a:pPr>
            <a:r>
              <a:rPr lang="fr-FR" b="0" i="1" u="none" strike="noStrike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georgia, serif"/>
              </a:rPr>
              <a:t>Nos remerciements à l’équipe pédagogique </a:t>
            </a:r>
            <a:r>
              <a:rPr lang="fr-FR" i="1" dirty="0">
                <a:solidFill>
                  <a:schemeClr val="bg1"/>
                </a:solidFill>
                <a:highlight>
                  <a:srgbClr val="FFFF00"/>
                </a:highlight>
                <a:latin typeface="georgia, serif"/>
              </a:rPr>
              <a:t>de l’</a:t>
            </a:r>
            <a:r>
              <a:rPr lang="fr-FR" b="0" i="1" u="none" strike="noStrike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georgia, serif"/>
              </a:rPr>
              <a:t>ESPI pour l’accueil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290" name="Picture 2" descr="Poignée De Main Vectoriel Gratuit - (8 719 téléchargements gratuits)">
            <a:extLst>
              <a:ext uri="{FF2B5EF4-FFF2-40B4-BE49-F238E27FC236}">
                <a16:creationId xmlns:a16="http://schemas.microsoft.com/office/drawing/2014/main" id="{302ACF73-08AC-BF37-40EA-AB0057C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500" r="91000">
                        <a14:foregroundMark x1="5500" y1="49500" x2="11500" y2="34500"/>
                        <a14:foregroundMark x1="91000" y1="47500" x2="90000" y2="2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84" y="5521181"/>
            <a:ext cx="2286000" cy="14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8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F3240-DC70-8538-C2F3-67BD90357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16144"/>
            <a:ext cx="8791575" cy="2387600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/>
            <a:r>
              <a:rPr lang="fr-FR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ngla MN" pitchFamily="2" charset="0"/>
                <a:cs typeface="Bangla MN" pitchFamily="2" charset="0"/>
              </a:rPr>
              <a:t>ACME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18EA08-51F4-C3FA-6DEA-547E6A32F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087" y="6963224"/>
            <a:ext cx="246061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B6FED-7A5A-9344-7958-14CE3E1C8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8893" y="3103744"/>
            <a:ext cx="246061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9" name="Image 1" descr="Image">
            <a:extLst>
              <a:ext uri="{FF2B5EF4-FFF2-40B4-BE49-F238E27FC236}">
                <a16:creationId xmlns:a16="http://schemas.microsoft.com/office/drawing/2014/main" id="{E8BB364B-A588-280A-BABE-BB6D05EFE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7" t="15950" r="11275" b="72028"/>
          <a:stretch>
            <a:fillRect/>
          </a:stretch>
        </p:blipFill>
        <p:spPr bwMode="auto">
          <a:xfrm>
            <a:off x="1876424" y="3103744"/>
            <a:ext cx="8791575" cy="18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23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1FEA6-9B7B-8DEA-3868-2D87534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2940"/>
            <a:ext cx="9905998" cy="1434148"/>
          </a:xfrm>
        </p:spPr>
        <p:txBody>
          <a:bodyPr>
            <a:normAutofit fontScale="90000"/>
          </a:bodyPr>
          <a:lstStyle/>
          <a:p>
            <a:b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Problème  </a:t>
            </a:r>
            <a: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</a:t>
            </a:r>
            <a: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Accès non autorisés au réseau et </a:t>
            </a:r>
            <a:r>
              <a:rPr lang="fr-FR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</a:t>
            </a:r>
            <a: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applications</a:t>
            </a:r>
            <a:b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fr-F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66FB4-384F-3F41-65D2-4669172F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Origines    </a:t>
            </a: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</a:t>
            </a: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10 sans configuration spécifique (pas de gestion de parc)</a:t>
            </a:r>
          </a:p>
          <a:p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Serveur sous Ubuntu 12.04 ou UNIX ne disposant plus de support de sécurité</a:t>
            </a:r>
          </a:p>
          <a:p>
            <a:pPr marL="0" indent="0">
              <a:buNone/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(Technologie MySQL ou PostgreSQL version obsolète)</a:t>
            </a:r>
          </a:p>
          <a:p>
            <a:pPr marL="0" indent="0">
              <a:buNone/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Machine de puissance moyenne achetée il y a 5 à 8 ans.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18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44C2A-80E5-96CA-FA6C-6ADB65A2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Besoin      </a:t>
            </a:r>
            <a: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</a:t>
            </a:r>
            <a: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000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CRM (costumer </a:t>
            </a:r>
            <a:r>
              <a:rPr lang="fr-FR" sz="2000" kern="100" cap="non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</a:t>
            </a:r>
            <a:r>
              <a:rPr lang="fr-FR" sz="2000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management) pour la gestion commerciale de l’entreprise </a:t>
            </a:r>
            <a:br>
              <a:rPr lang="fr-FR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45F7A-ED42-1D32-5249-00D38CB1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UTILISATEURS      </a:t>
            </a: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</a:t>
            </a: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FR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L’ensemble des employés via leur poste de travail depuis le réseau local interne</a:t>
            </a:r>
          </a:p>
          <a:p>
            <a:pPr lvl="1"/>
            <a:r>
              <a:rPr lang="fr-FR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Commerciaux en mobilité</a:t>
            </a:r>
          </a:p>
          <a:p>
            <a:pPr marL="0" indent="0">
              <a:buNone/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fr-FR" sz="1800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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800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données de l’application seront centralisées sur une unique base de données, hébergée sur un serveur présent physiquement dans les locaux</a:t>
            </a: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3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1F2DE-F1D6-C975-F8E2-108DCE65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Analyses parc SI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6A3B16D-D2B1-1F50-7B7C-77681455B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228961"/>
              </p:ext>
            </p:extLst>
          </p:nvPr>
        </p:nvGraphicFramePr>
        <p:xfrm>
          <a:off x="1141413" y="1874520"/>
          <a:ext cx="9304019" cy="4580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0655">
                  <a:extLst>
                    <a:ext uri="{9D8B030D-6E8A-4147-A177-3AD203B41FA5}">
                      <a16:colId xmlns:a16="http://schemas.microsoft.com/office/drawing/2014/main" val="2431891208"/>
                    </a:ext>
                  </a:extLst>
                </a:gridCol>
                <a:gridCol w="3101682">
                  <a:extLst>
                    <a:ext uri="{9D8B030D-6E8A-4147-A177-3AD203B41FA5}">
                      <a16:colId xmlns:a16="http://schemas.microsoft.com/office/drawing/2014/main" val="4003880239"/>
                    </a:ext>
                  </a:extLst>
                </a:gridCol>
                <a:gridCol w="3101682">
                  <a:extLst>
                    <a:ext uri="{9D8B030D-6E8A-4147-A177-3AD203B41FA5}">
                      <a16:colId xmlns:a16="http://schemas.microsoft.com/office/drawing/2014/main" val="597682888"/>
                    </a:ext>
                  </a:extLst>
                </a:gridCol>
              </a:tblGrid>
              <a:tr h="357051">
                <a:tc>
                  <a:txBody>
                    <a:bodyPr/>
                    <a:lstStyle/>
                    <a:p>
                      <a:pPr algn="ctr"/>
                      <a:endParaRPr lang="fr-FR" sz="1600" kern="100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fr-FR" sz="1600" kern="100" dirty="0">
                          <a:solidFill>
                            <a:srgbClr val="FFC000"/>
                          </a:solidFill>
                          <a:effectLst/>
                        </a:rPr>
                        <a:t>Actuellement</a:t>
                      </a:r>
                    </a:p>
                    <a:p>
                      <a:pPr algn="ctr"/>
                      <a:endParaRPr lang="fr-FR" sz="1600" kern="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kern="100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fr-FR" sz="1600" kern="100" dirty="0">
                          <a:solidFill>
                            <a:srgbClr val="FFC000"/>
                          </a:solidFill>
                          <a:effectLst/>
                        </a:rPr>
                        <a:t>Proposition</a:t>
                      </a:r>
                      <a:endParaRPr lang="fr-FR" sz="1600" kern="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kern="100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fr-FR" sz="1600" kern="100" dirty="0">
                          <a:solidFill>
                            <a:srgbClr val="FFC000"/>
                          </a:solidFill>
                          <a:effectLst/>
                        </a:rPr>
                        <a:t>Avantages</a:t>
                      </a:r>
                      <a:endParaRPr lang="fr-FR" sz="1600" kern="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19357"/>
                  </a:ext>
                </a:extLst>
              </a:tr>
              <a:tr h="1334589">
                <a:tc>
                  <a:txBody>
                    <a:bodyPr/>
                    <a:lstStyle/>
                    <a:p>
                      <a:endParaRPr lang="fr-FR" sz="16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fr-FR" sz="1600" kern="100" dirty="0">
                          <a:solidFill>
                            <a:schemeClr val="bg1"/>
                          </a:solidFill>
                          <a:effectLst/>
                        </a:rPr>
                        <a:t>Windows 10</a:t>
                      </a:r>
                    </a:p>
                    <a:p>
                      <a:r>
                        <a:rPr lang="fr-FR" sz="1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600" kern="100" dirty="0">
                          <a:solidFill>
                            <a:schemeClr val="bg1"/>
                          </a:solidFill>
                          <a:effectLst/>
                        </a:rPr>
                        <a:t>Mise à jour impossible </a:t>
                      </a:r>
                      <a:endParaRPr lang="fr-FR" sz="1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kern="100" dirty="0">
                        <a:effectLst/>
                      </a:endParaRPr>
                    </a:p>
                    <a:p>
                      <a:r>
                        <a:rPr lang="fr-FR" sz="1600" kern="100" dirty="0">
                          <a:effectLst/>
                        </a:rPr>
                        <a:t>Window11 22H2</a:t>
                      </a:r>
                    </a:p>
                    <a:p>
                      <a:r>
                        <a:rPr lang="fr-FR" sz="1600" kern="100" dirty="0">
                          <a:effectLst/>
                        </a:rPr>
                        <a:t> </a:t>
                      </a:r>
                    </a:p>
                    <a:p>
                      <a:r>
                        <a:rPr lang="fr-FR" sz="1600" kern="100" dirty="0">
                          <a:effectLst/>
                        </a:rPr>
                        <a:t>Achat de PC</a:t>
                      </a:r>
                      <a:endParaRPr lang="fr-FR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fr-FR" sz="1600" kern="100" dirty="0">
                        <a:effectLst/>
                      </a:endParaRPr>
                    </a:p>
                    <a:p>
                      <a:pPr algn="just"/>
                      <a:r>
                        <a:rPr lang="fr-FR" sz="1600" kern="100" dirty="0">
                          <a:effectLst/>
                        </a:rPr>
                        <a:t>Plus rapide. En théorie, beaucoup de vieux PC sont par exemple déjà exclus du programme Windows 11. </a:t>
                      </a:r>
                    </a:p>
                    <a:p>
                      <a:pPr algn="just"/>
                      <a:r>
                        <a:rPr lang="fr-FR" sz="1600" kern="100" dirty="0">
                          <a:effectLst/>
                        </a:rPr>
                        <a:t> Il s'agit ici de renforcer la sécurité des données utilisateurs avec une barrière hardware.</a:t>
                      </a:r>
                      <a:endParaRPr lang="fr-FR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51269"/>
                  </a:ext>
                </a:extLst>
              </a:tr>
              <a:tr h="1071153">
                <a:tc>
                  <a:txBody>
                    <a:bodyPr/>
                    <a:lstStyle/>
                    <a:p>
                      <a:endParaRPr lang="fr-FR" sz="16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fr-FR" sz="1600" kern="100" dirty="0">
                          <a:solidFill>
                            <a:schemeClr val="bg1"/>
                          </a:solidFill>
                          <a:effectLst/>
                        </a:rPr>
                        <a:t>Ubuntu 12.04</a:t>
                      </a:r>
                    </a:p>
                    <a:p>
                      <a:r>
                        <a:rPr lang="fr-FR" sz="1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fr-FR" sz="1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kern="100" dirty="0">
                        <a:effectLst/>
                      </a:endParaRPr>
                    </a:p>
                    <a:p>
                      <a:r>
                        <a:rPr lang="fr-FR" sz="1600" kern="100" dirty="0">
                          <a:effectLst/>
                        </a:rPr>
                        <a:t>Ubuntu version 22.04</a:t>
                      </a:r>
                      <a:endParaRPr lang="fr-FR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kern="100" dirty="0">
                        <a:effectLst/>
                      </a:endParaRPr>
                    </a:p>
                    <a:p>
                      <a:r>
                        <a:rPr lang="fr-FR" sz="1600" kern="100" dirty="0">
                          <a:effectLst/>
                        </a:rPr>
                        <a:t>Maintenue jusqu’en 2027</a:t>
                      </a:r>
                      <a:endParaRPr lang="fr-FR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16623"/>
                  </a:ext>
                </a:extLst>
              </a:tr>
              <a:tr h="1071153">
                <a:tc>
                  <a:txBody>
                    <a:bodyPr/>
                    <a:lstStyle/>
                    <a:p>
                      <a:endParaRPr lang="fr-FR" sz="16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fr-FR" sz="1600" kern="100" dirty="0">
                          <a:solidFill>
                            <a:schemeClr val="bg1"/>
                          </a:solidFill>
                          <a:effectLst/>
                        </a:rPr>
                        <a:t>MySQL</a:t>
                      </a:r>
                    </a:p>
                    <a:p>
                      <a:r>
                        <a:rPr lang="fr-FR" sz="1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r>
                        <a:rPr lang="fr-FR" sz="1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fr-FR" sz="1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kern="100" dirty="0">
                        <a:effectLst/>
                      </a:endParaRPr>
                    </a:p>
                    <a:p>
                      <a:r>
                        <a:rPr lang="fr-FR" sz="1600" kern="100" dirty="0">
                          <a:effectLst/>
                        </a:rPr>
                        <a:t>MySQL 8.0.32 pour Windows/Linux</a:t>
                      </a:r>
                    </a:p>
                    <a:p>
                      <a:r>
                        <a:rPr lang="fr-FR" sz="1600" kern="100" dirty="0">
                          <a:effectLst/>
                        </a:rPr>
                        <a:t> </a:t>
                      </a:r>
                      <a:endParaRPr lang="fr-FR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kern="100" dirty="0">
                        <a:effectLst/>
                      </a:endParaRPr>
                    </a:p>
                    <a:p>
                      <a:r>
                        <a:rPr lang="fr-FR" sz="1600" kern="100" dirty="0">
                          <a:effectLst/>
                        </a:rPr>
                        <a:t>Mise à jour janvier 2023</a:t>
                      </a:r>
                      <a:endParaRPr lang="fr-FR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73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35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A0923-F820-BF68-074B-BF06BF4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Solution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Mise en place d’une application CRM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7DEFB3-EAE2-D45D-18B1-62B371331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920" y="2097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3" name="Image 2" descr="Image">
            <a:extLst>
              <a:ext uri="{FF2B5EF4-FFF2-40B4-BE49-F238E27FC236}">
                <a16:creationId xmlns:a16="http://schemas.microsoft.com/office/drawing/2014/main" id="{15312FA6-D271-C795-F62F-376801FE8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97088"/>
            <a:ext cx="9905998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20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32EA474-A3C8-9C3B-6114-BCD1A80DD4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34935" y="1045028"/>
            <a:ext cx="9322130" cy="45720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50192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E2244-25C5-4F4C-B21F-635BADB4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14841"/>
            <a:ext cx="8791575" cy="1157699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DEVELOPPEMENT PROJET FRONT-END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3F2866-4A9B-6BCB-B5D3-A5251848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40" y="2280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9" name="Image 1" descr="Image">
            <a:extLst>
              <a:ext uri="{FF2B5EF4-FFF2-40B4-BE49-F238E27FC236}">
                <a16:creationId xmlns:a16="http://schemas.microsoft.com/office/drawing/2014/main" id="{B55D9256-6574-4DBB-DF9D-3780E459D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41" y="1555668"/>
            <a:ext cx="3618116" cy="472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4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D468FC77-2B62-A29A-40BD-266057816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775"/>
            <a:ext cx="11887200" cy="626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94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{E621C290-13A0-5E44-B2C2-3F108487D528}tf10001122</Template>
  <TotalTime>364</TotalTime>
  <Words>330</Words>
  <Application>Microsoft Macintosh PowerPoint</Application>
  <PresentationFormat>Grand écran</PresentationFormat>
  <Paragraphs>68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Bangla MN</vt:lpstr>
      <vt:lpstr>Calibri</vt:lpstr>
      <vt:lpstr>georgia, serif</vt:lpstr>
      <vt:lpstr>Tw Cen MT</vt:lpstr>
      <vt:lpstr>Circuit</vt:lpstr>
      <vt:lpstr>POEC CYBERSECURITE – SOUTENANCE  DU 24/03/2023</vt:lpstr>
      <vt:lpstr>ACME</vt:lpstr>
      <vt:lpstr> Problème     Accès non autorisés au réseau et AUX applications   </vt:lpstr>
      <vt:lpstr> Besoin         Un CRM (costumer relationship management) pour la gestion commerciale de l’entreprise  </vt:lpstr>
      <vt:lpstr>  Analyses parc SI </vt:lpstr>
      <vt:lpstr>Solution Mise en place d’une application CRM</vt:lpstr>
      <vt:lpstr>Présentation PowerPoint</vt:lpstr>
      <vt:lpstr>DEVELOPPEMENT PROJET FRONT-END</vt:lpstr>
      <vt:lpstr>Présentation PowerPoint</vt:lpstr>
      <vt:lpstr>Présentation PowerPoint</vt:lpstr>
      <vt:lpstr>Présentation PowerPoint</vt:lpstr>
      <vt:lpstr>Présentation PowerPoint</vt:lpstr>
      <vt:lpstr>Développement Coté back-end</vt:lpstr>
      <vt:lpstr>DEMO AVEC POSTMAN</vt:lpstr>
      <vt:lpstr>Présentation PowerPoint</vt:lpstr>
      <vt:lpstr>Remerciements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</dc:title>
  <dc:creator>Microsoft Office User</dc:creator>
  <cp:lastModifiedBy>Microsoft Office User</cp:lastModifiedBy>
  <cp:revision>10</cp:revision>
  <dcterms:created xsi:type="dcterms:W3CDTF">2023-03-21T09:54:18Z</dcterms:created>
  <dcterms:modified xsi:type="dcterms:W3CDTF">2023-03-21T19:37:24Z</dcterms:modified>
</cp:coreProperties>
</file>