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95" r:id="rId14"/>
    <p:sldId id="265" r:id="rId15"/>
    <p:sldId id="267" r:id="rId16"/>
    <p:sldId id="266" r:id="rId17"/>
    <p:sldId id="268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Programming" id="{DE48F427-1CF8-43EF-94F6-4D35E0E4DB1B}">
          <p14:sldIdLst>
            <p14:sldId id="256"/>
            <p14:sldId id="291"/>
            <p14:sldId id="294"/>
            <p14:sldId id="257"/>
            <p14:sldId id="258"/>
            <p14:sldId id="259"/>
            <p14:sldId id="260"/>
          </p14:sldIdLst>
        </p14:section>
        <p14:section name="1.2 Math" id="{0E18E00F-4446-4119-800A-7B0489C642E8}">
          <p14:sldIdLst>
            <p14:sldId id="261"/>
            <p14:sldId id="262"/>
          </p14:sldIdLst>
        </p14:section>
        <p14:section name="2.1 Variables" id="{D60D2709-B369-4355-B9C2-649AB0E4736D}">
          <p14:sldIdLst>
            <p14:sldId id="263"/>
            <p14:sldId id="264"/>
            <p14:sldId id="269"/>
            <p14:sldId id="295"/>
          </p14:sldIdLst>
        </p14:section>
        <p14:section name="3.1 Conditionals" id="{009480A3-6B8D-4986-B401-684C923FE209}">
          <p14:sldIdLst>
            <p14:sldId id="265"/>
            <p14:sldId id="267"/>
            <p14:sldId id="266"/>
            <p14:sldId id="268"/>
          </p14:sldIdLst>
        </p14:section>
        <p14:section name="3.2 Scope" id="{F7762D55-D27C-4BD4-BD75-9C0AEDADF6EE}">
          <p14:sldIdLst>
            <p14:sldId id="271"/>
          </p14:sldIdLst>
        </p14:section>
        <p14:section name="3.3 If ElseIf Else" id="{BF5530AB-C74E-4D56-B9BA-863E94B2EB7F}">
          <p14:sldIdLst>
            <p14:sldId id="270"/>
            <p14:sldId id="272"/>
            <p14:sldId id="273"/>
            <p14:sldId id="274"/>
            <p14:sldId id="275"/>
            <p14:sldId id="276"/>
          </p14:sldIdLst>
        </p14:section>
        <p14:section name="4.1 Loops" id="{08C986F5-DC24-40BD-8FCA-E94C9585D4D1}">
          <p14:sldIdLst>
            <p14:sldId id="277"/>
            <p14:sldId id="278"/>
            <p14:sldId id="279"/>
          </p14:sldIdLst>
        </p14:section>
        <p14:section name="4.2 For Loops" id="{D9044DFB-2368-4AC5-B4D3-6A9D8FDAE914}">
          <p14:sldIdLst>
            <p14:sldId id="280"/>
            <p14:sldId id="281"/>
          </p14:sldIdLst>
        </p14:section>
        <p14:section name="5.1 Arrays" id="{B6215E6E-7837-4A9D-AB7B-AF2A974834CE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6.1 Functions" id="{A48A9DD7-967D-47A6-8B0D-B1B8B406A035}">
          <p14:sldIdLst>
            <p14:sldId id="288"/>
            <p14:sldId id="289"/>
          </p14:sldIdLst>
        </p14:section>
        <p14:section name="6.2 New Functions" id="{B13252E2-91DA-4DC1-8465-7559B341514E}">
          <p14:sldIdLst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A457-80BB-4542-9113-D0F48A70DEEA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1E2A-D625-4BCE-A7B9-A5B4F70B4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Academy PGH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Development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Even More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385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a name for a value or object</a:t>
            </a:r>
          </a:p>
          <a:p>
            <a:r>
              <a:rPr lang="en-US" dirty="0" smtClean="0"/>
              <a:t>In C#, a variable can only have one type in its lifetime</a:t>
            </a:r>
          </a:p>
          <a:p>
            <a:pPr lvl="1"/>
            <a:r>
              <a:rPr lang="en-US" dirty="0" smtClean="0"/>
              <a:t>If you say variable x is a string, x will always be a string</a:t>
            </a:r>
          </a:p>
          <a:p>
            <a:r>
              <a:rPr lang="en-US" dirty="0" smtClean="0"/>
              <a:t>C# requires you to declare what variables you are going to use</a:t>
            </a:r>
          </a:p>
          <a:p>
            <a:r>
              <a:rPr lang="en-US" dirty="0" smtClean="0"/>
              <a:t>Variables can (normally) be assigned new values</a:t>
            </a:r>
          </a:p>
          <a:p>
            <a:r>
              <a:rPr lang="en-US" dirty="0" smtClean="0"/>
              <a:t>To the IDE!</a:t>
            </a:r>
          </a:p>
        </p:txBody>
      </p:sp>
    </p:spTree>
    <p:extLst>
      <p:ext uri="{BB962C8B-B14F-4D97-AF65-F5344CB8AC3E}">
        <p14:creationId xmlns:p14="http://schemas.microsoft.com/office/powerpoint/2010/main" val="23662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read in someone's name and print it back to them?</a:t>
            </a:r>
          </a:p>
          <a:p>
            <a:pPr fontAlgn="ctr"/>
            <a:r>
              <a:rPr lang="en-US" dirty="0"/>
              <a:t>What about adding their age?</a:t>
            </a:r>
          </a:p>
          <a:p>
            <a:pPr fontAlgn="ctr"/>
            <a:r>
              <a:rPr lang="en-US" dirty="0"/>
              <a:t>What happens when you try to ask for an age and do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Console.ReadLine</a:t>
            </a:r>
            <a:r>
              <a:rPr lang="en-US" dirty="0"/>
              <a:t>()?</a:t>
            </a:r>
          </a:p>
          <a:p>
            <a:r>
              <a:rPr lang="en-US" dirty="0" smtClean="0"/>
              <a:t>Extra – Tell them how old they’ll be in 5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a user for the length and width of their garden box</a:t>
            </a:r>
          </a:p>
          <a:p>
            <a:r>
              <a:rPr lang="en-US" dirty="0" smtClean="0"/>
              <a:t>Tell them the area of the box</a:t>
            </a:r>
          </a:p>
          <a:p>
            <a:r>
              <a:rPr lang="en-US" dirty="0" smtClean="0"/>
              <a:t>Tell them the perimeter of the box</a:t>
            </a:r>
          </a:p>
          <a:p>
            <a:r>
              <a:rPr lang="en-US" dirty="0" smtClean="0"/>
              <a:t>Tell them how many carrots/beets/corn they can plant</a:t>
            </a:r>
          </a:p>
          <a:p>
            <a:pPr lvl="1"/>
            <a:r>
              <a:rPr lang="en-US" dirty="0" smtClean="0"/>
              <a:t>Carrots = 16 per 4x4 square (1 per </a:t>
            </a:r>
            <a:r>
              <a:rPr lang="en-US" dirty="0" err="1" smtClean="0"/>
              <a:t>sq</a:t>
            </a:r>
            <a:r>
              <a:rPr lang="en-US" dirty="0" smtClean="0"/>
              <a:t> foot)</a:t>
            </a:r>
          </a:p>
          <a:p>
            <a:pPr lvl="1"/>
            <a:r>
              <a:rPr lang="en-US" dirty="0" smtClean="0"/>
              <a:t>Corn = 3 per 4x4 square</a:t>
            </a:r>
          </a:p>
          <a:p>
            <a:pPr lvl="1"/>
            <a:r>
              <a:rPr lang="en-US" dirty="0" smtClean="0"/>
              <a:t>Beets = 9 per 4x4 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 let you make blocks of code optional, based on a condition that you put on that code</a:t>
            </a:r>
          </a:p>
          <a:p>
            <a:r>
              <a:rPr lang="en-US" dirty="0" smtClean="0"/>
              <a:t>The condition must be TRUE or FALSE</a:t>
            </a:r>
          </a:p>
          <a:p>
            <a:r>
              <a:rPr lang="en-US" dirty="0" smtClean="0"/>
              <a:t>Our first bit of flow control</a:t>
            </a:r>
          </a:p>
          <a:p>
            <a:pPr lvl="1"/>
            <a:r>
              <a:rPr lang="en-US" dirty="0" smtClean="0"/>
              <a:t>Until now, all of our programs have been going straight from the top to bottom, this doesn’t always have to happen</a:t>
            </a:r>
          </a:p>
          <a:p>
            <a:r>
              <a:rPr lang="en-US" dirty="0" smtClean="0"/>
              <a:t>Basic Syntax:  If (conditional is true) { // do this code }</a:t>
            </a:r>
          </a:p>
          <a:p>
            <a:r>
              <a:rPr lang="en-US" dirty="0" smtClean="0"/>
              <a:t>To the IDE for a basic example!</a:t>
            </a:r>
          </a:p>
        </p:txBody>
      </p:sp>
    </p:spTree>
    <p:extLst>
      <p:ext uri="{BB962C8B-B14F-4D97-AF65-F5344CB8AC3E}">
        <p14:creationId xmlns:p14="http://schemas.microsoft.com/office/powerpoint/2010/main" val="13137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series of conditional operators for comparing values</a:t>
            </a:r>
          </a:p>
          <a:p>
            <a:pPr lvl="1"/>
            <a:r>
              <a:rPr lang="en-US" dirty="0" smtClean="0"/>
              <a:t>&lt; (is less than)</a:t>
            </a:r>
          </a:p>
          <a:p>
            <a:pPr lvl="1"/>
            <a:r>
              <a:rPr lang="en-US" dirty="0" smtClean="0"/>
              <a:t>&gt; (is greater than)</a:t>
            </a:r>
          </a:p>
          <a:p>
            <a:pPr lvl="1"/>
            <a:r>
              <a:rPr lang="en-US" dirty="0" smtClean="0"/>
              <a:t>&lt;= (is less than or equal to)</a:t>
            </a:r>
          </a:p>
          <a:p>
            <a:pPr lvl="1"/>
            <a:r>
              <a:rPr lang="en-US" dirty="0" smtClean="0"/>
              <a:t>&gt;= (is greater than or equal to)</a:t>
            </a:r>
          </a:p>
          <a:p>
            <a:pPr lvl="1"/>
            <a:r>
              <a:rPr lang="en-US" dirty="0" smtClean="0"/>
              <a:t>== (is equal to)</a:t>
            </a:r>
          </a:p>
          <a:p>
            <a:pPr lvl="1"/>
            <a:r>
              <a:rPr lang="en-US" dirty="0" smtClean="0"/>
              <a:t>!= (is not equal to)</a:t>
            </a:r>
          </a:p>
          <a:p>
            <a:r>
              <a:rPr lang="en-US" dirty="0" smtClean="0"/>
              <a:t>These are the same as you expect from your math classes you’ve taken before: x &lt;= y, 5 &gt; 2, “hello” == “hello”, “A” != “a”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 work by using true/false conditions.</a:t>
            </a:r>
          </a:p>
          <a:p>
            <a:r>
              <a:rPr lang="en-US" dirty="0" smtClean="0"/>
              <a:t>There are ways to combine conditions with terms like and, or, and not</a:t>
            </a:r>
          </a:p>
          <a:p>
            <a:r>
              <a:rPr lang="en-US" dirty="0" smtClean="0"/>
              <a:t>C# uses special characters for these</a:t>
            </a:r>
          </a:p>
          <a:p>
            <a:pPr lvl="1"/>
            <a:r>
              <a:rPr lang="en-US" dirty="0" smtClean="0"/>
              <a:t>== is Equal To</a:t>
            </a:r>
          </a:p>
          <a:p>
            <a:pPr lvl="1"/>
            <a:r>
              <a:rPr lang="en-US" dirty="0" smtClean="0"/>
              <a:t>&amp;&amp; is And</a:t>
            </a:r>
          </a:p>
          <a:p>
            <a:pPr lvl="1"/>
            <a:r>
              <a:rPr lang="en-US" dirty="0" smtClean="0"/>
              <a:t>|| is Or</a:t>
            </a:r>
          </a:p>
          <a:p>
            <a:pPr lvl="1"/>
            <a:r>
              <a:rPr lang="en-US" dirty="0" smtClean="0"/>
              <a:t>! is Not</a:t>
            </a:r>
          </a:p>
          <a:p>
            <a:r>
              <a:rPr lang="en-US" dirty="0" smtClean="0"/>
              <a:t>These combined conditionals are resolved with (</a:t>
            </a:r>
            <a:r>
              <a:rPr lang="en-US" dirty="0" err="1" smtClean="0"/>
              <a:t>parens</a:t>
            </a:r>
            <a:r>
              <a:rPr lang="en-US" dirty="0" smtClean="0"/>
              <a:t>) first then left to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we take </a:t>
            </a:r>
            <a:r>
              <a:rPr lang="en-US" dirty="0" smtClean="0"/>
              <a:t>conditionals and </a:t>
            </a:r>
            <a:r>
              <a:rPr lang="en-US" dirty="0"/>
              <a:t>update our previous program that took in someone's name and do something specific with it?</a:t>
            </a:r>
          </a:p>
          <a:p>
            <a:pPr lvl="1" fontAlgn="ctr"/>
            <a:r>
              <a:rPr lang="en-US" dirty="0"/>
              <a:t>Does their name contain a certain letter?</a:t>
            </a:r>
          </a:p>
          <a:p>
            <a:pPr lvl="1" fontAlgn="ctr"/>
            <a:r>
              <a:rPr lang="en-US" dirty="0"/>
              <a:t>Is their name more than 10 characters long?</a:t>
            </a:r>
          </a:p>
          <a:p>
            <a:pPr fontAlgn="ctr"/>
            <a:r>
              <a:rPr lang="en-US" dirty="0"/>
              <a:t>Can you make something more complex with what you have</a:t>
            </a:r>
            <a:r>
              <a:rPr lang="en-US" dirty="0" smtClean="0"/>
              <a:t>?</a:t>
            </a:r>
          </a:p>
          <a:p>
            <a:pPr fontAlgn="ctr"/>
            <a:r>
              <a:rPr lang="en-US" dirty="0" smtClean="0"/>
              <a:t>Garden Boxes:</a:t>
            </a:r>
          </a:p>
          <a:p>
            <a:pPr lvl="1" fontAlgn="ctr"/>
            <a:r>
              <a:rPr lang="en-US" dirty="0" smtClean="0"/>
              <a:t>Ask the user what they want to plant and only show that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conditional contains a block of code inside a larger block of code</a:t>
            </a:r>
          </a:p>
          <a:p>
            <a:r>
              <a:rPr lang="en-US" dirty="0" smtClean="0"/>
              <a:t>Inner blocks of code have access to all of the variables within the parent scope</a:t>
            </a:r>
          </a:p>
          <a:p>
            <a:r>
              <a:rPr lang="en-US" dirty="0" smtClean="0"/>
              <a:t>Variables declared in an inner scope are only available to that scope and child scopes</a:t>
            </a:r>
          </a:p>
          <a:p>
            <a:r>
              <a:rPr lang="en-US" dirty="0" smtClean="0"/>
              <a:t>IDE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Else If,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statements can be strung together logically</a:t>
            </a:r>
          </a:p>
          <a:p>
            <a:pPr marL="457200" lvl="1" indent="0">
              <a:buNone/>
            </a:pPr>
            <a:r>
              <a:rPr lang="en-US" dirty="0" smtClean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 smtClean="0"/>
              <a:t>Else { // do this if the original condition is false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Multiple If statements can be strung together, the first one that is true is executed</a:t>
            </a:r>
          </a:p>
          <a:p>
            <a:pPr marL="457200" lvl="1" indent="0">
              <a:buNone/>
            </a:pPr>
            <a:r>
              <a:rPr lang="en-US" dirty="0" smtClean="0"/>
              <a:t>If (condition is true) { // do this }</a:t>
            </a:r>
          </a:p>
          <a:p>
            <a:pPr marL="457200" lvl="1" indent="0">
              <a:buNone/>
            </a:pPr>
            <a:r>
              <a:rPr lang="en-US" dirty="0" smtClean="0"/>
              <a:t>Else if (first condition is false, this condition is true) { // do this instead }</a:t>
            </a:r>
          </a:p>
          <a:p>
            <a:pPr marL="457200" lvl="1" indent="0">
              <a:buNone/>
            </a:pPr>
            <a:r>
              <a:rPr lang="en-US" dirty="0" smtClean="0"/>
              <a:t>Else if (previous conditions are false, this condition is true) { // do this instead }</a:t>
            </a:r>
          </a:p>
          <a:p>
            <a:pPr marL="457200" lvl="1" indent="0">
              <a:buNone/>
            </a:pPr>
            <a:r>
              <a:rPr lang="en-US" dirty="0" smtClean="0"/>
              <a:t>Else { // do this if all previous conditions are false }</a:t>
            </a:r>
          </a:p>
        </p:txBody>
      </p:sp>
    </p:spTree>
    <p:extLst>
      <p:ext uri="{BB962C8B-B14F-4D97-AF65-F5344CB8AC3E}">
        <p14:creationId xmlns:p14="http://schemas.microsoft.com/office/powerpoint/2010/main" val="19806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SSID: CBC1-CB47</a:t>
            </a:r>
          </a:p>
          <a:p>
            <a:pPr lvl="1"/>
            <a:r>
              <a:rPr lang="en-US" dirty="0" smtClean="0"/>
              <a:t>Password: 47C7AR3TCCCAAE3L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Bagels</a:t>
            </a:r>
          </a:p>
          <a:p>
            <a:r>
              <a:rPr lang="en-US" dirty="0" smtClean="0"/>
              <a:t>Work Hard (across the street)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Case/Switch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Case/Switch is another way to show a long series of if/else if statements.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smtClean="0"/>
              <a:t>Switch (value)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case 1: // do something if value ==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case 2: // do something if value == 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default: // do something if none of the previous ones are true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Switch statements allow for “fall through”</a:t>
            </a:r>
          </a:p>
          <a:p>
            <a:pPr marL="457200" lvl="1" indent="0" fontAlgn="ctr">
              <a:buNone/>
            </a:pPr>
            <a:r>
              <a:rPr lang="en-US" dirty="0" smtClean="0"/>
              <a:t>Switch (value)</a:t>
            </a:r>
          </a:p>
          <a:p>
            <a:pPr marL="457200" lvl="1" indent="0" fontAlgn="ctr">
              <a:buNone/>
            </a:pPr>
            <a:r>
              <a:rPr lang="en-US" dirty="0" smtClean="0"/>
              <a:t>{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case 2: // some code that will run for 1 or 2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default: // code that will run for anything not 1 or 2</a:t>
            </a:r>
          </a:p>
          <a:p>
            <a:pPr marL="457200" lvl="1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457200" lvl="1" indent="0" fontAlgn="ctr">
              <a:buNone/>
            </a:pPr>
            <a:r>
              <a:rPr lang="en-US" dirty="0"/>
              <a:t>}</a:t>
            </a:r>
          </a:p>
          <a:p>
            <a:pPr fontAlgn="ctr"/>
            <a:r>
              <a:rPr lang="en-US" dirty="0" smtClean="0"/>
              <a:t>Keep your switch (and if statements) short and readable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currently know how to:</a:t>
            </a:r>
          </a:p>
          <a:p>
            <a:pPr lvl="1"/>
            <a:r>
              <a:rPr lang="en-US" dirty="0"/>
              <a:t>take in input from the </a:t>
            </a:r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info to the </a:t>
            </a:r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for </a:t>
            </a:r>
            <a:r>
              <a:rPr lang="en-US" dirty="0" smtClean="0"/>
              <a:t>string length </a:t>
            </a:r>
            <a:r>
              <a:rPr lang="en-US" dirty="0"/>
              <a:t>(and find more info about strings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certain code in certain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values in named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put </a:t>
            </a:r>
            <a:r>
              <a:rPr lang="en-US" dirty="0"/>
              <a:t>together complex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This </a:t>
            </a:r>
            <a:r>
              <a:rPr lang="en-US" dirty="0"/>
              <a:t>is enough to do nearly anything we want to do in a program, once.</a:t>
            </a:r>
          </a:p>
        </p:txBody>
      </p:sp>
    </p:spTree>
    <p:extLst>
      <p:ext uri="{BB962C8B-B14F-4D97-AF65-F5344CB8AC3E}">
        <p14:creationId xmlns:p14="http://schemas.microsoft.com/office/powerpoint/2010/main" val="6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program that asks a person for the month they were born and tell them what season they were born </a:t>
            </a:r>
            <a:r>
              <a:rPr lang="en-US" dirty="0" smtClean="0"/>
              <a:t>in.</a:t>
            </a:r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Can you write a program that asks a person for the month they were born and tell them what season they were born in?</a:t>
            </a:r>
          </a:p>
          <a:p>
            <a:pPr lvl="1" fontAlgn="ctr"/>
            <a:r>
              <a:rPr lang="en-US" dirty="0"/>
              <a:t>Is month enough to know this?</a:t>
            </a:r>
          </a:p>
          <a:p>
            <a:pPr lvl="1" fontAlgn="ctr"/>
            <a:r>
              <a:rPr lang="en-US" dirty="0"/>
              <a:t>What if you wanted to check based on day?</a:t>
            </a:r>
          </a:p>
          <a:p>
            <a:pPr lvl="1" fontAlgn="ctr"/>
            <a:r>
              <a:rPr lang="en-US" dirty="0"/>
              <a:t>Is there a type that would make this easier? Is an integer easier to work with than a string? Is there something even easier for this problem than an integer?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4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block of code that has a conditional wrapped around it and will </a:t>
            </a:r>
            <a:r>
              <a:rPr lang="en-US" dirty="0" smtClean="0"/>
              <a:t>repeat as </a:t>
            </a:r>
            <a:r>
              <a:rPr lang="en-US" dirty="0"/>
              <a:t>long as that condition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At its most basic, it is just an if statement that repeats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(true) { // do some code }</a:t>
            </a:r>
          </a:p>
          <a:p>
            <a:pPr marL="457200" lvl="1" indent="0">
              <a:buNone/>
            </a:pPr>
            <a:r>
              <a:rPr lang="en-US" dirty="0" smtClean="0"/>
              <a:t>While (true) { // repeat this code forever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While (conditional) { </a:t>
            </a:r>
            <a:r>
              <a:rPr lang="en-US" dirty="0" smtClean="0"/>
              <a:t>// perform this code }</a:t>
            </a:r>
            <a:endParaRPr lang="en-US" dirty="0"/>
          </a:p>
          <a:p>
            <a:pPr fontAlgn="ctr"/>
            <a:r>
              <a:rPr lang="en-US" dirty="0"/>
              <a:t>This code will repeat over and over again until the conditional is false</a:t>
            </a:r>
          </a:p>
          <a:p>
            <a:pPr fontAlgn="ctr"/>
            <a:r>
              <a:rPr lang="en-US" dirty="0"/>
              <a:t>You should probably have something in the </a:t>
            </a:r>
            <a:r>
              <a:rPr lang="en-US" dirty="0" smtClean="0"/>
              <a:t>{} code block </a:t>
            </a:r>
            <a:r>
              <a:rPr lang="en-US" dirty="0"/>
              <a:t>that will eventually end up with the conditional becoming false</a:t>
            </a:r>
          </a:p>
          <a:p>
            <a:pPr fontAlgn="ctr"/>
            <a:r>
              <a:rPr lang="en-US" dirty="0"/>
              <a:t>If you don't do that, you have an infinite loop which should be avoided at all times (seriously, always have an out, even if it is hitting alt+f4)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Let's go back to our previous problem with the birthday - can you put it into a loop that will ask the question over and over again until they enter certain text?</a:t>
            </a:r>
          </a:p>
          <a:p>
            <a:pPr fontAlgn="ctr"/>
            <a:r>
              <a:rPr lang="en-US" dirty="0"/>
              <a:t>What if you wanted to have it run 10 times only? How would you do that?</a:t>
            </a:r>
          </a:p>
          <a:p>
            <a:pPr lvl="1" fontAlgn="ctr"/>
            <a:r>
              <a:rPr lang="en-US" dirty="0"/>
              <a:t>Can you print out how many times they've gone through so far?</a:t>
            </a:r>
          </a:p>
          <a:p>
            <a:pPr fontAlgn="ctr"/>
            <a:r>
              <a:rPr lang="en-US" dirty="0"/>
              <a:t>What about a yes/no option to let the person exit?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are a loop that has a bit of special formatting at the beginning that lets you easily set up a counting conditional</a:t>
            </a:r>
          </a:p>
          <a:p>
            <a:pPr marL="457200" lvl="1" indent="0" fontAlgn="ctr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 fontAlgn="ctr">
              <a:buNone/>
            </a:pPr>
            <a:r>
              <a:rPr lang="en-US" dirty="0"/>
              <a:t>{ </a:t>
            </a:r>
            <a:r>
              <a:rPr lang="en-US" dirty="0" smtClean="0"/>
              <a:t>// perform this code </a:t>
            </a:r>
            <a:r>
              <a:rPr lang="en-US" dirty="0"/>
              <a:t>}</a:t>
            </a:r>
          </a:p>
          <a:p>
            <a:r>
              <a:rPr lang="en-US" dirty="0" smtClean="0"/>
              <a:t>There are three parts to the for statement. The setup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), the conditional (</a:t>
            </a:r>
            <a:r>
              <a:rPr lang="en-US" dirty="0" err="1" smtClean="0"/>
              <a:t>i</a:t>
            </a:r>
            <a:r>
              <a:rPr lang="en-US" dirty="0" smtClean="0"/>
              <a:t> &lt; 10) and the iterator (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/>
            <a:r>
              <a:rPr lang="en-US" dirty="0" smtClean="0"/>
              <a:t>The setup is run once at the beginning of the statement</a:t>
            </a:r>
          </a:p>
          <a:p>
            <a:pPr lvl="1"/>
            <a:r>
              <a:rPr lang="en-US" dirty="0" smtClean="0"/>
              <a:t>The conditional is checked before the block is run</a:t>
            </a:r>
          </a:p>
          <a:p>
            <a:pPr lvl="1"/>
            <a:r>
              <a:rPr lang="en-US" dirty="0" smtClean="0"/>
              <a:t>The iterator runs each time the block of code is completed</a:t>
            </a:r>
            <a:endParaRPr lang="en-US" dirty="0"/>
          </a:p>
          <a:p>
            <a:r>
              <a:rPr lang="en-US" dirty="0" smtClean="0"/>
              <a:t>This is a little cleaner than using a while loop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Can you write a loop that doesn't count by ones?</a:t>
            </a:r>
          </a:p>
          <a:p>
            <a:pPr fontAlgn="ctr"/>
            <a:r>
              <a:rPr lang="en-US" dirty="0"/>
              <a:t>What about one that loops backward?</a:t>
            </a:r>
          </a:p>
          <a:p>
            <a:r>
              <a:rPr lang="en-US" dirty="0" err="1" smtClean="0"/>
              <a:t>FizzBuzz</a:t>
            </a:r>
            <a:r>
              <a:rPr lang="en-US" dirty="0" smtClean="0"/>
              <a:t>:</a:t>
            </a:r>
          </a:p>
          <a:p>
            <a:pPr lvl="1" fontAlgn="ctr"/>
            <a:r>
              <a:rPr lang="en-US" dirty="0" smtClean="0"/>
              <a:t>Print the numbers 1-100</a:t>
            </a:r>
          </a:p>
          <a:p>
            <a:pPr lvl="1" fontAlgn="ctr"/>
            <a:r>
              <a:rPr lang="en-US" dirty="0" smtClean="0"/>
              <a:t>If the number is a multiple of 3, instead of the number, print “fizz”</a:t>
            </a:r>
          </a:p>
          <a:p>
            <a:pPr lvl="1" fontAlgn="ctr"/>
            <a:r>
              <a:rPr lang="en-US" dirty="0" smtClean="0"/>
              <a:t>If the number is a multiple of 5, instead of the number, print “buzz”</a:t>
            </a:r>
          </a:p>
          <a:p>
            <a:pPr lvl="1" fontAlgn="ctr"/>
            <a:r>
              <a:rPr lang="en-US" dirty="0" smtClean="0"/>
              <a:t>If the number is a multiple of both, print “</a:t>
            </a:r>
            <a:r>
              <a:rPr lang="en-US" dirty="0" err="1" smtClean="0"/>
              <a:t>fizzbuzz</a:t>
            </a:r>
            <a:r>
              <a:rPr lang="en-US" dirty="0" smtClean="0"/>
              <a:t>”</a:t>
            </a:r>
            <a:endParaRPr lang="en-US" dirty="0"/>
          </a:p>
          <a:p>
            <a:pPr fontAlgn="ctr"/>
            <a:r>
              <a:rPr lang="en-US" dirty="0"/>
              <a:t>Let's do </a:t>
            </a:r>
            <a:r>
              <a:rPr lang="en-US" dirty="0" err="1"/>
              <a:t>fizzbuzz</a:t>
            </a:r>
            <a:r>
              <a:rPr lang="en-US" dirty="0"/>
              <a:t> and make it </a:t>
            </a:r>
            <a:r>
              <a:rPr lang="en-US" dirty="0" smtClean="0"/>
              <a:t>work</a:t>
            </a:r>
          </a:p>
          <a:p>
            <a:pPr fontAlgn="ctr"/>
            <a:r>
              <a:rPr lang="en-US" dirty="0" smtClean="0"/>
              <a:t>This is a test that is still regularly used in programming 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Week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and beginning programming</a:t>
            </a:r>
          </a:p>
          <a:p>
            <a:r>
              <a:rPr lang="en-US" dirty="0" smtClean="0"/>
              <a:t>Ruby and TDD</a:t>
            </a:r>
          </a:p>
          <a:p>
            <a:r>
              <a:rPr lang="en-US" dirty="0" smtClean="0"/>
              <a:t>Data Structures and DBs</a:t>
            </a:r>
          </a:p>
          <a:p>
            <a:r>
              <a:rPr lang="en-US" dirty="0" smtClean="0"/>
              <a:t>Beginning Web Sites</a:t>
            </a:r>
          </a:p>
          <a:p>
            <a:r>
              <a:rPr lang="en-US" dirty="0" smtClean="0"/>
              <a:t>HTML/CSS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and Angular</a:t>
            </a:r>
          </a:p>
          <a:p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Return to the birthday problem. Can you make it work for 2 users? 3?</a:t>
            </a:r>
          </a:p>
          <a:p>
            <a:r>
              <a:rPr lang="en-US" dirty="0" smtClean="0"/>
              <a:t>“Person 1 was born in ____ “ and “Person 2 was born in _____”</a:t>
            </a:r>
          </a:p>
          <a:p>
            <a:pPr marL="0" indent="0">
              <a:buNone/>
            </a:pPr>
            <a:r>
              <a:rPr lang="en-US" dirty="0" smtClean="0"/>
              <a:t>What about 50?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Well…that wasn’t pretty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limited numbers of items, you can do things like this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Person1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Person2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Person3</a:t>
            </a:r>
          </a:p>
          <a:p>
            <a:r>
              <a:rPr lang="en-US" dirty="0" smtClean="0"/>
              <a:t>There are some inherent issues here:</a:t>
            </a:r>
          </a:p>
          <a:p>
            <a:pPr lvl="1"/>
            <a:r>
              <a:rPr lang="en-US" dirty="0" smtClean="0"/>
              <a:t>Scaling – your program can only do as many as you hard code in</a:t>
            </a:r>
          </a:p>
          <a:p>
            <a:pPr lvl="1"/>
            <a:r>
              <a:rPr lang="en-US" dirty="0" smtClean="0"/>
              <a:t>As you add more, code becomes harder to read and fix</a:t>
            </a:r>
          </a:p>
          <a:p>
            <a:pPr lvl="1"/>
            <a:r>
              <a:rPr lang="en-US" dirty="0" smtClean="0"/>
              <a:t>Non-Dry Code: each block of code must be copied for each individual variable</a:t>
            </a:r>
          </a:p>
          <a:p>
            <a:r>
              <a:rPr lang="en-US" dirty="0" smtClean="0"/>
              <a:t>Obviously there is 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for a list or collection of items to be named under the </a:t>
            </a:r>
            <a:r>
              <a:rPr lang="en-US"/>
              <a:t>same </a:t>
            </a:r>
            <a:r>
              <a:rPr lang="en-US" smtClean="0"/>
              <a:t>identifier. </a:t>
            </a:r>
            <a:r>
              <a:rPr lang="en-US" dirty="0"/>
              <a:t>Each item in the list is then referenced by number.</a:t>
            </a:r>
          </a:p>
          <a:p>
            <a:pPr lvl="1"/>
            <a:r>
              <a:rPr lang="en-US" dirty="0"/>
              <a:t>String[] </a:t>
            </a:r>
            <a:r>
              <a:rPr lang="en-US" dirty="0" err="1"/>
              <a:t>someString</a:t>
            </a:r>
            <a:r>
              <a:rPr lang="en-US" dirty="0"/>
              <a:t> = { “First one”, “Second One”, “Third One” }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someString</a:t>
            </a:r>
            <a:r>
              <a:rPr lang="en-US" dirty="0"/>
              <a:t>[1]); // what will print? (semi-trick question)</a:t>
            </a:r>
          </a:p>
          <a:p>
            <a:r>
              <a:rPr lang="en-US" dirty="0"/>
              <a:t>The references can be a separate variable, such as the </a:t>
            </a:r>
            <a:r>
              <a:rPr lang="en-US" dirty="0" err="1"/>
              <a:t>i</a:t>
            </a:r>
            <a:r>
              <a:rPr lang="en-US" dirty="0"/>
              <a:t> you are using to go through a for loop.</a:t>
            </a:r>
          </a:p>
          <a:p>
            <a:r>
              <a:rPr lang="en-US" dirty="0"/>
              <a:t>Now, you can loop through a lot of variables with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3066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play with some blocks for a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multi-dimensional: string[][]</a:t>
            </a:r>
          </a:p>
          <a:p>
            <a:r>
              <a:rPr lang="en-US" dirty="0" smtClean="0"/>
              <a:t>When using the [] notation, you are telling C# that this array will only have a single type</a:t>
            </a:r>
          </a:p>
          <a:p>
            <a:pPr lvl="1"/>
            <a:r>
              <a:rPr lang="en-US" dirty="0" smtClean="0"/>
              <a:t>It is possible to have mixed arrays/collections</a:t>
            </a:r>
          </a:p>
          <a:p>
            <a:pPr lvl="1"/>
            <a:r>
              <a:rPr lang="en-US" dirty="0" smtClean="0"/>
              <a:t>We will cover this but not yet</a:t>
            </a:r>
          </a:p>
          <a:p>
            <a:r>
              <a:rPr lang="en-US" dirty="0" smtClean="0"/>
              <a:t>There are other objects that work enough like arrays as to be mostly interchangeable – we will cover these soon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5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 System</a:t>
            </a:r>
          </a:p>
          <a:p>
            <a:pPr lvl="1"/>
            <a:r>
              <a:rPr lang="en-US" dirty="0" smtClean="0"/>
              <a:t>Make a system that allows you to either a) save a message or b) retrieve a message</a:t>
            </a:r>
          </a:p>
          <a:p>
            <a:pPr lvl="2"/>
            <a:r>
              <a:rPr lang="en-US" dirty="0" smtClean="0"/>
              <a:t>When saving, return a # that the user can use to retrieve a message</a:t>
            </a:r>
          </a:p>
          <a:p>
            <a:pPr lvl="2"/>
            <a:r>
              <a:rPr lang="en-US" dirty="0" smtClean="0"/>
              <a:t>When retrieving, allow a user to put in a # to see the message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that can be called with a single line from another block of code.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take in a number of parameters (including none) and can but doesn't have to return a value.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C#, you must declare the </a:t>
            </a:r>
            <a:r>
              <a:rPr lang="en-US" dirty="0" smtClean="0"/>
              <a:t>function before using it.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SomeFunction</a:t>
            </a:r>
            <a:r>
              <a:rPr lang="en-US" dirty="0" smtClean="0"/>
              <a:t>(string a, string b) { // code }</a:t>
            </a:r>
          </a:p>
          <a:p>
            <a:r>
              <a:rPr lang="en-US" dirty="0" smtClean="0"/>
              <a:t>To Use:</a:t>
            </a:r>
          </a:p>
          <a:p>
            <a:pPr lvl="1"/>
            <a:r>
              <a:rPr lang="en-US" dirty="0" err="1" smtClean="0"/>
              <a:t>SomeFunction</a:t>
            </a:r>
            <a:r>
              <a:rPr lang="en-US" dirty="0" smtClean="0"/>
              <a:t>(x, y);</a:t>
            </a:r>
          </a:p>
          <a:p>
            <a:pPr lvl="1"/>
            <a:r>
              <a:rPr lang="en-US" dirty="0" smtClean="0"/>
              <a:t>Z = </a:t>
            </a:r>
            <a:r>
              <a:rPr lang="en-US" dirty="0" err="1" smtClean="0"/>
              <a:t>SomeFunction</a:t>
            </a:r>
            <a:r>
              <a:rPr lang="en-US" dirty="0" smtClean="0"/>
              <a:t>(x, y);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SomeFunction</a:t>
            </a:r>
            <a:r>
              <a:rPr lang="en-US" dirty="0" smtClean="0"/>
              <a:t>(x, y));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0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in a file:</a:t>
            </a:r>
          </a:p>
          <a:p>
            <a:pPr lvl="1"/>
            <a:r>
              <a:rPr lang="en-US" dirty="0" smtClean="0"/>
              <a:t>All of a file, all at once:</a:t>
            </a:r>
          </a:p>
          <a:p>
            <a:pPr lvl="2"/>
            <a:r>
              <a:rPr lang="en-US" dirty="0" smtClean="0"/>
              <a:t>string </a:t>
            </a:r>
            <a:r>
              <a:rPr lang="en-US" dirty="0"/>
              <a:t>text = </a:t>
            </a:r>
            <a:r>
              <a:rPr lang="en-US" dirty="0" err="1"/>
              <a:t>System.IO.File.ReadAllText</a:t>
            </a:r>
            <a:r>
              <a:rPr lang="en-US" dirty="0"/>
              <a:t>(@"C</a:t>
            </a:r>
            <a:r>
              <a:rPr lang="en-US" dirty="0" smtClean="0"/>
              <a:t>:\WriteText.txt");</a:t>
            </a:r>
          </a:p>
          <a:p>
            <a:pPr lvl="1"/>
            <a:r>
              <a:rPr lang="en-US" dirty="0" smtClean="0"/>
              <a:t>One line at a time:</a:t>
            </a:r>
          </a:p>
          <a:p>
            <a:pPr lvl="2"/>
            <a:r>
              <a:rPr lang="en-US" dirty="0" err="1"/>
              <a:t>System.IO.StreamReader</a:t>
            </a:r>
            <a:r>
              <a:rPr lang="en-US" dirty="0"/>
              <a:t> file = </a:t>
            </a:r>
          </a:p>
          <a:p>
            <a:pPr lvl="2"/>
            <a:r>
              <a:rPr lang="en-US" dirty="0"/>
              <a:t>   new </a:t>
            </a:r>
            <a:r>
              <a:rPr lang="en-US" dirty="0" err="1"/>
              <a:t>System.IO.StreamReader</a:t>
            </a:r>
            <a:r>
              <a:rPr lang="en-US" dirty="0"/>
              <a:t>("c:\\test.txt");</a:t>
            </a:r>
          </a:p>
          <a:p>
            <a:pPr lvl="2"/>
            <a:r>
              <a:rPr lang="en-US" dirty="0"/>
              <a:t>while((line = </a:t>
            </a:r>
            <a:r>
              <a:rPr lang="en-US" dirty="0" err="1"/>
              <a:t>file.ReadLine</a:t>
            </a:r>
            <a:r>
              <a:rPr lang="en-US" dirty="0"/>
              <a:t>()) != null)</a:t>
            </a:r>
          </a:p>
          <a:p>
            <a:pPr lvl="2"/>
            <a:r>
              <a:rPr lang="en-US" dirty="0"/>
              <a:t>{</a:t>
            </a:r>
          </a:p>
          <a:p>
            <a:pPr lvl="2"/>
            <a:r>
              <a:rPr lang="en-US" dirty="0"/>
              <a:t>   </a:t>
            </a:r>
            <a:r>
              <a:rPr lang="en-US" dirty="0" smtClean="0"/>
              <a:t>// your code such as </a:t>
            </a:r>
            <a:r>
              <a:rPr lang="en-US" dirty="0" err="1" smtClean="0"/>
              <a:t>Console.WriteLine</a:t>
            </a:r>
            <a:r>
              <a:rPr lang="en-US" dirty="0" smtClean="0"/>
              <a:t>(line);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there is a better way than doing “string 1” + “string 2”</a:t>
            </a:r>
          </a:p>
          <a:p>
            <a:r>
              <a:rPr lang="en-US" dirty="0" smtClean="0"/>
              <a:t>And there are way better ways than having a line of code that looks like this: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(“The length is “ + length + “ and the width is “ + width + “ so the area is “ + length * width “.”);</a:t>
            </a:r>
          </a:p>
          <a:p>
            <a:r>
              <a:rPr lang="en-US" dirty="0" smtClean="0"/>
              <a:t>You can rewrite that line as: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(“The length is {0} and the width is {1} so the area is {2}”, width, length, length * width);</a:t>
            </a:r>
          </a:p>
          <a:p>
            <a:r>
              <a:rPr lang="en-US" dirty="0" smtClean="0"/>
              <a:t>There are other formatting options in strings, such as \n creating a </a:t>
            </a:r>
            <a:r>
              <a:rPr lang="en-US" smtClean="0"/>
              <a:t>new line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IDE up and running</a:t>
            </a:r>
          </a:p>
          <a:p>
            <a:r>
              <a:rPr lang="en-US" dirty="0" smtClean="0"/>
              <a:t>Learn the basics of programming</a:t>
            </a:r>
          </a:p>
          <a:p>
            <a:pPr lvl="1"/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Basic math</a:t>
            </a:r>
          </a:p>
          <a:p>
            <a:pPr lvl="1"/>
            <a:r>
              <a:rPr lang="en-US" dirty="0" smtClean="0"/>
              <a:t>Basic string manipulation</a:t>
            </a:r>
          </a:p>
          <a:p>
            <a:r>
              <a:rPr lang="en-US" dirty="0" smtClean="0"/>
              <a:t>Move to more advanced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instructions on how to download Visual Studio 2015 Community edition and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get it up and running and make sure everyone can open the IDE, you’ll need it for the next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How to solve problems using specific, repeatable instructions </a:t>
            </a:r>
          </a:p>
          <a:p>
            <a:pPr fontAlgn="base"/>
            <a:r>
              <a:rPr lang="en-US" dirty="0"/>
              <a:t>How to take the complex, abstract real world and represent it in concrete ways in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IDE!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in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normal mathematical symbols</a:t>
            </a:r>
          </a:p>
          <a:p>
            <a:pPr lvl="1"/>
            <a:r>
              <a:rPr lang="en-US" dirty="0" smtClean="0"/>
              <a:t>+, -, * (multiply), / (divide), ^ (exponent), % (modulus)</a:t>
            </a:r>
          </a:p>
          <a:p>
            <a:pPr lvl="1"/>
            <a:r>
              <a:rPr lang="en-US" dirty="0" smtClean="0"/>
              <a:t>= is the assignment operator, we will talk about it in the next section</a:t>
            </a:r>
          </a:p>
          <a:p>
            <a:pPr lvl="1"/>
            <a:r>
              <a:rPr lang="en-US" dirty="0" smtClean="0"/>
              <a:t>There are a few special operators, ++, +=, --, -=, *= and /= which are used in the next section as well</a:t>
            </a:r>
          </a:p>
          <a:p>
            <a:r>
              <a:rPr lang="en-US" dirty="0" smtClean="0"/>
              <a:t>Uses the normal order of operations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parens</a:t>
            </a:r>
            <a:r>
              <a:rPr lang="en-US" dirty="0" smtClean="0"/>
              <a:t>) first, then multiply/divide, finally add/subtract</a:t>
            </a:r>
          </a:p>
          <a:p>
            <a:pPr lvl="1"/>
            <a:r>
              <a:rPr lang="en-US" dirty="0" smtClean="0"/>
              <a:t>While it will normally not matter, if everything else is equal, each symbol will be evaluated left to right (2 + 2 – 2) the + will happen first, then the -.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some common math formulas you may remember from school or have used before</a:t>
            </a:r>
          </a:p>
          <a:p>
            <a:pPr lvl="1"/>
            <a:r>
              <a:rPr lang="en-US" dirty="0" smtClean="0"/>
              <a:t>You may use things like Pi</a:t>
            </a:r>
          </a:p>
          <a:p>
            <a:pPr lvl="1"/>
            <a:r>
              <a:rPr lang="en-US" dirty="0" smtClean="0"/>
              <a:t>It’s ok if you don’t remember exact formulas for things</a:t>
            </a:r>
          </a:p>
          <a:p>
            <a:pPr lvl="1"/>
            <a:r>
              <a:rPr lang="en-US" dirty="0" smtClean="0"/>
              <a:t>Make some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25317</TotalTime>
  <Words>2152</Words>
  <Application>Microsoft Office PowerPoint</Application>
  <PresentationFormat>Widescreen</PresentationFormat>
  <Paragraphs>257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Academy PGH</vt:lpstr>
      <vt:lpstr>Quick Info</vt:lpstr>
      <vt:lpstr>12 Week Roadmap</vt:lpstr>
      <vt:lpstr>Today’s Roadmap</vt:lpstr>
      <vt:lpstr>Getting your IDE</vt:lpstr>
      <vt:lpstr>What is Programming?</vt:lpstr>
      <vt:lpstr>And now…</vt:lpstr>
      <vt:lpstr>Math in Programming</vt:lpstr>
      <vt:lpstr>Exercise - Maths</vt:lpstr>
      <vt:lpstr>More Advanced Topics</vt:lpstr>
      <vt:lpstr>Variables</vt:lpstr>
      <vt:lpstr>Exercises</vt:lpstr>
      <vt:lpstr>Second Exercise</vt:lpstr>
      <vt:lpstr>Conditionals</vt:lpstr>
      <vt:lpstr>Conditional Operators</vt:lpstr>
      <vt:lpstr>Boolean Logic</vt:lpstr>
      <vt:lpstr>Exercises</vt:lpstr>
      <vt:lpstr>An Aside: Scope</vt:lpstr>
      <vt:lpstr>If, Else If, Else</vt:lpstr>
      <vt:lpstr>Case/Switch</vt:lpstr>
      <vt:lpstr>Switch Specifics</vt:lpstr>
      <vt:lpstr>Recap</vt:lpstr>
      <vt:lpstr>Exercise</vt:lpstr>
      <vt:lpstr>Exercise</vt:lpstr>
      <vt:lpstr>Loops</vt:lpstr>
      <vt:lpstr>While Loop</vt:lpstr>
      <vt:lpstr>While Exercise</vt:lpstr>
      <vt:lpstr>For Loop</vt:lpstr>
      <vt:lpstr>Exercise</vt:lpstr>
      <vt:lpstr>More Exercise</vt:lpstr>
      <vt:lpstr>Well…that wasn’t pretty</vt:lpstr>
      <vt:lpstr>Arrays</vt:lpstr>
      <vt:lpstr>Visual Concept of Arrays</vt:lpstr>
      <vt:lpstr>Other Array Bits</vt:lpstr>
      <vt:lpstr>Exercises</vt:lpstr>
      <vt:lpstr>Functions</vt:lpstr>
      <vt:lpstr>Syntax</vt:lpstr>
      <vt:lpstr>Built In Functions</vt:lpstr>
      <vt:lpstr>String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PGH</dc:title>
  <dc:creator>John Lange</dc:creator>
  <cp:lastModifiedBy>John Lange</cp:lastModifiedBy>
  <cp:revision>48</cp:revision>
  <dcterms:created xsi:type="dcterms:W3CDTF">2016-01-11T21:10:44Z</dcterms:created>
  <dcterms:modified xsi:type="dcterms:W3CDTF">2016-04-22T14:54:33Z</dcterms:modified>
</cp:coreProperties>
</file>