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302" r:id="rId9"/>
    <p:sldId id="263" r:id="rId10"/>
    <p:sldId id="264" r:id="rId11"/>
    <p:sldId id="269" r:id="rId12"/>
    <p:sldId id="295" r:id="rId13"/>
    <p:sldId id="265" r:id="rId14"/>
    <p:sldId id="267" r:id="rId15"/>
    <p:sldId id="266" r:id="rId16"/>
    <p:sldId id="268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3" r:id="rId29"/>
    <p:sldId id="304" r:id="rId30"/>
    <p:sldId id="305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306" r:id="rId39"/>
    <p:sldId id="307" r:id="rId40"/>
    <p:sldId id="288" r:id="rId41"/>
    <p:sldId id="289" r:id="rId42"/>
    <p:sldId id="308" r:id="rId43"/>
    <p:sldId id="293" r:id="rId44"/>
    <p:sldId id="292" r:id="rId45"/>
    <p:sldId id="296" r:id="rId46"/>
    <p:sldId id="298" r:id="rId47"/>
    <p:sldId id="299" r:id="rId48"/>
    <p:sldId id="300" r:id="rId49"/>
    <p:sldId id="29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Programming" id="{DE48F427-1CF8-43EF-94F6-4D35E0E4DB1B}">
          <p14:sldIdLst>
            <p14:sldId id="256"/>
            <p14:sldId id="257"/>
            <p14:sldId id="258"/>
            <p14:sldId id="259"/>
            <p14:sldId id="301"/>
            <p14:sldId id="260"/>
          </p14:sldIdLst>
        </p14:section>
        <p14:section name="1.2 Math" id="{0E18E00F-4446-4119-800A-7B0489C642E8}">
          <p14:sldIdLst>
            <p14:sldId id="261"/>
            <p14:sldId id="302"/>
          </p14:sldIdLst>
        </p14:section>
        <p14:section name="2.1 Variables" id="{D60D2709-B369-4355-B9C2-649AB0E4736D}">
          <p14:sldIdLst>
            <p14:sldId id="263"/>
            <p14:sldId id="264"/>
            <p14:sldId id="269"/>
            <p14:sldId id="295"/>
          </p14:sldIdLst>
        </p14:section>
        <p14:section name="3.1 Conditionals" id="{009480A3-6B8D-4986-B401-684C923FE209}">
          <p14:sldIdLst>
            <p14:sldId id="265"/>
            <p14:sldId id="267"/>
            <p14:sldId id="266"/>
            <p14:sldId id="268"/>
          </p14:sldIdLst>
        </p14:section>
        <p14:section name="3.2 Scope" id="{F7762D55-D27C-4BD4-BD75-9C0AEDADF6EE}">
          <p14:sldIdLst>
            <p14:sldId id="271"/>
          </p14:sldIdLst>
        </p14:section>
        <p14:section name="3.3 If ElseIf Else" id="{BF5530AB-C74E-4D56-B9BA-863E94B2EB7F}">
          <p14:sldIdLst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4.1 Loops" id="{08C986F5-DC24-40BD-8FCA-E94C9585D4D1}">
          <p14:sldIdLst>
            <p14:sldId id="277"/>
            <p14:sldId id="278"/>
            <p14:sldId id="279"/>
          </p14:sldIdLst>
        </p14:section>
        <p14:section name="4.2 For Loops" id="{D9044DFB-2368-4AC5-B4D3-6A9D8FDAE914}">
          <p14:sldIdLst>
            <p14:sldId id="280"/>
            <p14:sldId id="303"/>
            <p14:sldId id="304"/>
            <p14:sldId id="305"/>
            <p14:sldId id="281"/>
          </p14:sldIdLst>
        </p14:section>
        <p14:section name="5.1 Arrays" id="{B6215E6E-7837-4A9D-AB7B-AF2A974834CE}">
          <p14:sldIdLst>
            <p14:sldId id="282"/>
            <p14:sldId id="283"/>
            <p14:sldId id="284"/>
            <p14:sldId id="285"/>
            <p14:sldId id="286"/>
            <p14:sldId id="287"/>
            <p14:sldId id="306"/>
            <p14:sldId id="307"/>
          </p14:sldIdLst>
        </p14:section>
        <p14:section name="6.1 Functions" id="{A48A9DD7-967D-47A6-8B0D-B1B8B406A035}">
          <p14:sldIdLst>
            <p14:sldId id="288"/>
            <p14:sldId id="289"/>
            <p14:sldId id="308"/>
          </p14:sldIdLst>
        </p14:section>
        <p14:section name="6.2 New Functions" id="{B13252E2-91DA-4DC1-8465-7559B341514E}">
          <p14:sldIdLst>
            <p14:sldId id="293"/>
            <p14:sldId id="292"/>
          </p14:sldIdLst>
        </p14:section>
        <p14:section name="7.1 Classes" id="{3E0E143E-C877-45A0-8119-700CCB1C4ABC}">
          <p14:sldIdLst>
            <p14:sldId id="296"/>
            <p14:sldId id="298"/>
            <p14:sldId id="299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A457-80BB-4542-9113-D0F48A70DEE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byinstaller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PGH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to Ruby</a:t>
            </a:r>
          </a:p>
        </p:txBody>
      </p:sp>
    </p:spTree>
    <p:extLst>
      <p:ext uri="{BB962C8B-B14F-4D97-AF65-F5344CB8AC3E}">
        <p14:creationId xmlns:p14="http://schemas.microsoft.com/office/powerpoint/2010/main" val="29329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are a name for a value or object</a:t>
            </a:r>
          </a:p>
          <a:p>
            <a:r>
              <a:rPr lang="en-US" strike="sngStrike" dirty="0"/>
              <a:t>In C#, a variable can only have one type in its lifetime</a:t>
            </a:r>
          </a:p>
          <a:p>
            <a:r>
              <a:rPr lang="en-US" dirty="0"/>
              <a:t>In Ruby, variables don’t have a type (they’re all ducks)</a:t>
            </a:r>
          </a:p>
          <a:p>
            <a:r>
              <a:rPr lang="en-US" strike="sngStrike" dirty="0"/>
              <a:t>C# requires you to declare what variables you are going to use</a:t>
            </a:r>
          </a:p>
          <a:p>
            <a:r>
              <a:rPr lang="en-US" dirty="0"/>
              <a:t>Ruby doesn’t declare variables, using a variable makes it available later</a:t>
            </a:r>
          </a:p>
          <a:p>
            <a:r>
              <a:rPr lang="en-US" dirty="0"/>
              <a:t>Variables can (normally) be assigned new values</a:t>
            </a:r>
          </a:p>
          <a:p>
            <a:r>
              <a:rPr lang="en-US" dirty="0"/>
              <a:t>Ruby programs generally use </a:t>
            </a:r>
            <a:r>
              <a:rPr lang="en-US" dirty="0" err="1"/>
              <a:t>snake_case</a:t>
            </a:r>
            <a:r>
              <a:rPr lang="en-US" dirty="0"/>
              <a:t> for their variable names</a:t>
            </a:r>
          </a:p>
          <a:p>
            <a:r>
              <a:rPr lang="en-US" dirty="0"/>
              <a:t>Now to IRB</a:t>
            </a:r>
          </a:p>
        </p:txBody>
      </p:sp>
    </p:spTree>
    <p:extLst>
      <p:ext uri="{BB962C8B-B14F-4D97-AF65-F5344CB8AC3E}">
        <p14:creationId xmlns:p14="http://schemas.microsoft.com/office/powerpoint/2010/main" val="236629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To read a line:</a:t>
            </a:r>
          </a:p>
          <a:p>
            <a:pPr lvl="1" fontAlgn="ctr"/>
            <a:r>
              <a:rPr lang="en-US" dirty="0"/>
              <a:t>gets</a:t>
            </a:r>
          </a:p>
          <a:p>
            <a:pPr fontAlgn="ctr"/>
            <a:r>
              <a:rPr lang="en-US" dirty="0"/>
              <a:t>Can you read in someone's name and print it back to them?</a:t>
            </a:r>
          </a:p>
          <a:p>
            <a:pPr fontAlgn="ctr"/>
            <a:r>
              <a:rPr lang="en-US" dirty="0"/>
              <a:t>What about adding their age?</a:t>
            </a:r>
          </a:p>
          <a:p>
            <a:r>
              <a:rPr lang="en-US" dirty="0"/>
              <a:t>Extra – Tell them how old they’ll be in 5 years</a:t>
            </a:r>
          </a:p>
        </p:txBody>
      </p:sp>
    </p:spTree>
    <p:extLst>
      <p:ext uri="{BB962C8B-B14F-4D97-AF65-F5344CB8AC3E}">
        <p14:creationId xmlns:p14="http://schemas.microsoft.com/office/powerpoint/2010/main" val="140580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 user for the length and width of their garden box</a:t>
            </a:r>
          </a:p>
          <a:p>
            <a:r>
              <a:rPr lang="en-US" dirty="0"/>
              <a:t>Tell them the area of the box</a:t>
            </a:r>
          </a:p>
          <a:p>
            <a:r>
              <a:rPr lang="en-US" dirty="0"/>
              <a:t>Tell them the perimeter of the box</a:t>
            </a:r>
          </a:p>
          <a:p>
            <a:r>
              <a:rPr lang="en-US" dirty="0"/>
              <a:t>Tell them how many carrots/beets/corn they can plant</a:t>
            </a:r>
          </a:p>
          <a:p>
            <a:pPr lvl="1"/>
            <a:r>
              <a:rPr lang="en-US" dirty="0"/>
              <a:t>Carrots = 16 per 4x4 square (1 per </a:t>
            </a:r>
            <a:r>
              <a:rPr lang="en-US" dirty="0" err="1"/>
              <a:t>sq</a:t>
            </a:r>
            <a:r>
              <a:rPr lang="en-US" dirty="0"/>
              <a:t> foot)</a:t>
            </a:r>
          </a:p>
          <a:p>
            <a:pPr lvl="1"/>
            <a:r>
              <a:rPr lang="en-US" dirty="0"/>
              <a:t>Corn = 3 per 4x4 square</a:t>
            </a:r>
          </a:p>
          <a:p>
            <a:pPr lvl="1"/>
            <a:r>
              <a:rPr lang="en-US" dirty="0"/>
              <a:t>Beets = 9 per 4x4 square</a:t>
            </a:r>
          </a:p>
        </p:txBody>
      </p:sp>
    </p:spTree>
    <p:extLst>
      <p:ext uri="{BB962C8B-B14F-4D97-AF65-F5344CB8AC3E}">
        <p14:creationId xmlns:p14="http://schemas.microsoft.com/office/powerpoint/2010/main" val="50386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Conditionals let you make blocks of code optional, based on a condition that you put on that code</a:t>
            </a:r>
          </a:p>
          <a:p>
            <a:r>
              <a:rPr lang="en-US" dirty="0"/>
              <a:t>The condition must be TRUE or FALSE</a:t>
            </a:r>
          </a:p>
          <a:p>
            <a:r>
              <a:rPr lang="en-US" dirty="0"/>
              <a:t>Our first bit of flow control</a:t>
            </a:r>
          </a:p>
          <a:p>
            <a:pPr lvl="1"/>
            <a:r>
              <a:rPr lang="en-US" dirty="0"/>
              <a:t>Until now, all of our programs have been going straight from the top to bottom, this doesn’t always have to happen</a:t>
            </a:r>
          </a:p>
          <a:p>
            <a:r>
              <a:rPr lang="en-US" dirty="0"/>
              <a:t>Basic Syntax:  </a:t>
            </a:r>
          </a:p>
          <a:p>
            <a:pPr lvl="1"/>
            <a:r>
              <a:rPr lang="en-US" dirty="0"/>
              <a:t>if true </a:t>
            </a:r>
          </a:p>
          <a:p>
            <a:pPr lvl="1"/>
            <a:r>
              <a:rPr lang="en-US" dirty="0"/>
              <a:t># run this code until you see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Now to examples</a:t>
            </a:r>
          </a:p>
        </p:txBody>
      </p:sp>
    </p:spTree>
    <p:extLst>
      <p:ext uri="{BB962C8B-B14F-4D97-AF65-F5344CB8AC3E}">
        <p14:creationId xmlns:p14="http://schemas.microsoft.com/office/powerpoint/2010/main" val="131379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 (Remember This?)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series of conditional operators for comparing values</a:t>
            </a:r>
          </a:p>
          <a:p>
            <a:pPr lvl="1"/>
            <a:r>
              <a:rPr lang="en-US" dirty="0"/>
              <a:t>&lt; (is less than)</a:t>
            </a:r>
          </a:p>
          <a:p>
            <a:pPr lvl="1"/>
            <a:r>
              <a:rPr lang="en-US" dirty="0"/>
              <a:t>&gt; (is greater than)</a:t>
            </a:r>
          </a:p>
          <a:p>
            <a:pPr lvl="1"/>
            <a:r>
              <a:rPr lang="en-US" dirty="0"/>
              <a:t>&lt;= (is less than or equal to)</a:t>
            </a:r>
          </a:p>
          <a:p>
            <a:pPr lvl="1"/>
            <a:r>
              <a:rPr lang="en-US" dirty="0"/>
              <a:t>&gt;= (is greater than or equal to)</a:t>
            </a:r>
          </a:p>
          <a:p>
            <a:pPr lvl="1"/>
            <a:r>
              <a:rPr lang="en-US" dirty="0"/>
              <a:t>== (is equal to)</a:t>
            </a:r>
          </a:p>
          <a:p>
            <a:pPr lvl="1"/>
            <a:r>
              <a:rPr lang="en-US" dirty="0"/>
              <a:t>!= (is not equal to)</a:t>
            </a:r>
          </a:p>
          <a:p>
            <a:r>
              <a:rPr lang="en-US" dirty="0"/>
              <a:t>These are the same as you expect from your math classes you’ve taken before: x &lt;= y, 5 &gt; 2, “hello” == “hello”, “A” != “a”</a:t>
            </a:r>
          </a:p>
        </p:txBody>
      </p:sp>
    </p:spTree>
    <p:extLst>
      <p:ext uri="{BB962C8B-B14F-4D97-AF65-F5344CB8AC3E}">
        <p14:creationId xmlns:p14="http://schemas.microsoft.com/office/powerpoint/2010/main" val="313588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work by using true/false conditions.</a:t>
            </a:r>
          </a:p>
          <a:p>
            <a:r>
              <a:rPr lang="en-US" dirty="0"/>
              <a:t>There are ways to combine conditions with terms like and, or, and not</a:t>
            </a:r>
          </a:p>
          <a:p>
            <a:r>
              <a:rPr lang="en-US" strike="sngStrike" dirty="0"/>
              <a:t>C#</a:t>
            </a:r>
            <a:r>
              <a:rPr lang="en-US" dirty="0"/>
              <a:t> Ruby uses special characters for these</a:t>
            </a:r>
          </a:p>
          <a:p>
            <a:pPr lvl="1"/>
            <a:r>
              <a:rPr lang="en-US" dirty="0"/>
              <a:t>== is Equal To</a:t>
            </a:r>
          </a:p>
          <a:p>
            <a:pPr lvl="1"/>
            <a:r>
              <a:rPr lang="en-US" dirty="0"/>
              <a:t>&amp;&amp; is And</a:t>
            </a:r>
          </a:p>
          <a:p>
            <a:pPr lvl="1"/>
            <a:r>
              <a:rPr lang="en-US" dirty="0"/>
              <a:t>|| is Or</a:t>
            </a:r>
          </a:p>
          <a:p>
            <a:pPr lvl="1"/>
            <a:r>
              <a:rPr lang="en-US" dirty="0"/>
              <a:t>! is Not</a:t>
            </a:r>
          </a:p>
          <a:p>
            <a:r>
              <a:rPr lang="en-US" dirty="0"/>
              <a:t>These combined conditionals are resolved with (</a:t>
            </a:r>
            <a:r>
              <a:rPr lang="en-US" dirty="0" err="1"/>
              <a:t>parens</a:t>
            </a:r>
            <a:r>
              <a:rPr lang="en-US" dirty="0"/>
              <a:t>) first then left to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we take conditionals and update our previous program that took in someone's name and do something specific with it?</a:t>
            </a:r>
          </a:p>
          <a:p>
            <a:pPr lvl="1" fontAlgn="ctr"/>
            <a:r>
              <a:rPr lang="en-US" dirty="0"/>
              <a:t>Does their name contain a certain letter?</a:t>
            </a:r>
          </a:p>
          <a:p>
            <a:pPr lvl="1" fontAlgn="ctr"/>
            <a:r>
              <a:rPr lang="en-US" dirty="0"/>
              <a:t>Is their name more than 10 characters long?</a:t>
            </a:r>
          </a:p>
          <a:p>
            <a:pPr fontAlgn="ctr"/>
            <a:r>
              <a:rPr lang="en-US" dirty="0"/>
              <a:t>Can you make something more complex with what you have?</a:t>
            </a:r>
          </a:p>
          <a:p>
            <a:pPr fontAlgn="ctr"/>
            <a:r>
              <a:rPr lang="en-US" dirty="0"/>
              <a:t>Garden Boxes:</a:t>
            </a:r>
          </a:p>
          <a:p>
            <a:pPr lvl="1" fontAlgn="ctr"/>
            <a:r>
              <a:rPr lang="en-US" dirty="0"/>
              <a:t>Ask the user what they want to plant and only show that option</a:t>
            </a:r>
          </a:p>
        </p:txBody>
      </p:sp>
    </p:spTree>
    <p:extLst>
      <p:ext uri="{BB962C8B-B14F-4D97-AF65-F5344CB8AC3E}">
        <p14:creationId xmlns:p14="http://schemas.microsoft.com/office/powerpoint/2010/main" val="387720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conditional contains a block of code inside a larger block of code</a:t>
            </a:r>
          </a:p>
          <a:p>
            <a:r>
              <a:rPr lang="en-US" dirty="0"/>
              <a:t>Inner blocks of code have access to all of the variables within the parent scope</a:t>
            </a:r>
          </a:p>
          <a:p>
            <a:r>
              <a:rPr lang="en-US" dirty="0"/>
              <a:t>Variables created in an inner scope are only available to that scope and child scopes</a:t>
            </a:r>
          </a:p>
          <a:p>
            <a:r>
              <a:rPr lang="en-US" dirty="0"/>
              <a:t>IRB Example</a:t>
            </a:r>
          </a:p>
        </p:txBody>
      </p:sp>
    </p:spTree>
    <p:extLst>
      <p:ext uri="{BB962C8B-B14F-4D97-AF65-F5344CB8AC3E}">
        <p14:creationId xmlns:p14="http://schemas.microsoft.com/office/powerpoint/2010/main" val="388652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statements can be strung together logically</a:t>
            </a:r>
          </a:p>
          <a:p>
            <a:pPr marL="457200" lvl="1" indent="0">
              <a:buNone/>
            </a:pPr>
            <a:r>
              <a:rPr lang="en-US" dirty="0"/>
              <a:t>if conditional #code</a:t>
            </a:r>
          </a:p>
          <a:p>
            <a:pPr marL="457200" lvl="1" indent="0">
              <a:buNone/>
            </a:pPr>
            <a:r>
              <a:rPr lang="en-US" dirty="0"/>
              <a:t>else #code until end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Multiple If statements can be connected, the first one that is true is executed</a:t>
            </a:r>
          </a:p>
          <a:p>
            <a:pPr marL="457200" lvl="1" indent="0">
              <a:buNone/>
            </a:pPr>
            <a:r>
              <a:rPr lang="en-US" dirty="0"/>
              <a:t>if conditional #code</a:t>
            </a:r>
          </a:p>
          <a:p>
            <a:pPr marL="457200" lvl="1" indent="0">
              <a:buNone/>
            </a:pPr>
            <a:r>
              <a:rPr lang="en-US" dirty="0" err="1"/>
              <a:t>elsif</a:t>
            </a:r>
            <a:r>
              <a:rPr lang="en-US" dirty="0"/>
              <a:t> (first condition is false, this condition is true) #code</a:t>
            </a:r>
          </a:p>
          <a:p>
            <a:pPr marL="457200" lvl="1" indent="0">
              <a:buNone/>
            </a:pPr>
            <a:r>
              <a:rPr lang="en-US" dirty="0" err="1"/>
              <a:t>elsif</a:t>
            </a:r>
            <a:r>
              <a:rPr lang="en-US" dirty="0"/>
              <a:t> (previous conditions are false, this condition is true) #code</a:t>
            </a:r>
          </a:p>
          <a:p>
            <a:pPr marL="457200" lvl="1" indent="0">
              <a:buNone/>
            </a:pPr>
            <a:r>
              <a:rPr lang="en-US" dirty="0"/>
              <a:t>else #code until end</a:t>
            </a:r>
          </a:p>
        </p:txBody>
      </p:sp>
    </p:spTree>
    <p:extLst>
      <p:ext uri="{BB962C8B-B14F-4D97-AF65-F5344CB8AC3E}">
        <p14:creationId xmlns:p14="http://schemas.microsoft.com/office/powerpoint/2010/main" val="198065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Case/Switch/When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Case/When is another way to show a long series of if/else if statements.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case variable</a:t>
            </a:r>
          </a:p>
          <a:p>
            <a:pPr marL="457200" lvl="1" indent="0">
              <a:buNone/>
            </a:pPr>
            <a:r>
              <a:rPr lang="en-US" dirty="0"/>
              <a:t>when 1</a:t>
            </a:r>
          </a:p>
          <a:p>
            <a:pPr marL="457200" lvl="1" indent="0">
              <a:buNone/>
            </a:pPr>
            <a:r>
              <a:rPr lang="en-US" dirty="0"/>
              <a:t>	#some code</a:t>
            </a:r>
          </a:p>
          <a:p>
            <a:pPr marL="457200" lvl="1" indent="0">
              <a:buNone/>
            </a:pPr>
            <a:r>
              <a:rPr lang="en-US" dirty="0"/>
              <a:t>when 2, 3, 4</a:t>
            </a:r>
          </a:p>
          <a:p>
            <a:pPr marL="457200" lvl="1" indent="0">
              <a:buNone/>
            </a:pPr>
            <a:r>
              <a:rPr lang="en-US" dirty="0"/>
              <a:t>	#some other code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	#last code</a:t>
            </a:r>
          </a:p>
          <a:p>
            <a:pPr marL="457200" lvl="1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08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IDE up and running</a:t>
            </a:r>
          </a:p>
          <a:p>
            <a:r>
              <a:rPr lang="en-US" dirty="0"/>
              <a:t>Learn the basics of programming</a:t>
            </a:r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Basic math</a:t>
            </a:r>
          </a:p>
          <a:p>
            <a:pPr lvl="1"/>
            <a:r>
              <a:rPr lang="en-US" dirty="0"/>
              <a:t>Basic string manipulation</a:t>
            </a:r>
          </a:p>
          <a:p>
            <a:r>
              <a:rPr lang="en-US" dirty="0"/>
              <a:t>Move to more advanced subjects</a:t>
            </a:r>
          </a:p>
        </p:txBody>
      </p:sp>
    </p:spTree>
    <p:extLst>
      <p:ext uri="{BB962C8B-B14F-4D97-AF65-F5344CB8AC3E}">
        <p14:creationId xmlns:p14="http://schemas.microsoft.com/office/powerpoint/2010/main" val="2525517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Case/Switch/When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Switch statements do not fall through</a:t>
            </a:r>
          </a:p>
          <a:p>
            <a:pPr fontAlgn="ctr"/>
            <a:r>
              <a:rPr lang="en-US" dirty="0"/>
              <a:t>You can put multiple </a:t>
            </a:r>
            <a:r>
              <a:rPr lang="en-US" i="1" dirty="0"/>
              <a:t>when</a:t>
            </a:r>
            <a:r>
              <a:rPr lang="en-US" dirty="0"/>
              <a:t> values on a single line</a:t>
            </a:r>
          </a:p>
          <a:p>
            <a:pPr fontAlgn="ctr"/>
            <a:r>
              <a:rPr lang="en-US" dirty="0"/>
              <a:t>Keep your case (and if statements) short and readable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currently know how to:</a:t>
            </a:r>
          </a:p>
          <a:p>
            <a:pPr lvl="1"/>
            <a:r>
              <a:rPr lang="en-US" dirty="0"/>
              <a:t>take in input from the console</a:t>
            </a:r>
          </a:p>
          <a:p>
            <a:pPr lvl="1"/>
            <a:r>
              <a:rPr lang="en-US" dirty="0"/>
              <a:t>write info to the console</a:t>
            </a:r>
          </a:p>
          <a:p>
            <a:pPr lvl="1"/>
            <a:r>
              <a:rPr lang="en-US" dirty="0"/>
              <a:t>test for string length (and find more info about strings)</a:t>
            </a:r>
          </a:p>
          <a:p>
            <a:pPr lvl="1"/>
            <a:r>
              <a:rPr lang="en-US" dirty="0"/>
              <a:t>perform certain code in certain conditions</a:t>
            </a:r>
          </a:p>
          <a:p>
            <a:pPr lvl="1"/>
            <a:r>
              <a:rPr lang="en-US" dirty="0"/>
              <a:t>save values in named variables</a:t>
            </a:r>
          </a:p>
          <a:p>
            <a:pPr lvl="1"/>
            <a:r>
              <a:rPr lang="en-US" dirty="0"/>
              <a:t>put together complex strings</a:t>
            </a:r>
          </a:p>
          <a:p>
            <a:pPr lvl="1"/>
            <a:r>
              <a:rPr lang="en-US" dirty="0"/>
              <a:t>More</a:t>
            </a:r>
          </a:p>
          <a:p>
            <a:r>
              <a:rPr lang="en-US" dirty="0"/>
              <a:t>This is enough to do nearly anything we want to do in a program, once.</a:t>
            </a:r>
          </a:p>
        </p:txBody>
      </p:sp>
    </p:spTree>
    <p:extLst>
      <p:ext uri="{BB962C8B-B14F-4D97-AF65-F5344CB8AC3E}">
        <p14:creationId xmlns:p14="http://schemas.microsoft.com/office/powerpoint/2010/main" val="66508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a person for the month they were born and tell them what season they were born in.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027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write a program that asks a person for the month they were born and tell them what season they were born in?</a:t>
            </a:r>
          </a:p>
          <a:p>
            <a:pPr lvl="1" fontAlgn="ctr"/>
            <a:r>
              <a:rPr lang="en-US" dirty="0"/>
              <a:t>Is month enough to know this?</a:t>
            </a:r>
          </a:p>
          <a:p>
            <a:pPr lvl="1" fontAlgn="ctr"/>
            <a:r>
              <a:rPr lang="en-US" dirty="0"/>
              <a:t>What if you wanted to check based on day?</a:t>
            </a:r>
          </a:p>
          <a:p>
            <a:pPr lvl="1" fontAlgn="ctr"/>
            <a:r>
              <a:rPr lang="en-US" dirty="0"/>
              <a:t>Is there a type that would make this easier? Is an integer easier to work with than a string? Is there something even easier for this problem than an integer?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block of code that has a conditional wrapped around it and will repeat as long as that condition is true</a:t>
            </a:r>
          </a:p>
          <a:p>
            <a:r>
              <a:rPr lang="en-US" dirty="0"/>
              <a:t>At its most basic, it is just an if statement that repeats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true #run code until end</a:t>
            </a:r>
          </a:p>
          <a:p>
            <a:pPr marL="457200" lvl="1" indent="0">
              <a:buNone/>
            </a:pPr>
            <a:r>
              <a:rPr lang="en-US" dirty="0"/>
              <a:t>While true #run code until end over and over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8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While (conditional) #run code until end</a:t>
            </a:r>
          </a:p>
          <a:p>
            <a:pPr fontAlgn="ctr"/>
            <a:r>
              <a:rPr lang="en-US" dirty="0"/>
              <a:t>This code will repeat over and over again until the conditional is false</a:t>
            </a:r>
          </a:p>
          <a:p>
            <a:pPr fontAlgn="ctr"/>
            <a:r>
              <a:rPr lang="en-US" dirty="0"/>
              <a:t>You should probably have something in the code block that will eventually end up with the conditional becoming false</a:t>
            </a:r>
          </a:p>
          <a:p>
            <a:pPr fontAlgn="ctr"/>
            <a:r>
              <a:rPr lang="en-US" dirty="0"/>
              <a:t>If you don't do that, you have an infinite loop which should be avoided at all times (seriously, always have an out, even if it is hitting </a:t>
            </a:r>
            <a:r>
              <a:rPr lang="en-US" dirty="0" err="1"/>
              <a:t>ctrl+c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6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Let's go back to our previous problem with the birthday - can you put it into a loop that will ask the question over and over again until they enter certain text?</a:t>
            </a:r>
          </a:p>
          <a:p>
            <a:pPr fontAlgn="ctr"/>
            <a:r>
              <a:rPr lang="en-US" dirty="0"/>
              <a:t>What if you wanted to have it run 10 times only? How would you do that?</a:t>
            </a:r>
          </a:p>
          <a:p>
            <a:pPr lvl="1" fontAlgn="ctr"/>
            <a:r>
              <a:rPr lang="en-US" dirty="0"/>
              <a:t>Can you print out how many times they've gone through so far?</a:t>
            </a:r>
          </a:p>
          <a:p>
            <a:pPr fontAlgn="ctr"/>
            <a:r>
              <a:rPr lang="en-US" dirty="0"/>
              <a:t>What about a yes/no option to let the person exit?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Ruby are really Each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used, but are somewhat different than in C#</a:t>
            </a:r>
          </a:p>
          <a:p>
            <a:r>
              <a:rPr lang="en-US" dirty="0"/>
              <a:t>For loops iterate over a collection of some kind (an array normally)</a:t>
            </a:r>
          </a:p>
          <a:p>
            <a:r>
              <a:rPr lang="en-US" dirty="0"/>
              <a:t>Ruby has some interesting ways of doing collections</a:t>
            </a:r>
          </a:p>
          <a:p>
            <a:pPr lvl="1"/>
            <a:r>
              <a:rPr lang="en-US" dirty="0"/>
              <a:t>[1, 2, 3, 4, 5] is an array</a:t>
            </a:r>
          </a:p>
          <a:p>
            <a:pPr lvl="1"/>
            <a:r>
              <a:rPr lang="en-US" dirty="0"/>
              <a:t>1..3 is a range (which is just an array) that contains 1, 2, 3</a:t>
            </a:r>
          </a:p>
          <a:p>
            <a:pPr lvl="1"/>
            <a:r>
              <a:rPr lang="en-US" dirty="0"/>
              <a:t>Seriously, 1..5 can be used like an array, 20..38 is also one</a:t>
            </a:r>
          </a:p>
          <a:p>
            <a:r>
              <a:rPr lang="en-US" dirty="0"/>
              <a:t>For loops do not have a conditional in Ruby the way C# does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For:</a:t>
            </a:r>
          </a:p>
          <a:p>
            <a:pPr lvl="1"/>
            <a:r>
              <a:rPr lang="en-US" dirty="0"/>
              <a:t>for variable in array/range</a:t>
            </a:r>
          </a:p>
          <a:p>
            <a:pPr lvl="2"/>
            <a:r>
              <a:rPr lang="en-US" dirty="0"/>
              <a:t>#code</a:t>
            </a:r>
          </a:p>
          <a:p>
            <a:pPr lvl="1"/>
            <a:r>
              <a:rPr lang="en-US" dirty="0"/>
              <a:t>end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1..5</a:t>
            </a:r>
          </a:p>
          <a:p>
            <a:pPr lvl="2"/>
            <a:r>
              <a:rPr lang="en-US" dirty="0"/>
              <a:t>puts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687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more “ruby” way of doing this kind of loop</a:t>
            </a:r>
          </a:p>
          <a:p>
            <a:pPr lvl="1"/>
            <a:r>
              <a:rPr lang="en-US" dirty="0" err="1"/>
              <a:t>Array.each</a:t>
            </a:r>
            <a:r>
              <a:rPr lang="en-US" dirty="0"/>
              <a:t> do |variable|</a:t>
            </a:r>
          </a:p>
          <a:p>
            <a:pPr lvl="2"/>
            <a:r>
              <a:rPr lang="en-US" dirty="0"/>
              <a:t>#some code</a:t>
            </a:r>
          </a:p>
          <a:p>
            <a:pPr lvl="1"/>
            <a:r>
              <a:rPr lang="en-US" dirty="0"/>
              <a:t>end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(1..5).each do |</a:t>
            </a:r>
            <a:r>
              <a:rPr lang="en-US" dirty="0" err="1"/>
              <a:t>i</a:t>
            </a:r>
            <a:r>
              <a:rPr lang="en-US" dirty="0"/>
              <a:t>|</a:t>
            </a:r>
          </a:p>
          <a:p>
            <a:pPr lvl="2"/>
            <a:r>
              <a:rPr lang="en-US" dirty="0"/>
              <a:t>puts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385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 </a:t>
            </a:r>
            <a:r>
              <a:rPr lang="en-US" dirty="0" err="1"/>
              <a:t>ha</a:t>
            </a:r>
            <a:r>
              <a:rPr lang="en-US" dirty="0"/>
              <a:t>, just kidding, Ruby doesn’t have its own IDE</a:t>
            </a:r>
          </a:p>
          <a:p>
            <a:r>
              <a:rPr lang="en-US" dirty="0"/>
              <a:t>You need a text editor</a:t>
            </a:r>
          </a:p>
          <a:p>
            <a:pPr lvl="1"/>
            <a:r>
              <a:rPr lang="en-US" dirty="0"/>
              <a:t>Win: Visual Studio Code, Notepad ++, Atom</a:t>
            </a:r>
          </a:p>
          <a:p>
            <a:pPr lvl="1"/>
            <a:r>
              <a:rPr lang="en-US" dirty="0"/>
              <a:t>Mac: Sublime Text, </a:t>
            </a:r>
            <a:r>
              <a:rPr lang="en-US" dirty="0" err="1"/>
              <a:t>TextMate</a:t>
            </a:r>
            <a:r>
              <a:rPr lang="en-US" dirty="0"/>
              <a:t>, Atom</a:t>
            </a:r>
          </a:p>
          <a:p>
            <a:r>
              <a:rPr lang="en-US" dirty="0"/>
              <a:t>Download Ruby for your system</a:t>
            </a:r>
          </a:p>
          <a:p>
            <a:pPr lvl="1"/>
            <a:r>
              <a:rPr lang="en-US" dirty="0">
                <a:hlinkClick r:id="rId2"/>
              </a:rPr>
              <a:t>www.rubyinstaller.org</a:t>
            </a:r>
            <a:r>
              <a:rPr lang="en-US" dirty="0"/>
              <a:t> for Windows</a:t>
            </a:r>
          </a:p>
          <a:p>
            <a:pPr lvl="1"/>
            <a:r>
              <a:rPr lang="en-US" dirty="0"/>
              <a:t>Already on Mac but you can install homebrew (to install things from the command line) and type </a:t>
            </a:r>
            <a:r>
              <a:rPr lang="en-US" i="1" dirty="0"/>
              <a:t>brew install ruby </a:t>
            </a:r>
            <a:r>
              <a:rPr lang="en-US" dirty="0"/>
              <a:t>to get the newest/current version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Loop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Ruby has 3 special loop controls (no one in real life uses the second 2, but they might be asked in an interview)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Next causes the current iteration of the loop to end and start the next iteration</a:t>
            </a:r>
          </a:p>
          <a:p>
            <a:pPr lvl="1"/>
            <a:r>
              <a:rPr lang="en-US" dirty="0"/>
              <a:t>This is used more regularly in Ruby than in C# (which is why Jean used it)</a:t>
            </a:r>
          </a:p>
          <a:p>
            <a:r>
              <a:rPr lang="en-US" dirty="0"/>
              <a:t>Redo:</a:t>
            </a:r>
          </a:p>
          <a:p>
            <a:pPr lvl="1"/>
            <a:r>
              <a:rPr lang="en-US" dirty="0"/>
              <a:t>Redo causes the current iteration of the loop to end and restart the entire loop from the beginning</a:t>
            </a:r>
          </a:p>
          <a:p>
            <a:r>
              <a:rPr lang="en-US" dirty="0"/>
              <a:t>Retry (special case, requires special syntax):</a:t>
            </a:r>
          </a:p>
          <a:p>
            <a:pPr lvl="1"/>
            <a:r>
              <a:rPr lang="en-US" dirty="0"/>
              <a:t>Retry causes the current iteration of the loop to end and retry the same iteration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26685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Can you write a loop that doesn't count by ones?</a:t>
            </a:r>
          </a:p>
          <a:p>
            <a:pPr fontAlgn="ctr"/>
            <a:r>
              <a:rPr lang="en-US" dirty="0"/>
              <a:t>What about one that loops backward?</a:t>
            </a:r>
          </a:p>
          <a:p>
            <a:r>
              <a:rPr lang="en-US" dirty="0" err="1"/>
              <a:t>FizzBuzz</a:t>
            </a:r>
            <a:r>
              <a:rPr lang="en-US" dirty="0"/>
              <a:t>:</a:t>
            </a:r>
          </a:p>
          <a:p>
            <a:pPr lvl="1" fontAlgn="ctr"/>
            <a:r>
              <a:rPr lang="en-US" dirty="0"/>
              <a:t>Print the numbers 1-100</a:t>
            </a:r>
          </a:p>
          <a:p>
            <a:pPr lvl="1" fontAlgn="ctr"/>
            <a:r>
              <a:rPr lang="en-US" dirty="0"/>
              <a:t>If the number is a multiple of 3, instead of the number, print “fizz”</a:t>
            </a:r>
          </a:p>
          <a:p>
            <a:pPr lvl="1" fontAlgn="ctr"/>
            <a:r>
              <a:rPr lang="en-US" dirty="0"/>
              <a:t>If the number is a multiple of 5, instead of the number, print “buzz”</a:t>
            </a:r>
          </a:p>
          <a:p>
            <a:pPr lvl="1" fontAlgn="ctr"/>
            <a:r>
              <a:rPr lang="en-US" dirty="0"/>
              <a:t>If the number is a multiple of both, print 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pPr fontAlgn="ctr"/>
            <a:r>
              <a:rPr lang="en-US" dirty="0"/>
              <a:t>Let's do </a:t>
            </a:r>
            <a:r>
              <a:rPr lang="en-US" dirty="0" err="1"/>
              <a:t>fizzbuzz</a:t>
            </a:r>
            <a:r>
              <a:rPr lang="en-US" dirty="0"/>
              <a:t> and make it work</a:t>
            </a:r>
          </a:p>
          <a:p>
            <a:pPr fontAlgn="ctr"/>
            <a:r>
              <a:rPr lang="en-US" dirty="0"/>
              <a:t>This is a test that is still regularly used in programming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to the birthday problem. Can you make it work for 2 users? 3?</a:t>
            </a:r>
          </a:p>
          <a:p>
            <a:r>
              <a:rPr lang="en-US" dirty="0"/>
              <a:t>“Person 1 was born in ____ “ and “Person 2 was born in _____”</a:t>
            </a:r>
          </a:p>
          <a:p>
            <a:pPr marL="0" indent="0">
              <a:buNone/>
            </a:pPr>
            <a:r>
              <a:rPr lang="en-US" dirty="0"/>
              <a:t>What about 50?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5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Well…that wasn’t pretty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limited numbers of items, you can do things like this</a:t>
            </a:r>
          </a:p>
          <a:p>
            <a:pPr lvl="1"/>
            <a:r>
              <a:rPr lang="en-US" dirty="0"/>
              <a:t>Person1</a:t>
            </a:r>
          </a:p>
          <a:p>
            <a:pPr lvl="1"/>
            <a:r>
              <a:rPr lang="en-US" dirty="0"/>
              <a:t>Person2</a:t>
            </a:r>
          </a:p>
          <a:p>
            <a:pPr lvl="1"/>
            <a:r>
              <a:rPr lang="en-US" dirty="0"/>
              <a:t>Person3</a:t>
            </a:r>
          </a:p>
          <a:p>
            <a:r>
              <a:rPr lang="en-US" dirty="0"/>
              <a:t>There are some inherent issues here:</a:t>
            </a:r>
          </a:p>
          <a:p>
            <a:pPr lvl="1"/>
            <a:r>
              <a:rPr lang="en-US" dirty="0"/>
              <a:t>Scaling – your program can only do as many as you hard code in</a:t>
            </a:r>
          </a:p>
          <a:p>
            <a:pPr lvl="1"/>
            <a:r>
              <a:rPr lang="en-US" dirty="0"/>
              <a:t>As you add more, code becomes harder to read and fix</a:t>
            </a:r>
          </a:p>
          <a:p>
            <a:pPr lvl="1"/>
            <a:r>
              <a:rPr lang="en-US" dirty="0"/>
              <a:t>Non-Dry Code: each block of code must be copied for each individual variable</a:t>
            </a:r>
          </a:p>
          <a:p>
            <a:r>
              <a:rPr lang="en-US" dirty="0"/>
              <a:t>Obviously there is a better way</a:t>
            </a:r>
          </a:p>
        </p:txBody>
      </p:sp>
    </p:spTree>
    <p:extLst>
      <p:ext uri="{BB962C8B-B14F-4D97-AF65-F5344CB8AC3E}">
        <p14:creationId xmlns:p14="http://schemas.microsoft.com/office/powerpoint/2010/main" val="2768694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for a list or collection of items to be named under the same identifier. Each item in the list is then referenced by number.</a:t>
            </a:r>
          </a:p>
          <a:p>
            <a:pPr lvl="1"/>
            <a:r>
              <a:rPr lang="en-US" dirty="0" err="1"/>
              <a:t>someArray</a:t>
            </a:r>
            <a:r>
              <a:rPr lang="en-US" dirty="0"/>
              <a:t> = [ “First one”, “Second One”, “Third One” ]</a:t>
            </a:r>
          </a:p>
          <a:p>
            <a:pPr lvl="1"/>
            <a:r>
              <a:rPr lang="en-US" dirty="0"/>
              <a:t>Puts </a:t>
            </a:r>
            <a:r>
              <a:rPr lang="en-US" dirty="0" err="1"/>
              <a:t>someString</a:t>
            </a:r>
            <a:r>
              <a:rPr lang="en-US" dirty="0"/>
              <a:t>[1] #what will print? (semi-trick question)</a:t>
            </a:r>
          </a:p>
          <a:p>
            <a:r>
              <a:rPr lang="en-US" dirty="0"/>
              <a:t>The references can be a separate variable, such as the </a:t>
            </a:r>
            <a:r>
              <a:rPr lang="en-US" dirty="0" err="1"/>
              <a:t>i</a:t>
            </a:r>
            <a:r>
              <a:rPr lang="en-US" dirty="0"/>
              <a:t> you are using to go through a for loop.</a:t>
            </a:r>
          </a:p>
          <a:p>
            <a:r>
              <a:rPr lang="en-US" dirty="0"/>
              <a:t>Now, you can loop through a lot of variables with the exact same code</a:t>
            </a:r>
          </a:p>
        </p:txBody>
      </p:sp>
    </p:spTree>
    <p:extLst>
      <p:ext uri="{BB962C8B-B14F-4D97-AF65-F5344CB8AC3E}">
        <p14:creationId xmlns:p14="http://schemas.microsoft.com/office/powerpoint/2010/main" val="330667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Concept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draw for a moment</a:t>
            </a:r>
          </a:p>
        </p:txBody>
      </p:sp>
    </p:spTree>
    <p:extLst>
      <p:ext uri="{BB962C8B-B14F-4D97-AF65-F5344CB8AC3E}">
        <p14:creationId xmlns:p14="http://schemas.microsoft.com/office/powerpoint/2010/main" val="165173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Array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multi-dimensional, since a variable can freely hold any type or value (including arrays) then any item in an array can also be an array</a:t>
            </a:r>
          </a:p>
          <a:p>
            <a:r>
              <a:rPr lang="en-US" dirty="0"/>
              <a:t>You can index multidimensional arrays with [][] notation</a:t>
            </a:r>
          </a:p>
          <a:p>
            <a:r>
              <a:rPr lang="en-US" strike="sngStrike" dirty="0"/>
              <a:t>There are other objects that work enough like arrays as to be mostly interchangeable – we will cover these soon </a:t>
            </a:r>
            <a:r>
              <a:rPr lang="en-US" dirty="0"/>
              <a:t>(remember this?)</a:t>
            </a:r>
          </a:p>
          <a:p>
            <a:r>
              <a:rPr lang="en-US" dirty="0"/>
              <a:t>Jake wants you to know that there are things that are like arrays but not arrays in Ruby as well – not quite the same way as in C#, though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9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System</a:t>
            </a:r>
          </a:p>
          <a:p>
            <a:pPr lvl="1"/>
            <a:r>
              <a:rPr lang="en-US" dirty="0"/>
              <a:t>Make a system that allows you to either a) save a message or b) retrieve a message</a:t>
            </a:r>
          </a:p>
          <a:p>
            <a:pPr lvl="2"/>
            <a:r>
              <a:rPr lang="en-US" dirty="0"/>
              <a:t>When saving, return a # that the user can use to retrieve a message</a:t>
            </a:r>
          </a:p>
          <a:p>
            <a:pPr lvl="2"/>
            <a:r>
              <a:rPr lang="en-US" dirty="0"/>
              <a:t>When retrieving, allow a user to put in a # to see the message saved</a:t>
            </a:r>
          </a:p>
        </p:txBody>
      </p:sp>
    </p:spTree>
    <p:extLst>
      <p:ext uri="{BB962C8B-B14F-4D97-AF65-F5344CB8AC3E}">
        <p14:creationId xmlns:p14="http://schemas.microsoft.com/office/powerpoint/2010/main" val="1674474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Hashes are much like arrays</a:t>
            </a:r>
          </a:p>
          <a:p>
            <a:pPr lvl="1"/>
            <a:r>
              <a:rPr lang="en-US" dirty="0"/>
              <a:t>Instead of using a numbered index, each element in the hash has a name</a:t>
            </a:r>
          </a:p>
          <a:p>
            <a:pPr lvl="1"/>
            <a:r>
              <a:rPr lang="en-US" dirty="0"/>
              <a:t>You can use the names/values just as you use arrays</a:t>
            </a:r>
          </a:p>
          <a:p>
            <a:pPr lvl="1"/>
            <a:r>
              <a:rPr lang="en-US" dirty="0"/>
              <a:t>Great way to store data</a:t>
            </a:r>
          </a:p>
          <a:p>
            <a:pPr lvl="1"/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birthdays = { “John” =&gt; “9/12/78”, “Saturn” =&gt; “6/22/10” }</a:t>
            </a:r>
          </a:p>
          <a:p>
            <a:pPr lvl="1"/>
            <a:r>
              <a:rPr lang="en-US" dirty="0"/>
              <a:t>puts “John’s birthday is #{birthdays[‘John’]}”</a:t>
            </a:r>
          </a:p>
          <a:p>
            <a:pPr lvl="1"/>
            <a:r>
              <a:rPr lang="en-US" dirty="0"/>
              <a:t>birthdays[“Saturn”] = “6/22/11” # you forgot the year?</a:t>
            </a:r>
          </a:p>
        </p:txBody>
      </p:sp>
    </p:spTree>
    <p:extLst>
      <p:ext uri="{BB962C8B-B14F-4D97-AF65-F5344CB8AC3E}">
        <p14:creationId xmlns:p14="http://schemas.microsoft.com/office/powerpoint/2010/main" val="3130681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vs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lets you create your own special words called symbols</a:t>
            </a:r>
          </a:p>
          <a:p>
            <a:r>
              <a:rPr lang="en-US" dirty="0"/>
              <a:t>Instead of using “strings” in hash maps, you can use symbols</a:t>
            </a:r>
          </a:p>
          <a:p>
            <a:r>
              <a:rPr lang="en-US" dirty="0"/>
              <a:t>They look like this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some_symbol</a:t>
            </a:r>
            <a:endParaRPr lang="en-US" dirty="0"/>
          </a:p>
          <a:p>
            <a:r>
              <a:rPr lang="en-US" dirty="0"/>
              <a:t>You can then do this</a:t>
            </a:r>
          </a:p>
          <a:p>
            <a:pPr lvl="1"/>
            <a:r>
              <a:rPr lang="en-US" dirty="0" err="1"/>
              <a:t>some_hash</a:t>
            </a:r>
            <a:r>
              <a:rPr lang="en-US" dirty="0"/>
              <a:t> = { name: “John”, height: 73, age: 37 }</a:t>
            </a:r>
          </a:p>
          <a:p>
            <a:pPr lvl="1"/>
            <a:r>
              <a:rPr lang="en-US" dirty="0"/>
              <a:t>puts </a:t>
            </a:r>
            <a:r>
              <a:rPr lang="en-US" dirty="0" err="1"/>
              <a:t>some_hash</a:t>
            </a:r>
            <a:r>
              <a:rPr lang="en-US" dirty="0"/>
              <a:t>[:name]</a:t>
            </a:r>
          </a:p>
          <a:p>
            <a:r>
              <a:rPr lang="en-US" dirty="0"/>
              <a:t>Symbols are much like creating a variable and having that variable hold a string of the variable name in it. It IS useful in Ruby</a:t>
            </a:r>
          </a:p>
        </p:txBody>
      </p:sp>
    </p:spTree>
    <p:extLst>
      <p:ext uri="{BB962C8B-B14F-4D97-AF65-F5344CB8AC3E}">
        <p14:creationId xmlns:p14="http://schemas.microsoft.com/office/powerpoint/2010/main" val="170121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Give me a definition this time – we’ll write it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4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that can be called with a single line from another block of code. </a:t>
            </a:r>
          </a:p>
          <a:p>
            <a:r>
              <a:rPr lang="en-US" dirty="0"/>
              <a:t>Functions can take in a number of parameters (including none) and always returns a value. </a:t>
            </a:r>
          </a:p>
          <a:p>
            <a:r>
              <a:rPr lang="en-US" dirty="0"/>
              <a:t>Within </a:t>
            </a:r>
            <a:r>
              <a:rPr lang="en-US" strike="sngStrike" dirty="0"/>
              <a:t>C#</a:t>
            </a:r>
            <a:r>
              <a:rPr lang="en-US" dirty="0"/>
              <a:t> Ruby, you must declare the function before using it (temporally, not actually top to bottom).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5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declare: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name</a:t>
            </a:r>
          </a:p>
          <a:p>
            <a:pPr lvl="2"/>
            <a:r>
              <a:rPr lang="en-US" dirty="0"/>
              <a:t>#code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To Use:</a:t>
            </a:r>
          </a:p>
          <a:p>
            <a:pPr lvl="1"/>
            <a:r>
              <a:rPr lang="en-US" dirty="0" err="1"/>
              <a:t>some_function</a:t>
            </a:r>
            <a:r>
              <a:rPr lang="en-US" dirty="0"/>
              <a:t> x, y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some_function</a:t>
            </a:r>
            <a:r>
              <a:rPr lang="en-US" dirty="0"/>
              <a:t> x, y</a:t>
            </a:r>
          </a:p>
          <a:p>
            <a:pPr lvl="1"/>
            <a:r>
              <a:rPr lang="en-US" dirty="0"/>
              <a:t>puts </a:t>
            </a:r>
            <a:r>
              <a:rPr lang="en-US" dirty="0" err="1"/>
              <a:t>some_function</a:t>
            </a:r>
            <a:r>
              <a:rPr lang="en-US" dirty="0"/>
              <a:t> x, y</a:t>
            </a:r>
          </a:p>
        </p:txBody>
      </p:sp>
    </p:spTree>
    <p:extLst>
      <p:ext uri="{BB962C8B-B14F-4D97-AF65-F5344CB8AC3E}">
        <p14:creationId xmlns:p14="http://schemas.microsoft.com/office/powerpoint/2010/main" val="221460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my returns?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line in Ruby returns a value</a:t>
            </a:r>
          </a:p>
          <a:p>
            <a:r>
              <a:rPr lang="en-US" dirty="0"/>
              <a:t>Every function in Ruby returns a value</a:t>
            </a:r>
          </a:p>
          <a:p>
            <a:r>
              <a:rPr lang="en-US" dirty="0"/>
              <a:t>If you don’t explicitly say “return” then your function will return the value of the last line run in the function</a:t>
            </a:r>
          </a:p>
          <a:p>
            <a:r>
              <a:rPr lang="en-US" dirty="0"/>
              <a:t>Example Return Values:</a:t>
            </a:r>
          </a:p>
          <a:p>
            <a:pPr lvl="1"/>
            <a:r>
              <a:rPr lang="en-US" dirty="0" err="1"/>
              <a:t>some_var</a:t>
            </a:r>
            <a:r>
              <a:rPr lang="en-US" dirty="0"/>
              <a:t> = 2 + 3 # this line returns 5</a:t>
            </a:r>
          </a:p>
          <a:p>
            <a:pPr lvl="1"/>
            <a:r>
              <a:rPr lang="en-US" dirty="0" err="1"/>
              <a:t>another_var</a:t>
            </a:r>
            <a:r>
              <a:rPr lang="en-US" dirty="0"/>
              <a:t> # this line returns the value of </a:t>
            </a:r>
            <a:r>
              <a:rPr lang="en-US" dirty="0" err="1"/>
              <a:t>another_var</a:t>
            </a:r>
            <a:endParaRPr lang="en-US" dirty="0"/>
          </a:p>
          <a:p>
            <a:pPr lvl="1"/>
            <a:r>
              <a:rPr lang="en-US" dirty="0"/>
              <a:t>puts “hello” # this line returns nil</a:t>
            </a:r>
          </a:p>
          <a:p>
            <a:r>
              <a:rPr lang="en-US" dirty="0" err="1"/>
              <a:t>irb</a:t>
            </a:r>
            <a:r>
              <a:rPr lang="en-US" dirty="0"/>
              <a:t> shows the return value of each statement (look for the =&gt;)</a:t>
            </a:r>
          </a:p>
        </p:txBody>
      </p:sp>
    </p:spTree>
    <p:extLst>
      <p:ext uri="{BB962C8B-B14F-4D97-AF65-F5344CB8AC3E}">
        <p14:creationId xmlns:p14="http://schemas.microsoft.com/office/powerpoint/2010/main" val="187759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in a file:</a:t>
            </a:r>
          </a:p>
          <a:p>
            <a:pPr lvl="1"/>
            <a:r>
              <a:rPr lang="en-US" dirty="0"/>
              <a:t>All of a file, all at once:</a:t>
            </a:r>
          </a:p>
          <a:p>
            <a:pPr lvl="2"/>
            <a:r>
              <a:rPr lang="en-US" dirty="0" err="1"/>
              <a:t>my_file</a:t>
            </a:r>
            <a:r>
              <a:rPr lang="en-US" dirty="0"/>
              <a:t> = </a:t>
            </a:r>
            <a:r>
              <a:rPr lang="en-US" dirty="0" err="1"/>
              <a:t>File.read</a:t>
            </a:r>
            <a:r>
              <a:rPr lang="en-US" dirty="0"/>
              <a:t>("C:/WriteText.txt“)</a:t>
            </a:r>
          </a:p>
          <a:p>
            <a:pPr lvl="1"/>
            <a:r>
              <a:rPr lang="en-US" dirty="0"/>
              <a:t>One line at a time:</a:t>
            </a:r>
          </a:p>
          <a:p>
            <a:pPr lvl="2"/>
            <a:r>
              <a:rPr lang="en-US" dirty="0" err="1"/>
              <a:t>File.open</a:t>
            </a:r>
            <a:r>
              <a:rPr lang="en-US" dirty="0"/>
              <a:t>(“c:/WriteText.txt”, “r”) do |f|</a:t>
            </a:r>
          </a:p>
          <a:p>
            <a:pPr lvl="3"/>
            <a:r>
              <a:rPr lang="en-US" dirty="0" err="1"/>
              <a:t>f.each_line</a:t>
            </a:r>
            <a:r>
              <a:rPr lang="en-US" dirty="0"/>
              <a:t> do |line|</a:t>
            </a:r>
          </a:p>
          <a:p>
            <a:pPr lvl="4"/>
            <a:r>
              <a:rPr lang="en-US" dirty="0"/>
              <a:t>puts line</a:t>
            </a:r>
          </a:p>
          <a:p>
            <a:pPr lvl="3"/>
            <a:r>
              <a:rPr lang="en-US" dirty="0"/>
              <a:t>end</a:t>
            </a:r>
          </a:p>
          <a:p>
            <a:pPr lvl="2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507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(Interpolation)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there is a better way than doing “string 1” + “string 2”</a:t>
            </a:r>
          </a:p>
          <a:p>
            <a:r>
              <a:rPr lang="en-US" dirty="0"/>
              <a:t>And there are way better ways than having a line of code that looks like this:</a:t>
            </a:r>
          </a:p>
          <a:p>
            <a:pPr lvl="1"/>
            <a:r>
              <a:rPr lang="en-US" dirty="0"/>
              <a:t>puts “The length is “ + </a:t>
            </a:r>
            <a:r>
              <a:rPr lang="en-US" dirty="0" err="1"/>
              <a:t>length.to_s</a:t>
            </a:r>
            <a:r>
              <a:rPr lang="en-US" dirty="0"/>
              <a:t> + “ and the width is “ + </a:t>
            </a:r>
            <a:r>
              <a:rPr lang="en-US" dirty="0" err="1"/>
              <a:t>width.to_s</a:t>
            </a:r>
            <a:r>
              <a:rPr lang="en-US" dirty="0"/>
              <a:t> + “ so the area is “ + (length * width).</a:t>
            </a:r>
            <a:r>
              <a:rPr lang="en-US" dirty="0" err="1"/>
              <a:t>to_s</a:t>
            </a:r>
            <a:r>
              <a:rPr lang="en-US" dirty="0"/>
              <a:t> + “.”</a:t>
            </a:r>
          </a:p>
          <a:p>
            <a:r>
              <a:rPr lang="en-US" dirty="0"/>
              <a:t>You can rewrite that line as:</a:t>
            </a:r>
          </a:p>
          <a:p>
            <a:pPr lvl="1"/>
            <a:r>
              <a:rPr lang="en-US" dirty="0"/>
              <a:t>“The length is #{length} and the width is #{width} so the area is #{length * width}”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8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arrangement of variables and/or functions</a:t>
            </a:r>
          </a:p>
          <a:p>
            <a:r>
              <a:rPr lang="en-US" dirty="0"/>
              <a:t>Self Contained</a:t>
            </a:r>
          </a:p>
          <a:p>
            <a:r>
              <a:rPr lang="en-US" dirty="0"/>
              <a:t>(somewhat) make sense together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Structuring data together</a:t>
            </a:r>
          </a:p>
          <a:p>
            <a:pPr lvl="1"/>
            <a:r>
              <a:rPr lang="en-US" dirty="0"/>
              <a:t>Doing complex work behind function calls</a:t>
            </a:r>
          </a:p>
          <a:p>
            <a:pPr lvl="1"/>
            <a:r>
              <a:rPr lang="en-US" dirty="0"/>
              <a:t>Organizing code</a:t>
            </a:r>
          </a:p>
          <a:p>
            <a:pPr lvl="1"/>
            <a:r>
              <a:rPr lang="en-US" dirty="0"/>
              <a:t>Sharing code/functionality</a:t>
            </a:r>
          </a:p>
          <a:p>
            <a:pPr lvl="1"/>
            <a:r>
              <a:rPr lang="en-US" dirty="0"/>
              <a:t>Reusing code (very easy to copy a class to a new project)</a:t>
            </a:r>
          </a:p>
        </p:txBody>
      </p:sp>
    </p:spTree>
    <p:extLst>
      <p:ext uri="{BB962C8B-B14F-4D97-AF65-F5344CB8AC3E}">
        <p14:creationId xmlns:p14="http://schemas.microsoft.com/office/powerpoint/2010/main" val="2400996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(aka Members)</a:t>
            </a:r>
          </a:p>
          <a:p>
            <a:r>
              <a:rPr lang="en-US" dirty="0"/>
              <a:t>Functions(aka Methods)</a:t>
            </a:r>
          </a:p>
          <a:p>
            <a:r>
              <a:rPr lang="en-US" dirty="0"/>
              <a:t>Variables may have accessors on them (think public/private from C#)</a:t>
            </a:r>
          </a:p>
          <a:p>
            <a:r>
              <a:rPr lang="en-US" dirty="0"/>
              <a:t>Methods can be public or private</a:t>
            </a:r>
          </a:p>
          <a:p>
            <a:r>
              <a:rPr lang="en-US" dirty="0"/>
              <a:t>Special Function – Initialize</a:t>
            </a:r>
          </a:p>
          <a:p>
            <a:pPr lvl="1"/>
            <a:r>
              <a:rPr lang="en-US" dirty="0"/>
              <a:t>Used to initialize a class so it is ready to use</a:t>
            </a:r>
          </a:p>
          <a:p>
            <a:pPr lvl="1"/>
            <a:r>
              <a:rPr lang="en-US" dirty="0"/>
              <a:t>This is what is called when you say </a:t>
            </a:r>
            <a:r>
              <a:rPr lang="en-US" dirty="0" err="1"/>
              <a:t>my_var</a:t>
            </a:r>
            <a:r>
              <a:rPr lang="en-US" dirty="0"/>
              <a:t> = </a:t>
            </a:r>
            <a:r>
              <a:rPr lang="en-US" dirty="0" err="1"/>
              <a:t>My_class.new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4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some_variable</a:t>
            </a:r>
            <a:endParaRPr lang="en-US" dirty="0"/>
          </a:p>
          <a:p>
            <a:pPr lvl="1"/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a_second_variable</a:t>
            </a: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endParaRPr lang="en-US" dirty="0"/>
          </a:p>
          <a:p>
            <a:pPr lvl="2"/>
            <a:r>
              <a:rPr lang="en-US" dirty="0"/>
              <a:t># This is a function</a:t>
            </a:r>
          </a:p>
          <a:p>
            <a:pPr lvl="1"/>
            <a:r>
              <a:rPr lang="en-US" dirty="0"/>
              <a:t>end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initialize</a:t>
            </a:r>
          </a:p>
          <a:p>
            <a:pPr lvl="2"/>
            <a:r>
              <a:rPr lang="en-US" dirty="0"/>
              <a:t># This is the constructor/initializer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521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must be instantiated, often by using .new</a:t>
            </a:r>
          </a:p>
          <a:p>
            <a:r>
              <a:rPr lang="en-US" dirty="0"/>
              <a:t>Looks just like any other variable:</a:t>
            </a:r>
          </a:p>
          <a:p>
            <a:pPr lvl="1"/>
            <a:r>
              <a:rPr lang="en-US" dirty="0" err="1"/>
              <a:t>some_var</a:t>
            </a:r>
            <a:r>
              <a:rPr lang="en-US" dirty="0"/>
              <a:t> = </a:t>
            </a:r>
            <a:r>
              <a:rPr lang="en-US" dirty="0" err="1"/>
              <a:t>My_class.new</a:t>
            </a:r>
            <a:endParaRPr lang="en-US" dirty="0"/>
          </a:p>
          <a:p>
            <a:pPr lvl="1"/>
            <a:r>
              <a:rPr lang="en-US" dirty="0" err="1"/>
              <a:t>some_var.do_something_useful</a:t>
            </a:r>
            <a:r>
              <a:rPr lang="en-US" dirty="0"/>
              <a:t> # this calls the function called </a:t>
            </a:r>
            <a:r>
              <a:rPr lang="en-US" dirty="0" err="1"/>
              <a:t>do_something_useful</a:t>
            </a:r>
            <a:r>
              <a:rPr lang="en-US" dirty="0"/>
              <a:t> you defined in </a:t>
            </a:r>
            <a:r>
              <a:rPr lang="en-US" dirty="0" err="1"/>
              <a:t>My_class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70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Behind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Your class does not have to do things in any specific way</a:t>
            </a:r>
          </a:p>
          <a:p>
            <a:pPr lvl="1"/>
            <a:r>
              <a:rPr lang="en-US" dirty="0"/>
              <a:t>Your class only has to work via its interface (the public variables/functions)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Your class can be based on another class: animal -&gt; dog, person-&gt;customer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You can request a base class in a function/variable and use a child class instead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(vs 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is </a:t>
            </a:r>
            <a:r>
              <a:rPr lang="en-US" strike="sngStrike" dirty="0"/>
              <a:t>compiled</a:t>
            </a:r>
            <a:r>
              <a:rPr lang="en-US" dirty="0"/>
              <a:t> interpreted</a:t>
            </a:r>
          </a:p>
          <a:p>
            <a:pPr lvl="1"/>
            <a:r>
              <a:rPr lang="en-US" dirty="0"/>
              <a:t>No need to hit “run”</a:t>
            </a:r>
          </a:p>
          <a:p>
            <a:pPr lvl="1"/>
            <a:r>
              <a:rPr lang="en-US" dirty="0"/>
              <a:t>We can type things in live and see results</a:t>
            </a:r>
          </a:p>
          <a:p>
            <a:pPr lvl="1"/>
            <a:r>
              <a:rPr lang="en-US" dirty="0"/>
              <a:t>You can run entire files from the command line (almost like hitting run)</a:t>
            </a:r>
          </a:p>
          <a:p>
            <a:pPr lvl="1"/>
            <a:r>
              <a:rPr lang="en-US" dirty="0"/>
              <a:t>No compiler (for good and bad)</a:t>
            </a:r>
          </a:p>
          <a:p>
            <a:r>
              <a:rPr lang="en-US" dirty="0"/>
              <a:t>Basically the same idea – still object oriented</a:t>
            </a:r>
          </a:p>
          <a:p>
            <a:r>
              <a:rPr lang="en-US" dirty="0"/>
              <a:t>Jean would like you to know that Ruby was created for programmer happiness</a:t>
            </a:r>
          </a:p>
        </p:txBody>
      </p:sp>
    </p:spTree>
    <p:extLst>
      <p:ext uri="{BB962C8B-B14F-4D97-AF65-F5344CB8AC3E}">
        <p14:creationId xmlns:p14="http://schemas.microsoft.com/office/powerpoint/2010/main" val="2536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command line (</a:t>
            </a:r>
            <a:r>
              <a:rPr lang="en-US" dirty="0" err="1"/>
              <a:t>irb</a:t>
            </a:r>
            <a:r>
              <a:rPr lang="en-US" dirty="0"/>
              <a:t>)!</a:t>
            </a:r>
          </a:p>
          <a:p>
            <a:pPr lvl="4"/>
            <a:r>
              <a:rPr lang="en-US" dirty="0" err="1"/>
              <a:t>irb</a:t>
            </a:r>
            <a:r>
              <a:rPr lang="en-US" dirty="0"/>
              <a:t> = interactive ruby</a:t>
            </a:r>
          </a:p>
        </p:txBody>
      </p:sp>
    </p:spTree>
    <p:extLst>
      <p:ext uri="{BB962C8B-B14F-4D97-AF65-F5344CB8AC3E}">
        <p14:creationId xmlns:p14="http://schemas.microsoft.com/office/powerpoint/2010/main" val="369119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normal mathematical symbols</a:t>
            </a:r>
          </a:p>
          <a:p>
            <a:pPr lvl="1"/>
            <a:r>
              <a:rPr lang="en-US" dirty="0"/>
              <a:t>+, -, * (multiply), / (divide), ** (exponent), % (modulus)</a:t>
            </a:r>
          </a:p>
          <a:p>
            <a:pPr lvl="1"/>
            <a:r>
              <a:rPr lang="en-US" dirty="0"/>
              <a:t>= is the assignment operator, we will talk about it in the next section</a:t>
            </a:r>
          </a:p>
          <a:p>
            <a:pPr lvl="1"/>
            <a:r>
              <a:rPr lang="en-US" dirty="0"/>
              <a:t>There are a few special operators, +=, -=, *= and /= which are used in the next section as well</a:t>
            </a:r>
          </a:p>
          <a:p>
            <a:r>
              <a:rPr lang="en-US" dirty="0"/>
              <a:t>Uses the normal order of operations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parens</a:t>
            </a:r>
            <a:r>
              <a:rPr lang="en-US" dirty="0"/>
              <a:t>) first, then multiply/divide, finally add/subtract</a:t>
            </a:r>
          </a:p>
          <a:p>
            <a:pPr lvl="1"/>
            <a:r>
              <a:rPr lang="en-US" dirty="0"/>
              <a:t>While it will normally not matter, if everything else is equal, each symbol will be evaluated left to right (2 + 2 – 2) the + will happen first, then the -.</a:t>
            </a:r>
          </a:p>
        </p:txBody>
      </p:sp>
    </p:spTree>
    <p:extLst>
      <p:ext uri="{BB962C8B-B14F-4D97-AF65-F5344CB8AC3E}">
        <p14:creationId xmlns:p14="http://schemas.microsoft.com/office/powerpoint/2010/main" val="68466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basically the same as C#</a:t>
            </a:r>
          </a:p>
        </p:txBody>
      </p:sp>
    </p:spTree>
    <p:extLst>
      <p:ext uri="{BB962C8B-B14F-4D97-AF65-F5344CB8AC3E}">
        <p14:creationId xmlns:p14="http://schemas.microsoft.com/office/powerpoint/2010/main" val="101695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Even More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53853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38667</TotalTime>
  <Words>2944</Words>
  <Application>Microsoft Office PowerPoint</Application>
  <PresentationFormat>Widescreen</PresentationFormat>
  <Paragraphs>344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Academy PGH</vt:lpstr>
      <vt:lpstr>Today’s Roadmap</vt:lpstr>
      <vt:lpstr>Getting your IDE</vt:lpstr>
      <vt:lpstr>What is Programming?</vt:lpstr>
      <vt:lpstr>Ruby (vs C#)</vt:lpstr>
      <vt:lpstr>Hello World</vt:lpstr>
      <vt:lpstr>Math in Programming</vt:lpstr>
      <vt:lpstr>Ruby Maths</vt:lpstr>
      <vt:lpstr>More Advanced Topics</vt:lpstr>
      <vt:lpstr>Variables</vt:lpstr>
      <vt:lpstr>Exercises</vt:lpstr>
      <vt:lpstr>Second Exercise</vt:lpstr>
      <vt:lpstr>Conditionals</vt:lpstr>
      <vt:lpstr>Conditional Operators (Remember This?)</vt:lpstr>
      <vt:lpstr>Boolean Logic</vt:lpstr>
      <vt:lpstr>Exercises</vt:lpstr>
      <vt:lpstr>An Aside: Scope</vt:lpstr>
      <vt:lpstr>If, Else If, Else</vt:lpstr>
      <vt:lpstr>Case/Switch/When</vt:lpstr>
      <vt:lpstr>Case/Switch/When Specifics</vt:lpstr>
      <vt:lpstr>Recap</vt:lpstr>
      <vt:lpstr>Exercise</vt:lpstr>
      <vt:lpstr>Exercise</vt:lpstr>
      <vt:lpstr>Loops</vt:lpstr>
      <vt:lpstr>While Loop</vt:lpstr>
      <vt:lpstr>While Exercise</vt:lpstr>
      <vt:lpstr>For Loops in Ruby are really Each Loops</vt:lpstr>
      <vt:lpstr>For Syntax</vt:lpstr>
      <vt:lpstr>Each Syntax</vt:lpstr>
      <vt:lpstr>Ruby Loop Controls</vt:lpstr>
      <vt:lpstr>Exercise</vt:lpstr>
      <vt:lpstr>More Exercise</vt:lpstr>
      <vt:lpstr>Well…that wasn’t pretty</vt:lpstr>
      <vt:lpstr>Arrays</vt:lpstr>
      <vt:lpstr>Visual Concept of Arrays</vt:lpstr>
      <vt:lpstr>Other Array Bits</vt:lpstr>
      <vt:lpstr>Exercises</vt:lpstr>
      <vt:lpstr>Hash Tables</vt:lpstr>
      <vt:lpstr>Symbols vs Strings</vt:lpstr>
      <vt:lpstr>Functions</vt:lpstr>
      <vt:lpstr>Syntax</vt:lpstr>
      <vt:lpstr>Where are my returns?</vt:lpstr>
      <vt:lpstr>Built In Functions</vt:lpstr>
      <vt:lpstr>String Formatting (Interpolation)</vt:lpstr>
      <vt:lpstr>Classes</vt:lpstr>
      <vt:lpstr>Sections of a Class</vt:lpstr>
      <vt:lpstr>Syntax</vt:lpstr>
      <vt:lpstr>To Use</vt:lpstr>
      <vt:lpstr>Important Concepts Behind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PGH</dc:title>
  <dc:creator>John Lange</dc:creator>
  <cp:lastModifiedBy>John Lange</cp:lastModifiedBy>
  <cp:revision>85</cp:revision>
  <dcterms:created xsi:type="dcterms:W3CDTF">2016-01-11T21:10:44Z</dcterms:created>
  <dcterms:modified xsi:type="dcterms:W3CDTF">2017-03-05T21:23:21Z</dcterms:modified>
</cp:coreProperties>
</file>