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E-4B2B-8F6E-19E88A065FDB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E-4B2B-8F6E-19E88A065FDB}"/>
              </c:ext>
            </c:extLst>
          </c:dPt>
          <c:val>
            <c:numRef>
              <c:f>'Cortando apenas 10% do vol'!$E$40:$E$41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E-4B2B-8F6E-19E88A065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Metricas!$F$8:$F$10</c:f>
              <c:numCache>
                <c:formatCode>0.00%</c:formatCode>
                <c:ptCount val="3"/>
                <c:pt idx="0">
                  <c:v>0.74048899999999995</c:v>
                </c:pt>
                <c:pt idx="1">
                  <c:v>0.48097800000000002</c:v>
                </c:pt>
                <c:pt idx="2">
                  <c:v>0.36107400000000001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C-43B7-A65B-8162B2A58CCA}"/>
            </c:ext>
          </c:extLst>
        </c:ser>
        <c:ser>
          <c:idx val="1"/>
          <c:order val="1"/>
          <c:tx>
            <c:strRef>
              <c:f>Metricas!$G$7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Metricas!$G$8:$G$10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C-43B7-A65B-8162B2A58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10'!$H$4:$H$13</c:f>
              <c:numCache>
                <c:formatCode>0%</c:formatCode>
                <c:ptCount val="10"/>
                <c:pt idx="0">
                  <c:v>0.25021599999999999</c:v>
                </c:pt>
                <c:pt idx="1">
                  <c:v>0.14810599999999999</c:v>
                </c:pt>
                <c:pt idx="2">
                  <c:v>0.105883</c:v>
                </c:pt>
                <c:pt idx="3">
                  <c:v>8.2352999999999996E-2</c:v>
                </c:pt>
                <c:pt idx="4">
                  <c:v>6.3930000000000001E-2</c:v>
                </c:pt>
                <c:pt idx="5">
                  <c:v>5.0358E-2</c:v>
                </c:pt>
                <c:pt idx="6">
                  <c:v>3.8871999999999997E-2</c:v>
                </c:pt>
                <c:pt idx="7">
                  <c:v>3.2086999999999997E-2</c:v>
                </c:pt>
                <c:pt idx="8">
                  <c:v>2.1038999999999999E-2</c:v>
                </c:pt>
                <c:pt idx="9">
                  <c:v>1.567E-2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2-4FB8-95F8-B5E9013D661E}"/>
            </c:ext>
          </c:extLst>
        </c:ser>
        <c:ser>
          <c:idx val="1"/>
          <c:order val="1"/>
          <c:tx>
            <c:strRef>
              <c:f>'DECIL 10'!$I$3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10'!$I$4:$I$13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2-4FB8-95F8-B5E9013D6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054776"/>
        <c:axId val="611050184"/>
      </c:barChart>
      <c:catAx>
        <c:axId val="611054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050184"/>
        <c:crosses val="autoZero"/>
        <c:auto val="1"/>
        <c:lblAlgn val="ctr"/>
        <c:lblOffset val="100"/>
        <c:noMultiLvlLbl val="0"/>
      </c:catAx>
      <c:valAx>
        <c:axId val="611050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105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Metricas!$O$8:$O$10</c:f>
              <c:numCache>
                <c:formatCode>0.00%</c:formatCode>
                <c:ptCount val="3"/>
                <c:pt idx="0">
                  <c:v>0.78142699999999998</c:v>
                </c:pt>
                <c:pt idx="1">
                  <c:v>0.56285300000000005</c:v>
                </c:pt>
                <c:pt idx="2">
                  <c:v>0.41842000000000001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43A-A106-6A8684808B21}"/>
            </c:ext>
          </c:extLst>
        </c:ser>
        <c:ser>
          <c:idx val="1"/>
          <c:order val="1"/>
          <c:tx>
            <c:strRef>
              <c:f>Metricas!$P$7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Metricas!$P$8:$P$10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43A-A106-6A8684808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5012141783756E-2"/>
          <c:y val="3.9401647761678982E-2"/>
          <c:w val="0.97236997571643247"/>
          <c:h val="0.6497461456473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10'!$S$4:$S$13</c:f>
              <c:numCache>
                <c:formatCode>0%</c:formatCode>
                <c:ptCount val="10"/>
                <c:pt idx="0">
                  <c:v>0.28444399999999997</c:v>
                </c:pt>
                <c:pt idx="1">
                  <c:v>0.15702199999999999</c:v>
                </c:pt>
                <c:pt idx="2">
                  <c:v>0.10817599999999999</c:v>
                </c:pt>
                <c:pt idx="3">
                  <c:v>7.9439999999999997E-2</c:v>
                </c:pt>
                <c:pt idx="4">
                  <c:v>6.1654E-2</c:v>
                </c:pt>
                <c:pt idx="5">
                  <c:v>4.4601000000000002E-2</c:v>
                </c:pt>
                <c:pt idx="6">
                  <c:v>3.2717999999999997E-2</c:v>
                </c:pt>
                <c:pt idx="7">
                  <c:v>2.2498000000000001E-2</c:v>
                </c:pt>
                <c:pt idx="8">
                  <c:v>1.3937E-2</c:v>
                </c:pt>
                <c:pt idx="9">
                  <c:v>4.3140000000000001E-3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6-4915-BDDA-F7C9A73F4F6F}"/>
            </c:ext>
          </c:extLst>
        </c:ser>
        <c:ser>
          <c:idx val="1"/>
          <c:order val="1"/>
          <c:tx>
            <c:strRef>
              <c:f>'DECIL 10'!$T$3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10'!$T$4:$T$13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6-4915-BDDA-F7C9A73F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955248"/>
        <c:axId val="610955576"/>
      </c:barChart>
      <c:catAx>
        <c:axId val="61095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0955576"/>
        <c:crosses val="autoZero"/>
        <c:auto val="1"/>
        <c:lblAlgn val="ctr"/>
        <c:lblOffset val="100"/>
        <c:noMultiLvlLbl val="0"/>
      </c:catAx>
      <c:valAx>
        <c:axId val="6109555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095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Metricas!$U$8:$U$10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1-44A5-8E4D-0E8FE2DF47D2}"/>
            </c:ext>
          </c:extLst>
        </c:ser>
        <c:ser>
          <c:idx val="1"/>
          <c:order val="1"/>
          <c:tx>
            <c:strRef>
              <c:f>Metricas!$V$7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Metricas!$V$8:$V$10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1-44A5-8E4D-0E8FE2DF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1369129134393E-2"/>
          <c:y val="4.5640275566640194E-2"/>
          <c:w val="0.97217261741731209"/>
          <c:h val="0.65091837578118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10'!$W$4:$W$13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9-4F02-9FA3-C2B8D7C91E77}"/>
            </c:ext>
          </c:extLst>
        </c:ser>
        <c:ser>
          <c:idx val="1"/>
          <c:order val="1"/>
          <c:tx>
            <c:strRef>
              <c:f>'DECIL 10'!$X$3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10'!$X$4:$X$13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9-4F02-9FA3-C2B8D7C9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149496"/>
        <c:axId val="680150152"/>
      </c:barChart>
      <c:catAx>
        <c:axId val="680149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150152"/>
        <c:crosses val="autoZero"/>
        <c:auto val="1"/>
        <c:lblAlgn val="ctr"/>
        <c:lblOffset val="100"/>
        <c:noMultiLvlLbl val="0"/>
      </c:catAx>
      <c:valAx>
        <c:axId val="680150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8014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10'!$AD$4:$AD$13</c:f>
              <c:numCache>
                <c:formatCode>0%</c:formatCode>
                <c:ptCount val="10"/>
                <c:pt idx="0">
                  <c:v>0.30568898265606442</c:v>
                </c:pt>
                <c:pt idx="1">
                  <c:v>0.4838153992736034</c:v>
                </c:pt>
                <c:pt idx="2">
                  <c:v>0.6155907841349838</c:v>
                </c:pt>
                <c:pt idx="3">
                  <c:v>0.71729519627785809</c:v>
                </c:pt>
                <c:pt idx="4">
                  <c:v>0.79582467930745582</c:v>
                </c:pt>
                <c:pt idx="5">
                  <c:v>0.86132971901435385</c:v>
                </c:pt>
                <c:pt idx="6">
                  <c:v>0.91189509765264487</c:v>
                </c:pt>
                <c:pt idx="7">
                  <c:v>0.95269167894558116</c:v>
                </c:pt>
                <c:pt idx="8">
                  <c:v>0.97912281408199442</c:v>
                </c:pt>
                <c:pt idx="9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A-4E26-BCA2-C601FBB89317}"/>
            </c:ext>
          </c:extLst>
        </c:ser>
        <c:ser>
          <c:idx val="1"/>
          <c:order val="1"/>
          <c:tx>
            <c:strRef>
              <c:f>'DECIL 10'!$AE$3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10'!$AE$4:$AE$13</c:f>
              <c:numCache>
                <c:formatCode>0%</c:formatCode>
                <c:ptCount val="10"/>
                <c:pt idx="0">
                  <c:v>0.32210475263742644</c:v>
                </c:pt>
                <c:pt idx="1">
                  <c:v>0.49990402503284065</c:v>
                </c:pt>
                <c:pt idx="2">
                  <c:v>0.63157903691751083</c:v>
                </c:pt>
                <c:pt idx="3">
                  <c:v>0.72727224280198766</c:v>
                </c:pt>
                <c:pt idx="4">
                  <c:v>0.81148319305062167</c:v>
                </c:pt>
                <c:pt idx="5">
                  <c:v>0.87081265210621783</c:v>
                </c:pt>
                <c:pt idx="6">
                  <c:v>0.91636254395997818</c:v>
                </c:pt>
                <c:pt idx="7">
                  <c:v>0.95176963144728421</c:v>
                </c:pt>
                <c:pt idx="8">
                  <c:v>0.97971264237034816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A-4E26-BCA2-C601FBB8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19744"/>
        <c:axId val="425020072"/>
      </c:barChart>
      <c:catAx>
        <c:axId val="425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5020072"/>
        <c:crosses val="autoZero"/>
        <c:auto val="1"/>
        <c:lblAlgn val="ctr"/>
        <c:lblOffset val="100"/>
        <c:noMultiLvlLbl val="0"/>
      </c:catAx>
      <c:valAx>
        <c:axId val="425020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250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01/08/2025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041024"/>
              </p:ext>
            </p:extLst>
          </p:nvPr>
        </p:nvGraphicFramePr>
        <p:xfrm>
          <a:off x="994800" y="1893569"/>
          <a:ext cx="10103506" cy="362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AB34DAF-2F7F-4A93-9498-F3AEDBB16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1182205"/>
              </p:ext>
            </p:extLst>
          </p:nvPr>
        </p:nvGraphicFramePr>
        <p:xfrm>
          <a:off x="1039905" y="1904999"/>
          <a:ext cx="10659035" cy="351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52833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556413"/>
              </p:ext>
            </p:extLst>
          </p:nvPr>
        </p:nvGraphicFramePr>
        <p:xfrm>
          <a:off x="914400" y="1911500"/>
          <a:ext cx="10183906" cy="36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50E58C4-36C4-4F54-86F3-CAABC8BC2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815750"/>
              </p:ext>
            </p:extLst>
          </p:nvPr>
        </p:nvGraphicFramePr>
        <p:xfrm>
          <a:off x="1039906" y="1949823"/>
          <a:ext cx="10112188" cy="354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65471"/>
              </p:ext>
            </p:extLst>
          </p:nvPr>
        </p:nvGraphicFramePr>
        <p:xfrm>
          <a:off x="914400" y="1884604"/>
          <a:ext cx="10183906" cy="364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BA70684-96C7-431E-B8D8-019D9848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275649"/>
              </p:ext>
            </p:extLst>
          </p:nvPr>
        </p:nvGraphicFramePr>
        <p:xfrm>
          <a:off x="1111624" y="2123686"/>
          <a:ext cx="10040470" cy="333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endParaRPr lang="pt-BR" sz="3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4B07B4-B268-41F5-9350-12D736A63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67909"/>
              </p:ext>
            </p:extLst>
          </p:nvPr>
        </p:nvGraphicFramePr>
        <p:xfrm>
          <a:off x="1138517" y="1976717"/>
          <a:ext cx="9977718" cy="344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B64AA49-C7D8-4484-9004-9CBC1257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5106"/>
              </p:ext>
            </p:extLst>
          </p:nvPr>
        </p:nvGraphicFramePr>
        <p:xfrm>
          <a:off x="2678856" y="2099644"/>
          <a:ext cx="9488432" cy="472440"/>
        </p:xfrm>
        <a:graphic>
          <a:graphicData uri="http://schemas.openxmlformats.org/drawingml/2006/table">
            <a:tbl>
              <a:tblPr/>
              <a:tblGrid>
                <a:gridCol w="2967748">
                  <a:extLst>
                    <a:ext uri="{9D8B030D-6E8A-4147-A177-3AD203B41FA5}">
                      <a16:colId xmlns:a16="http://schemas.microsoft.com/office/drawing/2014/main" val="3695593553"/>
                    </a:ext>
                  </a:extLst>
                </a:gridCol>
                <a:gridCol w="3281242">
                  <a:extLst>
                    <a:ext uri="{9D8B030D-6E8A-4147-A177-3AD203B41FA5}">
                      <a16:colId xmlns:a16="http://schemas.microsoft.com/office/drawing/2014/main" val="3944598674"/>
                    </a:ext>
                  </a:extLst>
                </a:gridCol>
                <a:gridCol w="3239442">
                  <a:extLst>
                    <a:ext uri="{9D8B030D-6E8A-4147-A177-3AD203B41FA5}">
                      <a16:colId xmlns:a16="http://schemas.microsoft.com/office/drawing/2014/main" val="1181706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Cash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méd Empréstimo = 599.496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Juros - Cash Loans = 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28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Empréstimo = 43.052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Revolving Loans = 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221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A6EDC5-4B79-4CBD-BA64-219283C7F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2929"/>
              </p:ext>
            </p:extLst>
          </p:nvPr>
        </p:nvGraphicFramePr>
        <p:xfrm>
          <a:off x="1007541" y="2812115"/>
          <a:ext cx="10691400" cy="2521883"/>
        </p:xfrm>
        <a:graphic>
          <a:graphicData uri="http://schemas.openxmlformats.org/drawingml/2006/table">
            <a:tbl>
              <a:tblPr/>
              <a:tblGrid>
                <a:gridCol w="1418707">
                  <a:extLst>
                    <a:ext uri="{9D8B030D-6E8A-4147-A177-3AD203B41FA5}">
                      <a16:colId xmlns:a16="http://schemas.microsoft.com/office/drawing/2014/main" val="2488413815"/>
                    </a:ext>
                  </a:extLst>
                </a:gridCol>
                <a:gridCol w="814268">
                  <a:extLst>
                    <a:ext uri="{9D8B030D-6E8A-4147-A177-3AD203B41FA5}">
                      <a16:colId xmlns:a16="http://schemas.microsoft.com/office/drawing/2014/main" val="1856469079"/>
                    </a:ext>
                  </a:extLst>
                </a:gridCol>
                <a:gridCol w="1319191">
                  <a:extLst>
                    <a:ext uri="{9D8B030D-6E8A-4147-A177-3AD203B41FA5}">
                      <a16:colId xmlns:a16="http://schemas.microsoft.com/office/drawing/2014/main" val="457541768"/>
                    </a:ext>
                  </a:extLst>
                </a:gridCol>
                <a:gridCol w="757332">
                  <a:extLst>
                    <a:ext uri="{9D8B030D-6E8A-4147-A177-3AD203B41FA5}">
                      <a16:colId xmlns:a16="http://schemas.microsoft.com/office/drawing/2014/main" val="2367866911"/>
                    </a:ext>
                  </a:extLst>
                </a:gridCol>
                <a:gridCol w="858924">
                  <a:extLst>
                    <a:ext uri="{9D8B030D-6E8A-4147-A177-3AD203B41FA5}">
                      <a16:colId xmlns:a16="http://schemas.microsoft.com/office/drawing/2014/main" val="1633429351"/>
                    </a:ext>
                  </a:extLst>
                </a:gridCol>
                <a:gridCol w="951283">
                  <a:extLst>
                    <a:ext uri="{9D8B030D-6E8A-4147-A177-3AD203B41FA5}">
                      <a16:colId xmlns:a16="http://schemas.microsoft.com/office/drawing/2014/main" val="2133204548"/>
                    </a:ext>
                  </a:extLst>
                </a:gridCol>
                <a:gridCol w="1366892">
                  <a:extLst>
                    <a:ext uri="{9D8B030D-6E8A-4147-A177-3AD203B41FA5}">
                      <a16:colId xmlns:a16="http://schemas.microsoft.com/office/drawing/2014/main" val="1379099840"/>
                    </a:ext>
                  </a:extLst>
                </a:gridCol>
                <a:gridCol w="1237590">
                  <a:extLst>
                    <a:ext uri="{9D8B030D-6E8A-4147-A177-3AD203B41FA5}">
                      <a16:colId xmlns:a16="http://schemas.microsoft.com/office/drawing/2014/main" val="1441674424"/>
                    </a:ext>
                  </a:extLst>
                </a:gridCol>
                <a:gridCol w="1373964">
                  <a:extLst>
                    <a:ext uri="{9D8B030D-6E8A-4147-A177-3AD203B41FA5}">
                      <a16:colId xmlns:a16="http://schemas.microsoft.com/office/drawing/2014/main" val="1114147883"/>
                    </a:ext>
                  </a:extLst>
                </a:gridCol>
                <a:gridCol w="593249">
                  <a:extLst>
                    <a:ext uri="{9D8B030D-6E8A-4147-A177-3AD203B41FA5}">
                      <a16:colId xmlns:a16="http://schemas.microsoft.com/office/drawing/2014/main" val="1292625980"/>
                    </a:ext>
                  </a:extLst>
                </a:gridCol>
              </a:tblGrid>
              <a:tr h="488755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30443" marB="30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12864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5.221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9.457.891.932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3.129.969.602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6.327.922.330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7061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58.117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3.625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8.511.634.077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2.173.172.378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6.338.461.698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034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3.542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8.512.073.447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2.123.419.804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6.388.653.643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57662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6.458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1.679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945.818.485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- 1.006.549.797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       60.731.313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8BA619A9-0A84-4DCF-BCCA-70BC49C38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593918"/>
              </p:ext>
            </p:extLst>
          </p:nvPr>
        </p:nvGraphicFramePr>
        <p:xfrm>
          <a:off x="1123805" y="4339929"/>
          <a:ext cx="1980736" cy="173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44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783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50</cp:revision>
  <dcterms:created xsi:type="dcterms:W3CDTF">2025-07-27T15:53:02Z</dcterms:created>
  <dcterms:modified xsi:type="dcterms:W3CDTF">2025-08-01T23:01:12Z</dcterms:modified>
</cp:coreProperties>
</file>