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Lima Rodovalho" initials="JLR" lastIdx="1" clrIdx="0">
    <p:extLst>
      <p:ext uri="{19B8F6BF-5375-455C-9EA6-DF929625EA0E}">
        <p15:presenceInfo xmlns:p15="http://schemas.microsoft.com/office/powerpoint/2012/main" userId="cde723b2e27e8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004AAD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E-4B2B-8F6E-19E88A065FDB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E-4B2B-8F6E-19E88A065FDB}"/>
              </c:ext>
            </c:extLst>
          </c:dPt>
          <c:val>
            <c:numRef>
              <c:f>'Cortando apenas 10% do vol'!$E$40:$E$41</c:f>
              <c:numCache>
                <c:formatCode>0%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E-4B2B-8F6E-19E88A065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Metricas!$F$7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Metricas!$F$8:$F$10</c:f>
              <c:numCache>
                <c:formatCode>0.00%</c:formatCode>
                <c:ptCount val="3"/>
                <c:pt idx="0">
                  <c:v>0.74048899999999995</c:v>
                </c:pt>
                <c:pt idx="1">
                  <c:v>0.48097800000000002</c:v>
                </c:pt>
                <c:pt idx="2">
                  <c:v>0.36107400000000001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C-43B7-A65B-8162B2A58CCA}"/>
            </c:ext>
          </c:extLst>
        </c:ser>
        <c:ser>
          <c:idx val="1"/>
          <c:order val="1"/>
          <c:tx>
            <c:strRef>
              <c:f>Metricas!$G$7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Metricas!$G$8:$G$10</c:f>
              <c:numCache>
                <c:formatCode>0.00%</c:formatCode>
                <c:ptCount val="3"/>
                <c:pt idx="0">
                  <c:v>0.73572700000000002</c:v>
                </c:pt>
                <c:pt idx="1">
                  <c:v>0.47145399999999998</c:v>
                </c:pt>
                <c:pt idx="2">
                  <c:v>0.34753499999999998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C-43B7-A65B-8162B2A58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'DECIL 10'!$H$3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10'!$H$4:$H$13</c:f>
              <c:numCache>
                <c:formatCode>0%</c:formatCode>
                <c:ptCount val="10"/>
                <c:pt idx="0">
                  <c:v>0.25021599999999999</c:v>
                </c:pt>
                <c:pt idx="1">
                  <c:v>0.14810599999999999</c:v>
                </c:pt>
                <c:pt idx="2">
                  <c:v>0.105883</c:v>
                </c:pt>
                <c:pt idx="3">
                  <c:v>8.2352999999999996E-2</c:v>
                </c:pt>
                <c:pt idx="4">
                  <c:v>6.3930000000000001E-2</c:v>
                </c:pt>
                <c:pt idx="5">
                  <c:v>5.0358E-2</c:v>
                </c:pt>
                <c:pt idx="6">
                  <c:v>3.8871999999999997E-2</c:v>
                </c:pt>
                <c:pt idx="7">
                  <c:v>3.2086999999999997E-2</c:v>
                </c:pt>
                <c:pt idx="8">
                  <c:v>2.1038999999999999E-2</c:v>
                </c:pt>
                <c:pt idx="9">
                  <c:v>1.567E-2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02-4FB8-95F8-B5E9013D661E}"/>
            </c:ext>
          </c:extLst>
        </c:ser>
        <c:ser>
          <c:idx val="1"/>
          <c:order val="1"/>
          <c:tx>
            <c:strRef>
              <c:f>'DECIL 10'!$I$3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10'!$I$4:$I$13</c:f>
              <c:numCache>
                <c:formatCode>0%</c:formatCode>
                <c:ptCount val="10"/>
                <c:pt idx="0">
                  <c:v>0.24702099999999999</c:v>
                </c:pt>
                <c:pt idx="1">
                  <c:v>0.14382900000000001</c:v>
                </c:pt>
                <c:pt idx="2">
                  <c:v>0.106617</c:v>
                </c:pt>
                <c:pt idx="3">
                  <c:v>8.2109000000000001E-2</c:v>
                </c:pt>
                <c:pt idx="4">
                  <c:v>6.336E-2</c:v>
                </c:pt>
                <c:pt idx="5">
                  <c:v>5.3039999999999997E-2</c:v>
                </c:pt>
                <c:pt idx="6">
                  <c:v>4.0974999999999998E-2</c:v>
                </c:pt>
                <c:pt idx="7">
                  <c:v>3.2759000000000003E-2</c:v>
                </c:pt>
                <c:pt idx="8">
                  <c:v>2.1375000000000002E-2</c:v>
                </c:pt>
                <c:pt idx="9">
                  <c:v>1.7002E-2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02-4FB8-95F8-B5E9013D6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054776"/>
        <c:axId val="611050184"/>
      </c:barChart>
      <c:catAx>
        <c:axId val="611054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050184"/>
        <c:crosses val="autoZero"/>
        <c:auto val="1"/>
        <c:lblAlgn val="ctr"/>
        <c:lblOffset val="100"/>
        <c:noMultiLvlLbl val="0"/>
      </c:catAx>
      <c:valAx>
        <c:axId val="611050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11054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Metricas!$O$7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Metricas!$O$8:$O$10</c:f>
              <c:numCache>
                <c:formatCode>0.00%</c:formatCode>
                <c:ptCount val="3"/>
                <c:pt idx="0">
                  <c:v>0.78142699999999998</c:v>
                </c:pt>
                <c:pt idx="1">
                  <c:v>0.56285300000000005</c:v>
                </c:pt>
                <c:pt idx="2">
                  <c:v>0.41842000000000001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3-443A-A106-6A8684808B21}"/>
            </c:ext>
          </c:extLst>
        </c:ser>
        <c:ser>
          <c:idx val="1"/>
          <c:order val="1"/>
          <c:tx>
            <c:strRef>
              <c:f>Metricas!$P$7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Metricas!$P$8:$P$10</c:f>
              <c:numCache>
                <c:formatCode>0.00%</c:formatCode>
                <c:ptCount val="3"/>
                <c:pt idx="0">
                  <c:v>0.74530600000000002</c:v>
                </c:pt>
                <c:pt idx="1">
                  <c:v>0.49061199999999999</c:v>
                </c:pt>
                <c:pt idx="2">
                  <c:v>0.36687599999999998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3-443A-A106-6A8684808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815012141783756E-2"/>
          <c:y val="3.9401647761678982E-2"/>
          <c:w val="0.97236997571643247"/>
          <c:h val="0.64974614564733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'DECIL 10'!$S$3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10'!$S$4:$S$13</c:f>
              <c:numCache>
                <c:formatCode>0%</c:formatCode>
                <c:ptCount val="10"/>
                <c:pt idx="0">
                  <c:v>0.28444399999999997</c:v>
                </c:pt>
                <c:pt idx="1">
                  <c:v>0.15702199999999999</c:v>
                </c:pt>
                <c:pt idx="2">
                  <c:v>0.10817599999999999</c:v>
                </c:pt>
                <c:pt idx="3">
                  <c:v>7.9439999999999997E-2</c:v>
                </c:pt>
                <c:pt idx="4">
                  <c:v>6.1654E-2</c:v>
                </c:pt>
                <c:pt idx="5">
                  <c:v>4.4601000000000002E-2</c:v>
                </c:pt>
                <c:pt idx="6">
                  <c:v>3.2717999999999997E-2</c:v>
                </c:pt>
                <c:pt idx="7">
                  <c:v>2.2498000000000001E-2</c:v>
                </c:pt>
                <c:pt idx="8">
                  <c:v>1.3937E-2</c:v>
                </c:pt>
                <c:pt idx="9">
                  <c:v>4.3140000000000001E-3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6-4915-BDDA-F7C9A73F4F6F}"/>
            </c:ext>
          </c:extLst>
        </c:ser>
        <c:ser>
          <c:idx val="1"/>
          <c:order val="1"/>
          <c:tx>
            <c:strRef>
              <c:f>'DECIL 10'!$T$3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10'!$T$4:$T$13</c:f>
              <c:numCache>
                <c:formatCode>0%</c:formatCode>
                <c:ptCount val="10"/>
                <c:pt idx="0">
                  <c:v>0.26060699999999998</c:v>
                </c:pt>
                <c:pt idx="1">
                  <c:v>0.14385300000000001</c:v>
                </c:pt>
                <c:pt idx="2">
                  <c:v>0.106535</c:v>
                </c:pt>
                <c:pt idx="3">
                  <c:v>7.7435000000000004E-2</c:v>
                </c:pt>
                <c:pt idx="4">
                  <c:v>6.8132999999999999E-2</c:v>
                </c:pt>
                <c:pt idx="5">
                  <c:v>4.8002000000000003E-2</c:v>
                </c:pt>
                <c:pt idx="6">
                  <c:v>3.6859000000000003E-2</c:v>
                </c:pt>
                <c:pt idx="7">
                  <c:v>2.8646999999999999E-2</c:v>
                </c:pt>
                <c:pt idx="8">
                  <c:v>2.2608E-2</c:v>
                </c:pt>
                <c:pt idx="9">
                  <c:v>1.6414000000000002E-2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96-4915-BDDA-F7C9A73F4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0955248"/>
        <c:axId val="610955576"/>
      </c:barChart>
      <c:catAx>
        <c:axId val="610955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0955576"/>
        <c:crosses val="autoZero"/>
        <c:auto val="1"/>
        <c:lblAlgn val="ctr"/>
        <c:lblOffset val="100"/>
        <c:noMultiLvlLbl val="0"/>
      </c:catAx>
      <c:valAx>
        <c:axId val="6109555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1095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Metricas!$U$7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Metricas!$U$8:$U$10</c:f>
              <c:numCache>
                <c:formatCode>0.00%</c:formatCode>
                <c:ptCount val="3"/>
                <c:pt idx="0">
                  <c:v>0.73572700000000002</c:v>
                </c:pt>
                <c:pt idx="1">
                  <c:v>0.47145399999999998</c:v>
                </c:pt>
                <c:pt idx="2">
                  <c:v>0.34753499999999998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1-44A5-8E4D-0E8FE2DF47D2}"/>
            </c:ext>
          </c:extLst>
        </c:ser>
        <c:ser>
          <c:idx val="1"/>
          <c:order val="1"/>
          <c:tx>
            <c:strRef>
              <c:f>Metricas!$V$7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Metricas!$V$8:$V$10</c:f>
              <c:numCache>
                <c:formatCode>0.00%</c:formatCode>
                <c:ptCount val="3"/>
                <c:pt idx="0">
                  <c:v>0.74530600000000002</c:v>
                </c:pt>
                <c:pt idx="1">
                  <c:v>0.49061199999999999</c:v>
                </c:pt>
                <c:pt idx="2">
                  <c:v>0.36687599999999998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E1-44A5-8E4D-0E8FE2DF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91369129134393E-2"/>
          <c:y val="4.5640275566640194E-2"/>
          <c:w val="0.97217261741731209"/>
          <c:h val="0.65091837578118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'DECIL 10'!$W$3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10'!$W$4:$W$13</c:f>
              <c:numCache>
                <c:formatCode>0%</c:formatCode>
                <c:ptCount val="10"/>
                <c:pt idx="0">
                  <c:v>0.24702099999999999</c:v>
                </c:pt>
                <c:pt idx="1">
                  <c:v>0.14382900000000001</c:v>
                </c:pt>
                <c:pt idx="2">
                  <c:v>0.106617</c:v>
                </c:pt>
                <c:pt idx="3">
                  <c:v>8.2109000000000001E-2</c:v>
                </c:pt>
                <c:pt idx="4">
                  <c:v>6.336E-2</c:v>
                </c:pt>
                <c:pt idx="5">
                  <c:v>5.3039999999999997E-2</c:v>
                </c:pt>
                <c:pt idx="6">
                  <c:v>4.0974999999999998E-2</c:v>
                </c:pt>
                <c:pt idx="7">
                  <c:v>3.2759000000000003E-2</c:v>
                </c:pt>
                <c:pt idx="8">
                  <c:v>2.1375000000000002E-2</c:v>
                </c:pt>
                <c:pt idx="9">
                  <c:v>1.7002E-2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9-4F02-9FA3-C2B8D7C91E77}"/>
            </c:ext>
          </c:extLst>
        </c:ser>
        <c:ser>
          <c:idx val="1"/>
          <c:order val="1"/>
          <c:tx>
            <c:strRef>
              <c:f>'DECIL 10'!$X$3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10'!$X$4:$X$13</c:f>
              <c:numCache>
                <c:formatCode>0%</c:formatCode>
                <c:ptCount val="10"/>
                <c:pt idx="0">
                  <c:v>0.26060699999999998</c:v>
                </c:pt>
                <c:pt idx="1">
                  <c:v>0.14385300000000001</c:v>
                </c:pt>
                <c:pt idx="2">
                  <c:v>0.106535</c:v>
                </c:pt>
                <c:pt idx="3">
                  <c:v>7.7435000000000004E-2</c:v>
                </c:pt>
                <c:pt idx="4">
                  <c:v>6.8132999999999999E-2</c:v>
                </c:pt>
                <c:pt idx="5">
                  <c:v>4.8002000000000003E-2</c:v>
                </c:pt>
                <c:pt idx="6">
                  <c:v>3.6859000000000003E-2</c:v>
                </c:pt>
                <c:pt idx="7">
                  <c:v>2.8646999999999999E-2</c:v>
                </c:pt>
                <c:pt idx="8">
                  <c:v>2.2608E-2</c:v>
                </c:pt>
                <c:pt idx="9">
                  <c:v>1.6414000000000002E-2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69-4F02-9FA3-C2B8D7C91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149496"/>
        <c:axId val="680150152"/>
      </c:barChart>
      <c:catAx>
        <c:axId val="680149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0150152"/>
        <c:crosses val="autoZero"/>
        <c:auto val="1"/>
        <c:lblAlgn val="ctr"/>
        <c:lblOffset val="100"/>
        <c:noMultiLvlLbl val="0"/>
      </c:catAx>
      <c:valAx>
        <c:axId val="680150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8014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'DECIL 10'!$AD$3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10'!$AD$4:$AD$13</c:f>
              <c:numCache>
                <c:formatCode>0%</c:formatCode>
                <c:ptCount val="10"/>
                <c:pt idx="0">
                  <c:v>0.30568898265606442</c:v>
                </c:pt>
                <c:pt idx="1">
                  <c:v>0.4838153992736034</c:v>
                </c:pt>
                <c:pt idx="2">
                  <c:v>0.6155907841349838</c:v>
                </c:pt>
                <c:pt idx="3">
                  <c:v>0.71729519627785809</c:v>
                </c:pt>
                <c:pt idx="4">
                  <c:v>0.79582467930745582</c:v>
                </c:pt>
                <c:pt idx="5">
                  <c:v>0.86132971901435385</c:v>
                </c:pt>
                <c:pt idx="6">
                  <c:v>0.91189509765264487</c:v>
                </c:pt>
                <c:pt idx="7">
                  <c:v>0.95269167894558116</c:v>
                </c:pt>
                <c:pt idx="8">
                  <c:v>0.97912281408199442</c:v>
                </c:pt>
                <c:pt idx="9">
                  <c:v>0.99999999999999989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A-4E26-BCA2-C601FBB89317}"/>
            </c:ext>
          </c:extLst>
        </c:ser>
        <c:ser>
          <c:idx val="1"/>
          <c:order val="1"/>
          <c:tx>
            <c:strRef>
              <c:f>'DECIL 10'!$AE$3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10'!$AE$4:$AE$13</c:f>
              <c:numCache>
                <c:formatCode>0%</c:formatCode>
                <c:ptCount val="10"/>
                <c:pt idx="0">
                  <c:v>0.32210475263742644</c:v>
                </c:pt>
                <c:pt idx="1">
                  <c:v>0.49990402503284065</c:v>
                </c:pt>
                <c:pt idx="2">
                  <c:v>0.63157903691751083</c:v>
                </c:pt>
                <c:pt idx="3">
                  <c:v>0.72727224280198766</c:v>
                </c:pt>
                <c:pt idx="4">
                  <c:v>0.81148319305062167</c:v>
                </c:pt>
                <c:pt idx="5">
                  <c:v>0.87081265210621783</c:v>
                </c:pt>
                <c:pt idx="6">
                  <c:v>0.91636254395997818</c:v>
                </c:pt>
                <c:pt idx="7">
                  <c:v>0.95176963144728421</c:v>
                </c:pt>
                <c:pt idx="8">
                  <c:v>0.97971264237034816</c:v>
                </c:pt>
                <c:pt idx="9">
                  <c:v>1.0000000000000002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A-4E26-BCA2-C601FBB89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019744"/>
        <c:axId val="425020072"/>
      </c:barChart>
      <c:catAx>
        <c:axId val="425019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5020072"/>
        <c:crosses val="autoZero"/>
        <c:auto val="1"/>
        <c:lblAlgn val="ctr"/>
        <c:lblOffset val="100"/>
        <c:noMultiLvlLbl val="0"/>
      </c:catAx>
      <c:valAx>
        <c:axId val="425020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2501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DD58-CA42-44AC-AEAD-14CB3D0D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9073B-DA6A-460E-8DC7-31200038D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2ECB3-2FD6-4B2B-8A4F-6CFF514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2A3DB-43C0-40D3-A991-B79D4A70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873D7-9113-4BAC-B4E0-5477C0A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E67A7-A19F-4EFC-9445-D8D4A919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FE1491-1843-449E-85DF-2A3AAFF9F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1F9CB3-A163-4133-836A-855143AF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B7E7B-EDAC-4FC5-A564-9FB7CA6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8AA36-EE54-4A00-BCCD-B9FC040A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A92200-58A5-4E35-908F-F3A57D9F2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858E3-8AC8-4A64-ABA2-B259D003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72304-3948-4F60-A219-AF1C5C3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9AA15-5B47-4903-9BF3-06C8BC43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22579-23E2-4730-9D09-B70DD27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3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9C9AE-D35C-4B82-AA38-276580F8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64EE5-0FCA-498A-A67A-9F7B73C3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C72EC-92F1-4BAF-B633-8DE2BDD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BB532-314A-4CE9-9F12-CAD952DE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9B162-ED69-431D-A9E4-726C4963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273B-944D-43E1-956E-C74A1D52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9BB7ED-21AE-4162-BC93-B2CDDD3B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6121B-CC39-4EC2-93A7-C2CCAE1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A9806-852C-46BA-8BE5-CAC9793B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E6E5B-A9BF-447D-8CCB-04E8A42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A639-3F42-4E40-9C77-DD7EC68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F1F0E-8792-4044-912E-39C37F341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99907-642B-4295-9874-D79BAB33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04FF74-346F-432D-888A-C31CBA67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F2656-BDAA-4631-86DC-2D1BB69B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1E5E2-2C20-4D33-954B-8E9576C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4E5A8-4EBA-4F17-80C1-21F1C627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6352-7FF4-4306-9012-C0F45580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D3B444-D13A-402C-8553-0015FBE0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AC5EA-EE75-455E-A82C-F39866BD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A762AA-6AD7-4E21-9283-A32F8E7F2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87BE7-0D82-4C52-92E5-09A7E62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F87C0C-7AD7-47C7-98DF-4788CCEE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31D7D3-3E70-41D4-93EE-492C226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F8AD0-DE85-41D1-AB94-34D33B49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0F35C6-3F12-497B-BFE0-2F47D4E9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7E2777-22FA-4F74-902C-34EF267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2E8FAB-A438-472B-B306-E80BFC1B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405A04-52AB-409B-99B1-5B9DC24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CFD23-5F32-4ABE-9735-7A76E17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8DD687-A311-47B6-B079-6F184B46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EDEC5-7CCF-4E5F-8D2E-9E7C7BD4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D70FB-F88C-42D6-8CD3-F29EF989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6446A4-0F40-4841-AC53-E6A66FEE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BA465-5E8B-4CFE-BEDA-D6DA2D21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3268F-C8E8-48EA-BCD2-BA81602E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7675B-863D-49E5-8467-086D7025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8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F5AA0-E120-4C1A-9149-7FB3DCDC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486274-A2C0-4A93-A8CC-F8340162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CC7D92-592D-4D85-AB26-F222725B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A7707-98FE-4773-86AE-E07F365C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3E381-900F-453C-9282-63DE239F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D1915-C5DC-466C-8A54-A4894D5B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DF7A19-E3E7-41EC-9049-22F403BB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50A70-CFA5-4C66-B83C-DE7F381D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E8A91-49F0-4E67-B819-A67BE7B4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CFF0A-8F7F-4CEA-82BD-AAE161E4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3C8A7-3A09-4CC7-86B9-C0371213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60A2C7B-5742-47ED-A941-A659CCEBA622}"/>
              </a:ext>
            </a:extLst>
          </p:cNvPr>
          <p:cNvSpPr txBox="1"/>
          <p:nvPr/>
        </p:nvSpPr>
        <p:spPr>
          <a:xfrm>
            <a:off x="1138235" y="1932742"/>
            <a:ext cx="6610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Plano Redução Inadimplência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5D555D-5CAD-4F60-8B24-2116528B5E28}"/>
              </a:ext>
            </a:extLst>
          </p:cNvPr>
          <p:cNvSpPr txBox="1"/>
          <p:nvPr/>
        </p:nvSpPr>
        <p:spPr>
          <a:xfrm>
            <a:off x="1138235" y="3797677"/>
            <a:ext cx="6448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GERÊNCIA DE CIÊNCIA DE DADOS POD BANK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B48FE268-CCA6-4B7C-B307-0F9DAABF075C}"/>
              </a:ext>
            </a:extLst>
          </p:cNvPr>
          <p:cNvGrpSpPr/>
          <p:nvPr/>
        </p:nvGrpSpPr>
        <p:grpSpPr>
          <a:xfrm>
            <a:off x="1059247" y="1647824"/>
            <a:ext cx="78988" cy="3562352"/>
            <a:chOff x="0" y="0"/>
            <a:chExt cx="20803" cy="93823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956060-1074-4261-BECE-E2A0AA60A8D8}"/>
                </a:ext>
              </a:extLst>
            </p:cNvPr>
            <p:cNvSpPr/>
            <p:nvPr/>
          </p:nvSpPr>
          <p:spPr>
            <a:xfrm>
              <a:off x="0" y="0"/>
              <a:ext cx="20803" cy="938233"/>
            </a:xfrm>
            <a:custGeom>
              <a:avLst/>
              <a:gdLst/>
              <a:ahLst/>
              <a:cxnLst/>
              <a:rect l="l" t="t" r="r" b="b"/>
              <a:pathLst>
                <a:path w="20803" h="93823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584C7944-9D5A-428E-BE91-5BC3DC713087}"/>
                </a:ext>
              </a:extLst>
            </p:cNvPr>
            <p:cNvSpPr txBox="1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8816184-C601-48DA-AFAF-9528A27C78B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9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89B09DA-A2B5-4949-AF18-C7A523DAF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41024"/>
              </p:ext>
            </p:extLst>
          </p:nvPr>
        </p:nvGraphicFramePr>
        <p:xfrm>
          <a:off x="994800" y="1893569"/>
          <a:ext cx="10103506" cy="362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7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AB34DAF-2F7F-4A93-9498-F3AEDBB16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182205"/>
              </p:ext>
            </p:extLst>
          </p:nvPr>
        </p:nvGraphicFramePr>
        <p:xfrm>
          <a:off x="1039905" y="1904999"/>
          <a:ext cx="10659035" cy="351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C5CE457-08C7-475C-9340-3E036F6935B3}"/>
              </a:ext>
            </a:extLst>
          </p:cNvPr>
          <p:cNvCxnSpPr>
            <a:cxnSpLocks/>
          </p:cNvCxnSpPr>
          <p:nvPr/>
        </p:nvCxnSpPr>
        <p:spPr>
          <a:xfrm>
            <a:off x="994800" y="3760694"/>
            <a:ext cx="1052833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70C6F6-EFFD-4AF5-B5E0-13EF6FED6AFA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049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28BA41C-E433-41E8-92C0-7472714D6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556413"/>
              </p:ext>
            </p:extLst>
          </p:nvPr>
        </p:nvGraphicFramePr>
        <p:xfrm>
          <a:off x="914400" y="1911500"/>
          <a:ext cx="10183906" cy="362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43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50E58C4-36C4-4F54-86F3-CAABC8BC2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815750"/>
              </p:ext>
            </p:extLst>
          </p:nvPr>
        </p:nvGraphicFramePr>
        <p:xfrm>
          <a:off x="1039906" y="1949823"/>
          <a:ext cx="10112188" cy="354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C714227-5251-4000-82B7-E75319B71FF1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EA3B27-48BE-40EB-BC0F-62F78A1672D3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60907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PRINCIPAIS MÉTRICAS </a:t>
            </a:r>
            <a:r>
              <a:rPr lang="pt-BR" sz="2000" b="1" i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(TESTE)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0E36304-8618-4AA4-ACF4-7D3984475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65471"/>
              </p:ext>
            </p:extLst>
          </p:nvPr>
        </p:nvGraphicFramePr>
        <p:xfrm>
          <a:off x="914400" y="1884604"/>
          <a:ext cx="10183906" cy="3646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66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BA70684-96C7-431E-B8D8-019D98482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275649"/>
              </p:ext>
            </p:extLst>
          </p:nvPr>
        </p:nvGraphicFramePr>
        <p:xfrm>
          <a:off x="1111624" y="2123686"/>
          <a:ext cx="10040470" cy="333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ORDENAÇÃO DECIL </a:t>
            </a:r>
            <a:r>
              <a:rPr lang="pt-BR" sz="2000" b="1" i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(TESTE)</a:t>
            </a:r>
          </a:p>
          <a:p>
            <a:endParaRPr lang="pt-BR" sz="3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764735F-4D72-482B-9B85-8841E429B27B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F155F0-F113-4062-9E9B-55AB772B81BE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269014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MAUS ACUMULADOS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4B07B4-B268-41F5-9350-12D736A63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67909"/>
              </p:ext>
            </p:extLst>
          </p:nvPr>
        </p:nvGraphicFramePr>
        <p:xfrm>
          <a:off x="1138517" y="1976717"/>
          <a:ext cx="9977718" cy="3446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94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RESUMO DOS IMPACTOS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SIMULADO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B64AA49-C7D8-4484-9004-9CBC12572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35106"/>
              </p:ext>
            </p:extLst>
          </p:nvPr>
        </p:nvGraphicFramePr>
        <p:xfrm>
          <a:off x="2678856" y="2099644"/>
          <a:ext cx="9488432" cy="472440"/>
        </p:xfrm>
        <a:graphic>
          <a:graphicData uri="http://schemas.openxmlformats.org/drawingml/2006/table">
            <a:tbl>
              <a:tblPr/>
              <a:tblGrid>
                <a:gridCol w="2967748">
                  <a:extLst>
                    <a:ext uri="{9D8B030D-6E8A-4147-A177-3AD203B41FA5}">
                      <a16:colId xmlns:a16="http://schemas.microsoft.com/office/drawing/2014/main" val="3695593553"/>
                    </a:ext>
                  </a:extLst>
                </a:gridCol>
                <a:gridCol w="3281242">
                  <a:extLst>
                    <a:ext uri="{9D8B030D-6E8A-4147-A177-3AD203B41FA5}">
                      <a16:colId xmlns:a16="http://schemas.microsoft.com/office/drawing/2014/main" val="3944598674"/>
                    </a:ext>
                  </a:extLst>
                </a:gridCol>
                <a:gridCol w="3239442">
                  <a:extLst>
                    <a:ext uri="{9D8B030D-6E8A-4147-A177-3AD203B41FA5}">
                      <a16:colId xmlns:a16="http://schemas.microsoft.com/office/drawing/2014/main" val="11817066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Cash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méd Empréstimo = 599.496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Juros - Cash Loans = 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128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 Empréstimo = 43.052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Juros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Revolving Loans = 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221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7A6EDC5-4B79-4CBD-BA64-219283C7F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02929"/>
              </p:ext>
            </p:extLst>
          </p:nvPr>
        </p:nvGraphicFramePr>
        <p:xfrm>
          <a:off x="1007541" y="2812115"/>
          <a:ext cx="10691400" cy="2521883"/>
        </p:xfrm>
        <a:graphic>
          <a:graphicData uri="http://schemas.openxmlformats.org/drawingml/2006/table">
            <a:tbl>
              <a:tblPr/>
              <a:tblGrid>
                <a:gridCol w="1418707">
                  <a:extLst>
                    <a:ext uri="{9D8B030D-6E8A-4147-A177-3AD203B41FA5}">
                      <a16:colId xmlns:a16="http://schemas.microsoft.com/office/drawing/2014/main" val="2488413815"/>
                    </a:ext>
                  </a:extLst>
                </a:gridCol>
                <a:gridCol w="814268">
                  <a:extLst>
                    <a:ext uri="{9D8B030D-6E8A-4147-A177-3AD203B41FA5}">
                      <a16:colId xmlns:a16="http://schemas.microsoft.com/office/drawing/2014/main" val="1856469079"/>
                    </a:ext>
                  </a:extLst>
                </a:gridCol>
                <a:gridCol w="1319191">
                  <a:extLst>
                    <a:ext uri="{9D8B030D-6E8A-4147-A177-3AD203B41FA5}">
                      <a16:colId xmlns:a16="http://schemas.microsoft.com/office/drawing/2014/main" val="457541768"/>
                    </a:ext>
                  </a:extLst>
                </a:gridCol>
                <a:gridCol w="757332">
                  <a:extLst>
                    <a:ext uri="{9D8B030D-6E8A-4147-A177-3AD203B41FA5}">
                      <a16:colId xmlns:a16="http://schemas.microsoft.com/office/drawing/2014/main" val="2367866911"/>
                    </a:ext>
                  </a:extLst>
                </a:gridCol>
                <a:gridCol w="858924">
                  <a:extLst>
                    <a:ext uri="{9D8B030D-6E8A-4147-A177-3AD203B41FA5}">
                      <a16:colId xmlns:a16="http://schemas.microsoft.com/office/drawing/2014/main" val="1633429351"/>
                    </a:ext>
                  </a:extLst>
                </a:gridCol>
                <a:gridCol w="951283">
                  <a:extLst>
                    <a:ext uri="{9D8B030D-6E8A-4147-A177-3AD203B41FA5}">
                      <a16:colId xmlns:a16="http://schemas.microsoft.com/office/drawing/2014/main" val="2133204548"/>
                    </a:ext>
                  </a:extLst>
                </a:gridCol>
                <a:gridCol w="1366892">
                  <a:extLst>
                    <a:ext uri="{9D8B030D-6E8A-4147-A177-3AD203B41FA5}">
                      <a16:colId xmlns:a16="http://schemas.microsoft.com/office/drawing/2014/main" val="1379099840"/>
                    </a:ext>
                  </a:extLst>
                </a:gridCol>
                <a:gridCol w="1237590">
                  <a:extLst>
                    <a:ext uri="{9D8B030D-6E8A-4147-A177-3AD203B41FA5}">
                      <a16:colId xmlns:a16="http://schemas.microsoft.com/office/drawing/2014/main" val="1441674424"/>
                    </a:ext>
                  </a:extLst>
                </a:gridCol>
                <a:gridCol w="1373964">
                  <a:extLst>
                    <a:ext uri="{9D8B030D-6E8A-4147-A177-3AD203B41FA5}">
                      <a16:colId xmlns:a16="http://schemas.microsoft.com/office/drawing/2014/main" val="1114147883"/>
                    </a:ext>
                  </a:extLst>
                </a:gridCol>
                <a:gridCol w="593249">
                  <a:extLst>
                    <a:ext uri="{9D8B030D-6E8A-4147-A177-3AD203B41FA5}">
                      <a16:colId xmlns:a16="http://schemas.microsoft.com/office/drawing/2014/main" val="1292625980"/>
                    </a:ext>
                  </a:extLst>
                </a:gridCol>
              </a:tblGrid>
              <a:tr h="488755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30443" marB="30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público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púb. Aprovado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Taxa de Aprov.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Maus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Taxa de Maus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Receita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Perda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Balanço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Ganho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12864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 Vigente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5.221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9.457.891.932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3.129.969.602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6.327.922.330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70618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Logística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20" marR="762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58.117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3.625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8.511.634.077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2.173.172.378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6.338.461.698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20348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58.120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3.542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8.512.073.447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2.123.419.804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6.388.653.643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957662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 x Cenário Vigente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6.458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1.679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945.818.485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- 1.006.549.797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       60.731.313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0,96%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2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 -  DIÁRIO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8626D2-C2E0-4983-A172-4C6C4E54D214}"/>
              </a:ext>
            </a:extLst>
          </p:cNvPr>
          <p:cNvSpPr txBox="1"/>
          <p:nvPr/>
        </p:nvSpPr>
        <p:spPr>
          <a:xfrm>
            <a:off x="998291" y="2430774"/>
            <a:ext cx="10528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pipeline predict.py, onde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obtem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a versão mais recente via MLFLOW.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Aplicar a versão mais recente do modelo na base 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(D-1).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Base Escorada: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Salvar base escorada particionada pela data da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.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5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PRÓXIMOS PASSOS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6F2045-1459-47F0-AB08-1EDBCE3E159D}"/>
              </a:ext>
            </a:extLst>
          </p:cNvPr>
          <p:cNvSpPr txBox="1"/>
          <p:nvPr/>
        </p:nvSpPr>
        <p:spPr>
          <a:xfrm>
            <a:off x="994800" y="2015171"/>
            <a:ext cx="10528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Piloto: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a política de crédito em um grupo teste de clientes de baixo e médio risco.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Monitoramento e Ajuste: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Monitorar o desempenho da política piloto e reajustar conforme necessário.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Expansão: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Expandir a política de crédito com base nos resultados da implementação piloto.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85837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FRAMEWORK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CRISP-DM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042210D-EF20-4BC9-9509-A257B02FA7E6}"/>
              </a:ext>
            </a:extLst>
          </p:cNvPr>
          <p:cNvSpPr/>
          <p:nvPr/>
        </p:nvSpPr>
        <p:spPr>
          <a:xfrm>
            <a:off x="1035009" y="2076860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1</a:t>
            </a:r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5D695244-8A3A-4F80-A3C0-78AF1FC09D0C}"/>
              </a:ext>
            </a:extLst>
          </p:cNvPr>
          <p:cNvSpPr/>
          <p:nvPr/>
        </p:nvSpPr>
        <p:spPr>
          <a:xfrm>
            <a:off x="1035009" y="2990387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</a:t>
            </a:r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11F7DC79-8B3F-47FA-83B4-98359B81B938}"/>
              </a:ext>
            </a:extLst>
          </p:cNvPr>
          <p:cNvSpPr/>
          <p:nvPr/>
        </p:nvSpPr>
        <p:spPr>
          <a:xfrm>
            <a:off x="1043714" y="3903914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</a:t>
            </a:r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31B662F6-846A-4A10-83B0-DCF59745042D}"/>
              </a:ext>
            </a:extLst>
          </p:cNvPr>
          <p:cNvSpPr/>
          <p:nvPr/>
        </p:nvSpPr>
        <p:spPr>
          <a:xfrm>
            <a:off x="1043714" y="4817441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</a:t>
            </a: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835C7C4E-5BF9-4644-8BFF-55C41F361049}"/>
              </a:ext>
            </a:extLst>
          </p:cNvPr>
          <p:cNvSpPr/>
          <p:nvPr/>
        </p:nvSpPr>
        <p:spPr>
          <a:xfrm>
            <a:off x="1043714" y="5730969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72AC1B-EF47-46C1-9D94-ACF77622E625}"/>
              </a:ext>
            </a:extLst>
          </p:cNvPr>
          <p:cNvSpPr txBox="1"/>
          <p:nvPr/>
        </p:nvSpPr>
        <p:spPr>
          <a:xfrm>
            <a:off x="2016778" y="2087388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e analistas de negócios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2A773C8-0E57-4521-87E0-96816CFC4683}"/>
              </a:ext>
            </a:extLst>
          </p:cNvPr>
          <p:cNvSpPr txBox="1"/>
          <p:nvPr/>
        </p:nvSpPr>
        <p:spPr>
          <a:xfrm>
            <a:off x="2016778" y="3000915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e Preparação dos Dados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de dados e realização do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35591C0-392B-4B4A-BA57-27FD4E37558B}"/>
              </a:ext>
            </a:extLst>
          </p:cNvPr>
          <p:cNvSpPr txBox="1"/>
          <p:nvPr/>
        </p:nvSpPr>
        <p:spPr>
          <a:xfrm>
            <a:off x="2016778" y="3914442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Criação de modelos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903C811-1D9C-4905-8972-B2C84BB0AEE0}"/>
              </a:ext>
            </a:extLst>
          </p:cNvPr>
          <p:cNvSpPr txBox="1"/>
          <p:nvPr/>
        </p:nvSpPr>
        <p:spPr>
          <a:xfrm>
            <a:off x="2016778" y="4827969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Escolha dos melhores modelos e avaliação das métricas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02359CE-8457-4263-8108-B2E37FE855B2}"/>
              </a:ext>
            </a:extLst>
          </p:cNvPr>
          <p:cNvSpPr txBox="1"/>
          <p:nvPr/>
        </p:nvSpPr>
        <p:spPr>
          <a:xfrm>
            <a:off x="2016778" y="5741497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Implantação do modelo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01010B7-17D5-4704-A02A-81CA1A43F3B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0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4562894" y="3196765"/>
            <a:ext cx="306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OBRIGADO !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FAD41F6-0DAE-4DF2-9E06-CFB2AF4AC440}"/>
              </a:ext>
            </a:extLst>
          </p:cNvPr>
          <p:cNvSpPr txBox="1"/>
          <p:nvPr/>
        </p:nvSpPr>
        <p:spPr>
          <a:xfrm>
            <a:off x="2061742" y="2193024"/>
            <a:ext cx="8947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PoD</a:t>
            </a:r>
            <a:r>
              <a:rPr lang="pt-BR" sz="2000" dirty="0"/>
              <a:t> Bank, uma startup do segmento financeiro que concede crédito para população com pouca informação de crédito, ganhou mercado e maturidade. Com isso, começou a sentir necessidade de um modelo de crédito para amparar suas decisões e deixar de depender apenas do BI.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6C176C50-FEDB-416E-B26C-2B4C5697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00" y="2361543"/>
            <a:ext cx="986400" cy="986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94A846E-60C3-4FF6-A262-9829B2BD4DB7}"/>
              </a:ext>
            </a:extLst>
          </p:cNvPr>
          <p:cNvSpPr txBox="1"/>
          <p:nvPr/>
        </p:nvSpPr>
        <p:spPr>
          <a:xfrm>
            <a:off x="2061742" y="3907224"/>
            <a:ext cx="8462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Principais Objetivos:</a:t>
            </a:r>
          </a:p>
          <a:p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Reduzir inadimplência;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Conceder crédito com menos risco.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B858DC-42F9-4895-BA1C-C03632FED7D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98EBB4-1C41-41E5-985B-37F7FD598673}"/>
              </a:ext>
            </a:extLst>
          </p:cNvPr>
          <p:cNvSpPr txBox="1"/>
          <p:nvPr/>
        </p:nvSpPr>
        <p:spPr>
          <a:xfrm>
            <a:off x="994799" y="2956964"/>
            <a:ext cx="87677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Planejamento e Modelagem de Crédito focada em modelos estatísticos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Desenvolver modelo de </a:t>
            </a:r>
            <a:r>
              <a:rPr lang="pt-BR" sz="2000" i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Avaliar modelo pelas métricas KS, Gini, ROC-AUC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Ordenação do Score em faixas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13AB22-872F-47B7-BBC7-43D0F4C5131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8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ATUAL DA CARTEIRA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9861" y="1951535"/>
            <a:ext cx="1080000" cy="108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559DD0-7F8E-4531-89BD-8780AF03EA28}"/>
              </a:ext>
            </a:extLst>
          </p:cNvPr>
          <p:cNvSpPr txBox="1"/>
          <p:nvPr/>
        </p:nvSpPr>
        <p:spPr>
          <a:xfrm>
            <a:off x="1218917" y="3031535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EAA218-FC85-44D0-BED0-55FB9B93C49E}"/>
              </a:ext>
            </a:extLst>
          </p:cNvPr>
          <p:cNvSpPr txBox="1"/>
          <p:nvPr/>
        </p:nvSpPr>
        <p:spPr>
          <a:xfrm>
            <a:off x="2648836" y="4049312"/>
            <a:ext cx="193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8.9%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EF2411-ADDE-4469-9324-C0149C33E363}"/>
              </a:ext>
            </a:extLst>
          </p:cNvPr>
          <p:cNvSpPr txBox="1"/>
          <p:nvPr/>
        </p:nvSpPr>
        <p:spPr>
          <a:xfrm>
            <a:off x="2808680" y="5230053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91.1%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CBCEBB-3937-4D74-92AE-9309F4FE33C2}"/>
              </a:ext>
            </a:extLst>
          </p:cNvPr>
          <p:cNvSpPr/>
          <p:nvPr/>
        </p:nvSpPr>
        <p:spPr>
          <a:xfrm>
            <a:off x="6375403" y="2532660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023573C-6918-41F9-B407-E933BC63F2FD}"/>
              </a:ext>
            </a:extLst>
          </p:cNvPr>
          <p:cNvSpPr/>
          <p:nvPr/>
        </p:nvSpPr>
        <p:spPr>
          <a:xfrm>
            <a:off x="6384368" y="4715378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49C1AB-BF20-4A60-AC1C-FB77D4C51A57}"/>
              </a:ext>
            </a:extLst>
          </p:cNvPr>
          <p:cNvSpPr txBox="1"/>
          <p:nvPr/>
        </p:nvSpPr>
        <p:spPr>
          <a:xfrm>
            <a:off x="6528709" y="2631434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20.594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5,44%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BDAFC28-0161-42E7-B4B5-33C07F283C58}"/>
              </a:ext>
            </a:extLst>
          </p:cNvPr>
          <p:cNvSpPr txBox="1"/>
          <p:nvPr/>
        </p:nvSpPr>
        <p:spPr>
          <a:xfrm>
            <a:off x="6537675" y="4808881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194.663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8,37%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C70A16-ACD3-424C-A922-4F1C18B7C6BE}"/>
              </a:ext>
            </a:extLst>
          </p:cNvPr>
          <p:cNvSpPr txBox="1"/>
          <p:nvPr/>
        </p:nvSpPr>
        <p:spPr>
          <a:xfrm>
            <a:off x="6321619" y="2161747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REVOLVING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FC8084-4AE1-4989-A787-902FD79F3CA9}"/>
              </a:ext>
            </a:extLst>
          </p:cNvPr>
          <p:cNvSpPr txBox="1"/>
          <p:nvPr/>
        </p:nvSpPr>
        <p:spPr>
          <a:xfrm>
            <a:off x="6330584" y="4381669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CASH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F074CC0-C7A5-4425-A80C-89CDCC4B5C8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8BA619A9-0A84-4DCF-BCCA-70BC49C38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593918"/>
              </p:ext>
            </p:extLst>
          </p:nvPr>
        </p:nvGraphicFramePr>
        <p:xfrm>
          <a:off x="1123805" y="4339929"/>
          <a:ext cx="1980736" cy="1739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429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ESTUDO DO PÚBLICO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683" y="2028403"/>
            <a:ext cx="1080000" cy="108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2647E37-3E62-45A3-8FEF-3F01C4E6E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9750" y="4723468"/>
            <a:ext cx="1080000" cy="10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AAA9024-0082-4084-A05F-59D61FA57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817" y="2028403"/>
            <a:ext cx="1080000" cy="108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AD5CF1A-EBD6-4AAB-9050-92A893932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3621" y="2059523"/>
            <a:ext cx="1080000" cy="108000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B7132797-0FED-48AF-854C-BABBA13078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162" y="4755636"/>
            <a:ext cx="1080000" cy="10800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6738C7A7-BC98-474F-B928-70E243BD6C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54817" y="4723468"/>
            <a:ext cx="1080000" cy="1080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05A800-02C0-45F7-8A0C-27189F3F8BEA}"/>
              </a:ext>
            </a:extLst>
          </p:cNvPr>
          <p:cNvSpPr txBox="1"/>
          <p:nvPr/>
        </p:nvSpPr>
        <p:spPr>
          <a:xfrm>
            <a:off x="8420228" y="2196414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NÍVEL ESCOLAR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Ensino Médio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70,91%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C354F8E-9CC2-4B40-9C5B-64528C7F8159}"/>
              </a:ext>
            </a:extLst>
          </p:cNvPr>
          <p:cNvSpPr txBox="1"/>
          <p:nvPr/>
        </p:nvSpPr>
        <p:spPr>
          <a:xfrm>
            <a:off x="8420228" y="4787805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OCUPAÇÃO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Serviços Gerais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26,18%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F15FA83-9C2E-45AB-AF47-2E07B76EE652}"/>
              </a:ext>
            </a:extLst>
          </p:cNvPr>
          <p:cNvSpPr txBox="1"/>
          <p:nvPr/>
        </p:nvSpPr>
        <p:spPr>
          <a:xfrm>
            <a:off x="5284553" y="4941693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IDADE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44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0156D3B-1CEC-4D2A-8A3C-D04859D59E73}"/>
              </a:ext>
            </a:extLst>
          </p:cNvPr>
          <p:cNvSpPr txBox="1"/>
          <p:nvPr/>
        </p:nvSpPr>
        <p:spPr>
          <a:xfrm>
            <a:off x="5092727" y="2035465"/>
            <a:ext cx="2220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MEMBROS DA FAMÍLIA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 membros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51,55%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0BB6B43-692B-417E-B0E8-D855A64ED65B}"/>
              </a:ext>
            </a:extLst>
          </p:cNvPr>
          <p:cNvSpPr txBox="1"/>
          <p:nvPr/>
        </p:nvSpPr>
        <p:spPr>
          <a:xfrm>
            <a:off x="1991762" y="2245580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RENDA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169.360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9FF0A8B-EF09-4A58-ABFD-6D0E49BF6C59}"/>
              </a:ext>
            </a:extLst>
          </p:cNvPr>
          <p:cNvSpPr txBox="1"/>
          <p:nvPr/>
        </p:nvSpPr>
        <p:spPr>
          <a:xfrm>
            <a:off x="1981564" y="4909525"/>
            <a:ext cx="2289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VALOR DO EMPRÉSTIMO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599.496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E589FE-0D21-48A7-BF21-40194DBEDA3F}"/>
              </a:ext>
            </a:extLst>
          </p:cNvPr>
          <p:cNvSpPr txBox="1"/>
          <p:nvPr/>
        </p:nvSpPr>
        <p:spPr>
          <a:xfrm>
            <a:off x="5467446" y="5272483"/>
            <a:ext cx="5245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2. Dados Externos: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 / Bureau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de crédito de outras instituições financeiras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DOS DADOS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DISPONÍVEIS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207D594-266C-4FF1-96F0-A5CA990E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27" y="2104025"/>
            <a:ext cx="1080000" cy="1080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F96B7FE-0EB0-4628-9D6A-897AC75FB54B}"/>
              </a:ext>
            </a:extLst>
          </p:cNvPr>
          <p:cNvSpPr txBox="1"/>
          <p:nvPr/>
        </p:nvSpPr>
        <p:spPr>
          <a:xfrm>
            <a:off x="1272427" y="3184025"/>
            <a:ext cx="3207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Aplicação:</a:t>
            </a:r>
          </a:p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cada solicitação de empréstimo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Indicadores: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0 – Adimplente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1 - Inadimplente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4219CF5-AEB2-45FF-A344-3645A2AF8F5D}"/>
              </a:ext>
            </a:extLst>
          </p:cNvPr>
          <p:cNvSpPr/>
          <p:nvPr/>
        </p:nvSpPr>
        <p:spPr>
          <a:xfrm>
            <a:off x="5227198" y="1769158"/>
            <a:ext cx="5567083" cy="3357436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1C5DE68-3ED5-4A83-B70F-59EAF7DD9515}"/>
              </a:ext>
            </a:extLst>
          </p:cNvPr>
          <p:cNvSpPr txBox="1"/>
          <p:nvPr/>
        </p:nvSpPr>
        <p:spPr>
          <a:xfrm>
            <a:off x="5500037" y="1813198"/>
            <a:ext cx="5731273" cy="330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Históricos:</a:t>
            </a:r>
          </a:p>
          <a:p>
            <a:endParaRPr lang="pt-BR" sz="1600" u="sng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1.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Installmentes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Payments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Histórico de pagamentos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POS CASH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histórico de empréstimos em dinheiro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F8566D-C483-45FE-A389-1C2E5574E26C}"/>
              </a:ext>
            </a:extLst>
          </p:cNvPr>
          <p:cNvSpPr/>
          <p:nvPr/>
        </p:nvSpPr>
        <p:spPr>
          <a:xfrm>
            <a:off x="5244354" y="5272483"/>
            <a:ext cx="5549927" cy="1077218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F222E0E-0317-4B40-A644-4471E5801BD8}"/>
              </a:ext>
            </a:extLst>
          </p:cNvPr>
          <p:cNvSpPr/>
          <p:nvPr/>
        </p:nvSpPr>
        <p:spPr>
          <a:xfrm>
            <a:off x="1078006" y="1769158"/>
            <a:ext cx="3371503" cy="4580543"/>
          </a:xfrm>
          <a:prstGeom prst="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1F642AB-C070-49BC-895A-D931918F2A79}"/>
              </a:ext>
            </a:extLst>
          </p:cNvPr>
          <p:cNvSpPr/>
          <p:nvPr/>
        </p:nvSpPr>
        <p:spPr>
          <a:xfrm rot="20762898">
            <a:off x="4249920" y="3047999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0256BF23-87DC-49A6-8A9E-A1D7005D0990}"/>
              </a:ext>
            </a:extLst>
          </p:cNvPr>
          <p:cNvSpPr/>
          <p:nvPr/>
        </p:nvSpPr>
        <p:spPr>
          <a:xfrm rot="1977516">
            <a:off x="4249920" y="4886624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e 5">
            <a:extLst>
              <a:ext uri="{FF2B5EF4-FFF2-40B4-BE49-F238E27FC236}">
                <a16:creationId xmlns:a16="http://schemas.microsoft.com/office/drawing/2014/main" id="{8A907449-04C7-4AC7-8146-47F4CC530601}"/>
              </a:ext>
            </a:extLst>
          </p:cNvPr>
          <p:cNvSpPr/>
          <p:nvPr/>
        </p:nvSpPr>
        <p:spPr>
          <a:xfrm>
            <a:off x="1093693" y="3470727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PREPARAÇÃO DOS DADOS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5" name="Fluxograma: Conector 34">
            <a:extLst>
              <a:ext uri="{FF2B5EF4-FFF2-40B4-BE49-F238E27FC236}">
                <a16:creationId xmlns:a16="http://schemas.microsoft.com/office/drawing/2014/main" id="{8F596095-C2D1-4A1E-9300-BB8C14B22CB2}"/>
              </a:ext>
            </a:extLst>
          </p:cNvPr>
          <p:cNvSpPr/>
          <p:nvPr/>
        </p:nvSpPr>
        <p:spPr>
          <a:xfrm>
            <a:off x="1196842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41%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A42E87-8B9E-424B-AD7D-C44B21ED6659}"/>
              </a:ext>
            </a:extLst>
          </p:cNvPr>
          <p:cNvSpPr txBox="1"/>
          <p:nvPr/>
        </p:nvSpPr>
        <p:spPr>
          <a:xfrm>
            <a:off x="957374" y="3032595"/>
            <a:ext cx="219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 APP</a:t>
            </a:r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B381EFC3-63A1-4A8A-88FA-4ACCB9C30777}"/>
              </a:ext>
            </a:extLst>
          </p:cNvPr>
          <p:cNvSpPr/>
          <p:nvPr/>
        </p:nvSpPr>
        <p:spPr>
          <a:xfrm>
            <a:off x="8012701" y="1948451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552</a:t>
            </a:r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80EBC3F3-9840-4EBC-ACFA-0D4EDA97FBB6}"/>
              </a:ext>
            </a:extLst>
          </p:cNvPr>
          <p:cNvSpPr/>
          <p:nvPr/>
        </p:nvSpPr>
        <p:spPr>
          <a:xfrm>
            <a:off x="3653590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28%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A8345F7-6E7F-4437-A24D-756EE4771B8F}"/>
              </a:ext>
            </a:extLst>
          </p:cNvPr>
          <p:cNvSpPr txBox="1"/>
          <p:nvPr/>
        </p:nvSpPr>
        <p:spPr>
          <a:xfrm>
            <a:off x="3383221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</a:t>
            </a:r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5635414B-9467-4C6A-A611-203B5F2123CD}"/>
              </a:ext>
            </a:extLst>
          </p:cNvPr>
          <p:cNvSpPr/>
          <p:nvPr/>
        </p:nvSpPr>
        <p:spPr>
          <a:xfrm>
            <a:off x="6110339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31%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0C35A7A-B3ED-4978-90A0-A612F83BAF76}"/>
              </a:ext>
            </a:extLst>
          </p:cNvPr>
          <p:cNvSpPr txBox="1"/>
          <p:nvPr/>
        </p:nvSpPr>
        <p:spPr>
          <a:xfrm>
            <a:off x="5809067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28FB527-0597-46C7-AD96-BCDE443CA0A4}"/>
              </a:ext>
            </a:extLst>
          </p:cNvPr>
          <p:cNvSpPr txBox="1"/>
          <p:nvPr/>
        </p:nvSpPr>
        <p:spPr>
          <a:xfrm>
            <a:off x="957375" y="3581035"/>
            <a:ext cx="933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Temporais | Primeiros e últimos Empréstimos / Pagamentos |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Agregação (Min, Max, Sum,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Avg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Median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3" name="Trapezoide 52">
            <a:extLst>
              <a:ext uri="{FF2B5EF4-FFF2-40B4-BE49-F238E27FC236}">
                <a16:creationId xmlns:a16="http://schemas.microsoft.com/office/drawing/2014/main" id="{1873818A-5D5C-4392-8039-0B48BA701A13}"/>
              </a:ext>
            </a:extLst>
          </p:cNvPr>
          <p:cNvSpPr/>
          <p:nvPr/>
        </p:nvSpPr>
        <p:spPr>
          <a:xfrm>
            <a:off x="1093693" y="4461796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Hexágono 53">
            <a:extLst>
              <a:ext uri="{FF2B5EF4-FFF2-40B4-BE49-F238E27FC236}">
                <a16:creationId xmlns:a16="http://schemas.microsoft.com/office/drawing/2014/main" id="{639A4614-0F3F-4651-A014-BDF14FFAE812}"/>
              </a:ext>
            </a:extLst>
          </p:cNvPr>
          <p:cNvSpPr/>
          <p:nvPr/>
        </p:nvSpPr>
        <p:spPr>
          <a:xfrm>
            <a:off x="4905507" y="5452865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41A4CAE-ACBB-44F1-9B30-F3E5CAEEE506}"/>
              </a:ext>
            </a:extLst>
          </p:cNvPr>
          <p:cNvSpPr txBox="1"/>
          <p:nvPr/>
        </p:nvSpPr>
        <p:spPr>
          <a:xfrm>
            <a:off x="3714216" y="4725992"/>
            <a:ext cx="33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|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Feature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Selection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TÉCINAS AVALIADAS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597C18C-228B-415B-9394-B6CB54A97F34}"/>
              </a:ext>
            </a:extLst>
          </p:cNvPr>
          <p:cNvSpPr/>
          <p:nvPr/>
        </p:nvSpPr>
        <p:spPr>
          <a:xfrm>
            <a:off x="1113120" y="2115671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221973F-065C-4DA4-9C18-B8147F969D63}"/>
              </a:ext>
            </a:extLst>
          </p:cNvPr>
          <p:cNvSpPr txBox="1"/>
          <p:nvPr/>
        </p:nvSpPr>
        <p:spPr>
          <a:xfrm>
            <a:off x="1189773" y="2269722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Logistic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07BF006-6331-47EC-9E21-D0ED21242676}"/>
              </a:ext>
            </a:extLst>
          </p:cNvPr>
          <p:cNvSpPr/>
          <p:nvPr/>
        </p:nvSpPr>
        <p:spPr>
          <a:xfrm>
            <a:off x="1113120" y="2912717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232D1F6-96B9-43AA-B565-83018E6B476E}"/>
              </a:ext>
            </a:extLst>
          </p:cNvPr>
          <p:cNvSpPr txBox="1"/>
          <p:nvPr/>
        </p:nvSpPr>
        <p:spPr>
          <a:xfrm>
            <a:off x="1189773" y="3066768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Decision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Tree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DDB585A-4D7A-4A44-A228-B3304E572A1B}"/>
              </a:ext>
            </a:extLst>
          </p:cNvPr>
          <p:cNvSpPr/>
          <p:nvPr/>
        </p:nvSpPr>
        <p:spPr>
          <a:xfrm>
            <a:off x="1113120" y="3709763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FB66ED-779B-49A5-AA52-0E11B2A20EFF}"/>
              </a:ext>
            </a:extLst>
          </p:cNvPr>
          <p:cNvSpPr txBox="1"/>
          <p:nvPr/>
        </p:nvSpPr>
        <p:spPr>
          <a:xfrm>
            <a:off x="1189773" y="3863814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Randon Forest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5165F67-1A12-4AF4-A54C-FC13A1AC2D4A}"/>
              </a:ext>
            </a:extLst>
          </p:cNvPr>
          <p:cNvSpPr/>
          <p:nvPr/>
        </p:nvSpPr>
        <p:spPr>
          <a:xfrm>
            <a:off x="1113120" y="4506809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3838C0-981B-4CCE-B844-132A3B09F16C}"/>
              </a:ext>
            </a:extLst>
          </p:cNvPr>
          <p:cNvSpPr txBox="1"/>
          <p:nvPr/>
        </p:nvSpPr>
        <p:spPr>
          <a:xfrm>
            <a:off x="1189773" y="4660860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Gradiente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Boosting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078B750-EFDB-479F-8F2C-7E33368DCE84}"/>
              </a:ext>
            </a:extLst>
          </p:cNvPr>
          <p:cNvSpPr/>
          <p:nvPr/>
        </p:nvSpPr>
        <p:spPr>
          <a:xfrm>
            <a:off x="1113120" y="5303855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16A65A8-8087-48BA-8D8F-EFF0C1C54862}"/>
              </a:ext>
            </a:extLst>
          </p:cNvPr>
          <p:cNvSpPr txBox="1"/>
          <p:nvPr/>
        </p:nvSpPr>
        <p:spPr>
          <a:xfrm>
            <a:off x="1189773" y="5457906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5987CE-49E3-4CD0-A0A3-402B911FA7AE}"/>
              </a:ext>
            </a:extLst>
          </p:cNvPr>
          <p:cNvGrpSpPr/>
          <p:nvPr/>
        </p:nvGrpSpPr>
        <p:grpSpPr>
          <a:xfrm>
            <a:off x="5768577" y="3066768"/>
            <a:ext cx="1102659" cy="1022921"/>
            <a:chOff x="6100359" y="2651779"/>
            <a:chExt cx="1102659" cy="1022921"/>
          </a:xfrm>
        </p:grpSpPr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CB42ACFD-E96E-4282-84DF-D4CC3C00F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67183" y="3314700"/>
              <a:ext cx="360000" cy="360000"/>
            </a:xfrm>
            <a:prstGeom prst="rect">
              <a:avLst/>
            </a:prstGeom>
          </p:spPr>
        </p:pic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EB6FD9BD-89C1-467C-8FF1-02603CB2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3018" y="3054723"/>
              <a:ext cx="540000" cy="540000"/>
            </a:xfrm>
            <a:prstGeom prst="rect">
              <a:avLst/>
            </a:prstGeom>
          </p:spPr>
        </p:pic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6F73FAA3-BBF4-4D5A-94AC-E0DAD2CD6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0359" y="2651779"/>
              <a:ext cx="720000" cy="720000"/>
            </a:xfrm>
            <a:prstGeom prst="rect">
              <a:avLst/>
            </a:prstGeom>
          </p:spPr>
        </p:pic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E4E3A6-78E7-451C-8A8C-8684949DD126}"/>
              </a:ext>
            </a:extLst>
          </p:cNvPr>
          <p:cNvSpPr txBox="1"/>
          <p:nvPr/>
        </p:nvSpPr>
        <p:spPr>
          <a:xfrm>
            <a:off x="5224946" y="4122623"/>
            <a:ext cx="218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Otimização de </a:t>
            </a:r>
            <a:b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</a:b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Hiperparâmetros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3324FE3-011D-4A2B-9C16-7785CE369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2115671"/>
            <a:ext cx="1080000" cy="10800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FF3A4AEB-B1C4-469C-85D0-457D5EE01949}"/>
              </a:ext>
            </a:extLst>
          </p:cNvPr>
          <p:cNvSpPr txBox="1"/>
          <p:nvPr/>
        </p:nvSpPr>
        <p:spPr>
          <a:xfrm>
            <a:off x="8340290" y="2301728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Log.Reg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Explicabilidade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0" name="Gráfico 39">
            <a:extLst>
              <a:ext uri="{FF2B5EF4-FFF2-40B4-BE49-F238E27FC236}">
                <a16:creationId xmlns:a16="http://schemas.microsoft.com/office/drawing/2014/main" id="{6FA7761F-9226-4EA2-99D8-7245506DB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4120139"/>
            <a:ext cx="1080000" cy="108000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212A1EF-F7DD-4D26-87D8-D54ABCFA12C5}"/>
              </a:ext>
            </a:extLst>
          </p:cNvPr>
          <p:cNvSpPr txBox="1"/>
          <p:nvPr/>
        </p:nvSpPr>
        <p:spPr>
          <a:xfrm>
            <a:off x="8340290" y="4306196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266976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783</Words>
  <Application>Microsoft Office PowerPoint</Application>
  <PresentationFormat>Widescreen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Lima Rodovalho</dc:creator>
  <cp:lastModifiedBy>Jean Lima Rodovalho</cp:lastModifiedBy>
  <cp:revision>50</cp:revision>
  <dcterms:created xsi:type="dcterms:W3CDTF">2025-07-27T15:53:02Z</dcterms:created>
  <dcterms:modified xsi:type="dcterms:W3CDTF">2025-08-01T23:06:53Z</dcterms:modified>
</cp:coreProperties>
</file>