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Lima Rodovalho" initials="JLR" lastIdx="1" clrIdx="0">
    <p:extLst>
      <p:ext uri="{19B8F6BF-5375-455C-9EA6-DF929625EA0E}">
        <p15:presenceInfo xmlns:p15="http://schemas.microsoft.com/office/powerpoint/2012/main" userId="cde723b2e27e84f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E5E5"/>
    <a:srgbClr val="004AAD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\\wsl.localhost\Ubuntu\home\jean\projetos\pod-bank\avalicao_negocio\avaliacao_ganho_modelos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0"/>
    <c:plotArea>
      <c:layout/>
      <c:doughnut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8CE-4B2B-8F6E-19E88A065FDB}"/>
              </c:ext>
            </c:extLst>
          </c:dPt>
          <c:dPt>
            <c:idx val="1"/>
            <c:bubble3D val="0"/>
            <c:spPr>
              <a:solidFill>
                <a:schemeClr val="accent2">
                  <a:lumMod val="75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8CE-4B2B-8F6E-19E88A065FDB}"/>
              </c:ext>
            </c:extLst>
          </c:dPt>
          <c:val>
            <c:numRef>
              <c:f>'Cortando apenas 10% do vol'!$E$40:$E$41</c:f>
              <c:numCache>
                <c:formatCode>0%</c:formatCode>
                <c:ptCount val="2"/>
                <c:pt idx="0">
                  <c:v>0.91</c:v>
                </c:pt>
                <c:pt idx="1">
                  <c:v>0.09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8CE-4B2B-8F6E-19E88A065F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66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Metricas!$F$7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Metricas!$F$8:$F$10</c:f>
              <c:numCache>
                <c:formatCode>0.00%</c:formatCode>
                <c:ptCount val="3"/>
                <c:pt idx="0">
                  <c:v>0.74048899999999995</c:v>
                </c:pt>
                <c:pt idx="1">
                  <c:v>0.48097800000000002</c:v>
                </c:pt>
                <c:pt idx="2">
                  <c:v>0.36107400000000001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9C-43B7-A65B-8162B2A58CCA}"/>
            </c:ext>
          </c:extLst>
        </c:ser>
        <c:ser>
          <c:idx val="1"/>
          <c:order val="1"/>
          <c:tx>
            <c:strRef>
              <c:f>Metricas!$G$7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Metricas!$G$8:$G$10</c:f>
              <c:numCache>
                <c:formatCode>0.00%</c:formatCode>
                <c:ptCount val="3"/>
                <c:pt idx="0">
                  <c:v>0.73572700000000002</c:v>
                </c:pt>
                <c:pt idx="1">
                  <c:v>0.47145399999999998</c:v>
                </c:pt>
                <c:pt idx="2">
                  <c:v>0.34753499999999998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D9C-43B7-A65B-8162B2A58C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'DECIL 10'!$H$3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10'!$H$4:$H$13</c:f>
              <c:numCache>
                <c:formatCode>0%</c:formatCode>
                <c:ptCount val="10"/>
                <c:pt idx="0">
                  <c:v>0.25021599999999999</c:v>
                </c:pt>
                <c:pt idx="1">
                  <c:v>0.14810599999999999</c:v>
                </c:pt>
                <c:pt idx="2">
                  <c:v>0.105883</c:v>
                </c:pt>
                <c:pt idx="3">
                  <c:v>8.2352999999999996E-2</c:v>
                </c:pt>
                <c:pt idx="4">
                  <c:v>6.3930000000000001E-2</c:v>
                </c:pt>
                <c:pt idx="5">
                  <c:v>5.0358E-2</c:v>
                </c:pt>
                <c:pt idx="6">
                  <c:v>3.8871999999999997E-2</c:v>
                </c:pt>
                <c:pt idx="7">
                  <c:v>3.2086999999999997E-2</c:v>
                </c:pt>
                <c:pt idx="8">
                  <c:v>2.1038999999999999E-2</c:v>
                </c:pt>
                <c:pt idx="9">
                  <c:v>1.567E-2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202-4FB8-95F8-B5E9013D661E}"/>
            </c:ext>
          </c:extLst>
        </c:ser>
        <c:ser>
          <c:idx val="1"/>
          <c:order val="1"/>
          <c:tx>
            <c:strRef>
              <c:f>'DECIL 10'!$I$3</c:f>
              <c:strCache>
                <c:ptCount val="1"/>
                <c:pt idx="0">
                  <c:v>TESTE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10'!$I$4:$I$13</c:f>
              <c:numCache>
                <c:formatCode>0%</c:formatCode>
                <c:ptCount val="10"/>
                <c:pt idx="0">
                  <c:v>0.24702099999999999</c:v>
                </c:pt>
                <c:pt idx="1">
                  <c:v>0.14382900000000001</c:v>
                </c:pt>
                <c:pt idx="2">
                  <c:v>0.106617</c:v>
                </c:pt>
                <c:pt idx="3">
                  <c:v>8.2109000000000001E-2</c:v>
                </c:pt>
                <c:pt idx="4">
                  <c:v>6.336E-2</c:v>
                </c:pt>
                <c:pt idx="5">
                  <c:v>5.3039999999999997E-2</c:v>
                </c:pt>
                <c:pt idx="6">
                  <c:v>4.0974999999999998E-2</c:v>
                </c:pt>
                <c:pt idx="7">
                  <c:v>3.2759000000000003E-2</c:v>
                </c:pt>
                <c:pt idx="8">
                  <c:v>2.1375000000000002E-2</c:v>
                </c:pt>
                <c:pt idx="9">
                  <c:v>1.7002E-2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202-4FB8-95F8-B5E9013D66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1054776"/>
        <c:axId val="611050184"/>
      </c:barChart>
      <c:catAx>
        <c:axId val="61105477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1050184"/>
        <c:crosses val="autoZero"/>
        <c:auto val="1"/>
        <c:lblAlgn val="ctr"/>
        <c:lblOffset val="100"/>
        <c:noMultiLvlLbl val="0"/>
      </c:catAx>
      <c:valAx>
        <c:axId val="611050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110547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Metricas!$O$7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Metricas!$O$8:$O$10</c:f>
              <c:numCache>
                <c:formatCode>0.00%</c:formatCode>
                <c:ptCount val="3"/>
                <c:pt idx="0">
                  <c:v>0.78142699999999998</c:v>
                </c:pt>
                <c:pt idx="1">
                  <c:v>0.56285300000000005</c:v>
                </c:pt>
                <c:pt idx="2">
                  <c:v>0.41842000000000001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5D3-443A-A106-6A8684808B21}"/>
            </c:ext>
          </c:extLst>
        </c:ser>
        <c:ser>
          <c:idx val="1"/>
          <c:order val="1"/>
          <c:tx>
            <c:strRef>
              <c:f>Metricas!$P$7</c:f>
              <c:strCache>
                <c:ptCount val="1"/>
                <c:pt idx="0">
                  <c:v>Test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Metricas!$P$8:$P$10</c:f>
              <c:numCache>
                <c:formatCode>0.00%</c:formatCode>
                <c:ptCount val="3"/>
                <c:pt idx="0">
                  <c:v>0.74530600000000002</c:v>
                </c:pt>
                <c:pt idx="1">
                  <c:v>0.49061199999999999</c:v>
                </c:pt>
                <c:pt idx="2">
                  <c:v>0.36687599999999998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5D3-443A-A106-6A8684808B2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815012141783756E-2"/>
          <c:y val="3.9401647761678982E-2"/>
          <c:w val="0.97236997571643247"/>
          <c:h val="0.6497461456473306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'DECIL 10'!$S$3</c:f>
              <c:strCache>
                <c:ptCount val="1"/>
                <c:pt idx="0">
                  <c:v>TREINO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10'!$S$4:$S$13</c:f>
              <c:numCache>
                <c:formatCode>0%</c:formatCode>
                <c:ptCount val="10"/>
                <c:pt idx="0">
                  <c:v>0.28444399999999997</c:v>
                </c:pt>
                <c:pt idx="1">
                  <c:v>0.15702199999999999</c:v>
                </c:pt>
                <c:pt idx="2">
                  <c:v>0.10817599999999999</c:v>
                </c:pt>
                <c:pt idx="3">
                  <c:v>7.9439999999999997E-2</c:v>
                </c:pt>
                <c:pt idx="4">
                  <c:v>6.1654E-2</c:v>
                </c:pt>
                <c:pt idx="5">
                  <c:v>4.4601000000000002E-2</c:v>
                </c:pt>
                <c:pt idx="6">
                  <c:v>3.2717999999999997E-2</c:v>
                </c:pt>
                <c:pt idx="7">
                  <c:v>2.2498000000000001E-2</c:v>
                </c:pt>
                <c:pt idx="8">
                  <c:v>1.3937E-2</c:v>
                </c:pt>
                <c:pt idx="9">
                  <c:v>4.3140000000000001E-3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96-4915-BDDA-F7C9A73F4F6F}"/>
            </c:ext>
          </c:extLst>
        </c:ser>
        <c:ser>
          <c:idx val="1"/>
          <c:order val="1"/>
          <c:tx>
            <c:strRef>
              <c:f>'DECIL 10'!$T$3</c:f>
              <c:strCache>
                <c:ptCount val="1"/>
                <c:pt idx="0">
                  <c:v>TESTE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10'!$T$4:$T$13</c:f>
              <c:numCache>
                <c:formatCode>0%</c:formatCode>
                <c:ptCount val="10"/>
                <c:pt idx="0">
                  <c:v>0.26060699999999998</c:v>
                </c:pt>
                <c:pt idx="1">
                  <c:v>0.14385300000000001</c:v>
                </c:pt>
                <c:pt idx="2">
                  <c:v>0.106535</c:v>
                </c:pt>
                <c:pt idx="3">
                  <c:v>7.7435000000000004E-2</c:v>
                </c:pt>
                <c:pt idx="4">
                  <c:v>6.8132999999999999E-2</c:v>
                </c:pt>
                <c:pt idx="5">
                  <c:v>4.8002000000000003E-2</c:v>
                </c:pt>
                <c:pt idx="6">
                  <c:v>3.6859000000000003E-2</c:v>
                </c:pt>
                <c:pt idx="7">
                  <c:v>2.8646999999999999E-2</c:v>
                </c:pt>
                <c:pt idx="8">
                  <c:v>2.2608E-2</c:v>
                </c:pt>
                <c:pt idx="9">
                  <c:v>1.6414000000000002E-2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E96-4915-BDDA-F7C9A73F4F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10955248"/>
        <c:axId val="610955576"/>
      </c:barChart>
      <c:catAx>
        <c:axId val="61095524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10955576"/>
        <c:crosses val="autoZero"/>
        <c:auto val="1"/>
        <c:lblAlgn val="ctr"/>
        <c:lblOffset val="100"/>
        <c:noMultiLvlLbl val="0"/>
      </c:catAx>
      <c:valAx>
        <c:axId val="610955576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10955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Metricas!$U$7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Metricas!$U$8:$U$10</c:f>
              <c:numCache>
                <c:formatCode>0.00%</c:formatCode>
                <c:ptCount val="3"/>
                <c:pt idx="0">
                  <c:v>0.73572700000000002</c:v>
                </c:pt>
                <c:pt idx="1">
                  <c:v>0.47145399999999998</c:v>
                </c:pt>
                <c:pt idx="2">
                  <c:v>0.34753499999999998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E1-44A5-8E4D-0E8FE2DF47D2}"/>
            </c:ext>
          </c:extLst>
        </c:ser>
        <c:ser>
          <c:idx val="1"/>
          <c:order val="1"/>
          <c:tx>
            <c:strRef>
              <c:f>Metricas!$V$7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Metricas!$E$8:$E$10</c:f>
              <c:strCache>
                <c:ptCount val="3"/>
                <c:pt idx="0">
                  <c:v>AUC</c:v>
                </c:pt>
                <c:pt idx="1">
                  <c:v>Gini</c:v>
                </c:pt>
                <c:pt idx="2">
                  <c:v>KS</c:v>
                </c:pt>
              </c:strCache>
            </c:strRef>
          </c:cat>
          <c:val>
            <c:numRef>
              <c:f>Metricas!$V$8:$V$10</c:f>
              <c:numCache>
                <c:formatCode>0.00%</c:formatCode>
                <c:ptCount val="3"/>
                <c:pt idx="0">
                  <c:v>0.74530600000000002</c:v>
                </c:pt>
                <c:pt idx="1">
                  <c:v>0.49061199999999999</c:v>
                </c:pt>
                <c:pt idx="2">
                  <c:v>0.36687599999999998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E1-44A5-8E4D-0E8FE2DF47D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56474856"/>
        <c:axId val="656475184"/>
      </c:barChart>
      <c:catAx>
        <c:axId val="656474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56475184"/>
        <c:crosses val="autoZero"/>
        <c:auto val="1"/>
        <c:lblAlgn val="ctr"/>
        <c:lblOffset val="100"/>
        <c:noMultiLvlLbl val="0"/>
      </c:catAx>
      <c:valAx>
        <c:axId val="656475184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crossAx val="6564748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91369129134393E-2"/>
          <c:y val="4.5640275566640194E-2"/>
          <c:w val="0.97217261741731209"/>
          <c:h val="0.6509183757811853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'DECIL 10'!$W$3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10'!$W$4:$W$13</c:f>
              <c:numCache>
                <c:formatCode>0%</c:formatCode>
                <c:ptCount val="10"/>
                <c:pt idx="0">
                  <c:v>0.24702099999999999</c:v>
                </c:pt>
                <c:pt idx="1">
                  <c:v>0.14382900000000001</c:v>
                </c:pt>
                <c:pt idx="2">
                  <c:v>0.106617</c:v>
                </c:pt>
                <c:pt idx="3">
                  <c:v>8.2109000000000001E-2</c:v>
                </c:pt>
                <c:pt idx="4">
                  <c:v>6.336E-2</c:v>
                </c:pt>
                <c:pt idx="5">
                  <c:v>5.3039999999999997E-2</c:v>
                </c:pt>
                <c:pt idx="6">
                  <c:v>4.0974999999999998E-2</c:v>
                </c:pt>
                <c:pt idx="7">
                  <c:v>3.2759000000000003E-2</c:v>
                </c:pt>
                <c:pt idx="8">
                  <c:v>2.1375000000000002E-2</c:v>
                </c:pt>
                <c:pt idx="9">
                  <c:v>1.7002E-2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69-4F02-9FA3-C2B8D7C91E77}"/>
            </c:ext>
          </c:extLst>
        </c:ser>
        <c:ser>
          <c:idx val="1"/>
          <c:order val="1"/>
          <c:tx>
            <c:strRef>
              <c:f>'DECIL 10'!$X$3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5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10'!$X$4:$X$13</c:f>
              <c:numCache>
                <c:formatCode>0%</c:formatCode>
                <c:ptCount val="10"/>
                <c:pt idx="0">
                  <c:v>0.26060699999999998</c:v>
                </c:pt>
                <c:pt idx="1">
                  <c:v>0.14385300000000001</c:v>
                </c:pt>
                <c:pt idx="2">
                  <c:v>0.106535</c:v>
                </c:pt>
                <c:pt idx="3">
                  <c:v>7.7435000000000004E-2</c:v>
                </c:pt>
                <c:pt idx="4">
                  <c:v>6.8132999999999999E-2</c:v>
                </c:pt>
                <c:pt idx="5">
                  <c:v>4.8002000000000003E-2</c:v>
                </c:pt>
                <c:pt idx="6">
                  <c:v>3.6859000000000003E-2</c:v>
                </c:pt>
                <c:pt idx="7">
                  <c:v>2.8646999999999999E-2</c:v>
                </c:pt>
                <c:pt idx="8">
                  <c:v>2.2608E-2</c:v>
                </c:pt>
                <c:pt idx="9">
                  <c:v>1.6414000000000002E-2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969-4F02-9FA3-C2B8D7C91E7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0149496"/>
        <c:axId val="680150152"/>
      </c:barChart>
      <c:catAx>
        <c:axId val="68014949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680150152"/>
        <c:crosses val="autoZero"/>
        <c:auto val="1"/>
        <c:lblAlgn val="ctr"/>
        <c:lblOffset val="100"/>
        <c:noMultiLvlLbl val="0"/>
      </c:catAx>
      <c:valAx>
        <c:axId val="68015015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680149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'DECIL 10'!$AD$3</c:f>
              <c:strCache>
                <c:ptCount val="1"/>
                <c:pt idx="0">
                  <c:v>REG.LOG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10'!$AD$4:$AD$13</c:f>
              <c:numCache>
                <c:formatCode>0%</c:formatCode>
                <c:ptCount val="10"/>
                <c:pt idx="0">
                  <c:v>0.30568898265606442</c:v>
                </c:pt>
                <c:pt idx="1">
                  <c:v>0.4838153992736034</c:v>
                </c:pt>
                <c:pt idx="2">
                  <c:v>0.6155907841349838</c:v>
                </c:pt>
                <c:pt idx="3">
                  <c:v>0.71729519627785809</c:v>
                </c:pt>
                <c:pt idx="4">
                  <c:v>0.79582467930745582</c:v>
                </c:pt>
                <c:pt idx="5">
                  <c:v>0.86132971901435385</c:v>
                </c:pt>
                <c:pt idx="6">
                  <c:v>0.91189509765264487</c:v>
                </c:pt>
                <c:pt idx="7">
                  <c:v>0.95269167894558116</c:v>
                </c:pt>
                <c:pt idx="8">
                  <c:v>0.97912281408199442</c:v>
                </c:pt>
                <c:pt idx="9">
                  <c:v>0.99999999999999989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33A-4E26-BCA2-C601FBB89317}"/>
            </c:ext>
          </c:extLst>
        </c:ser>
        <c:ser>
          <c:idx val="1"/>
          <c:order val="1"/>
          <c:tx>
            <c:strRef>
              <c:f>'DECIL 10'!$AE$3</c:f>
              <c:strCache>
                <c:ptCount val="1"/>
                <c:pt idx="0">
                  <c:v>LIGHTGBM</c:v>
                </c:pt>
              </c:strCache>
            </c:strRef>
          </c:tx>
          <c:spPr>
            <a:solidFill>
              <a:schemeClr val="accent1">
                <a:tint val="7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ellipsis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'DECIL 10'!$AE$4:$AE$13</c:f>
              <c:numCache>
                <c:formatCode>0%</c:formatCode>
                <c:ptCount val="10"/>
                <c:pt idx="0">
                  <c:v>0.32210475263742644</c:v>
                </c:pt>
                <c:pt idx="1">
                  <c:v>0.49990402503284065</c:v>
                </c:pt>
                <c:pt idx="2">
                  <c:v>0.63157903691751083</c:v>
                </c:pt>
                <c:pt idx="3">
                  <c:v>0.72727224280198766</c:v>
                </c:pt>
                <c:pt idx="4">
                  <c:v>0.81148319305062167</c:v>
                </c:pt>
                <c:pt idx="5">
                  <c:v>0.87081265210621783</c:v>
                </c:pt>
                <c:pt idx="6">
                  <c:v>0.91636254395997818</c:v>
                </c:pt>
                <c:pt idx="7">
                  <c:v>0.95176963144728421</c:v>
                </c:pt>
                <c:pt idx="8">
                  <c:v>0.97971264237034816</c:v>
                </c:pt>
                <c:pt idx="9">
                  <c:v>1.0000000000000002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33A-4E26-BCA2-C601FBB893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25019744"/>
        <c:axId val="425020072"/>
      </c:barChart>
      <c:catAx>
        <c:axId val="4250197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425020072"/>
        <c:crosses val="autoZero"/>
        <c:auto val="1"/>
        <c:lblAlgn val="ctr"/>
        <c:lblOffset val="100"/>
        <c:noMultiLvlLbl val="0"/>
      </c:catAx>
      <c:valAx>
        <c:axId val="425020072"/>
        <c:scaling>
          <c:orientation val="minMax"/>
        </c:scaling>
        <c:delete val="1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crossAx val="4250197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>
          <a:solidFill>
            <a:schemeClr val="tx1"/>
          </a:solidFill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3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6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7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8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3DD58-CA42-44AC-AEAD-14CB3D0DD7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F79073B-DA6A-460E-8DC7-31200038D6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92ECB3-2FD6-4B2B-8A4F-6CFF5141E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42A3DB-43C0-40D3-A991-B79D4A70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3873D7-9113-4BAC-B4E0-5477C0A94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352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6E67A7-A19F-4EFC-9445-D8D4A9196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7FE1491-1843-449E-85DF-2A3AAFF9F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1F9CB3-A163-4133-836A-855143AFD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2B7E7B-EDAC-4FC5-A564-9FB7CA67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C28AA36-EE54-4A00-BCCD-B9FC040A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705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4A92200-58A5-4E35-908F-F3A57D9F25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A5858E3-8AC8-4A64-ABA2-B259D0036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8472304-3948-4F60-A219-AF1C5C36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F9AA15-5B47-4903-9BF3-06C8BC437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2222579-23E2-4730-9D09-B70DD278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537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99C9AE-D35C-4B82-AA38-276580F8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5264EE5-0FCA-498A-A67A-9F7B73C35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4C72EC-92F1-4BAF-B633-8DE2BDDE4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04BB532-314A-4CE9-9F12-CAD952DE4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59B162-ED69-431D-A9E4-726C4963B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9111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0273B-944D-43E1-956E-C74A1D522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B9BB7ED-21AE-4162-BC93-B2CDDD3BC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26121B-CC39-4EC2-93A7-C2CCAE18F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51A9806-852C-46BA-8BE5-CAC9793BAD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EE6E5B-A9BF-447D-8CCB-04E8A42B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4972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F4A639-3F42-4E40-9C77-DD7EC68DF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0F1F0E-8792-4044-912E-39C37F3410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BF99907-642B-4295-9874-D79BAB330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204FF74-346F-432D-888A-C31CBA67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F8F2656-BDAA-4631-86DC-2D1BB69B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01E5E2-2C20-4D33-954B-8E9576C48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19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14E5A8-4EBA-4F17-80C1-21F1C6277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77F6352-7FF4-4306-9012-C0F45580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AD3B444-D13A-402C-8553-0015FBE04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6CAC5EA-EE75-455E-A82C-F39866BD93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3A762AA-6AD7-4E21-9283-A32F8E7F29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787BE7-0D82-4C52-92E5-09A7E6227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4F87C0C-7AD7-47C7-98DF-4788CCEE7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4131D7D3-3E70-41D4-93EE-492C22622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3284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4F8AD0-DE85-41D1-AB94-34D33B49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A0F35C6-3F12-497B-BFE0-2F47D4E90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F7E2777-22FA-4F74-902C-34EF267BC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F2E8FAB-A438-472B-B306-E80BFC1BA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4780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5405A04-52AB-409B-99B1-5B9DC24A9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70CFD23-5F32-4ABE-9735-7A76E1799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8DD687-A311-47B6-B079-6F184B46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441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2EDEC5-7CCF-4E5F-8D2E-9E7C7BD4B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7AD70FB-F88C-42D6-8CD3-F29EF9891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6446A4-0F40-4841-AC53-E6A66FEE48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FBA465-5E8B-4CFE-BEDA-D6DA2D21E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0B3268F-C8E8-48EA-BCD2-BA81602E9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1B7675B-863D-49E5-8467-086D70259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35810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5F5AA0-E120-4C1A-9149-7FB3DCDC4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E6486274-A2C0-4A93-A8CC-F834016269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FCC7D92-592D-4D85-AB26-F222725BA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3A7707-98FE-4773-86AE-E07F365C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83E381-900F-453C-9282-63DE239FA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4AD1915-C5DC-466C-8A54-A4894D5B7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33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DF7A19-E3E7-41EC-9049-22F403BB3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A50A70-CFA5-4C66-B83C-DE7F381DDF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AFE8A91-49F0-4E67-B819-A67BE7B407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95F01A-CCEC-4684-8B3C-DD9794627A0F}" type="datetimeFigureOut">
              <a:rPr lang="pt-BR" smtClean="0"/>
              <a:t>30/07/2025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8CFF0A-8F7F-4CEA-82BD-AAE161E42A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C3C8A7-3A09-4CC7-86B9-C0371213B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97BEF9-4F95-4DDC-B441-F2948C984FC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1926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560A2C7B-5742-47ED-A941-A659CCEBA622}"/>
              </a:ext>
            </a:extLst>
          </p:cNvPr>
          <p:cNvSpPr txBox="1"/>
          <p:nvPr/>
        </p:nvSpPr>
        <p:spPr>
          <a:xfrm>
            <a:off x="1138235" y="1932742"/>
            <a:ext cx="661035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8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Plano Redução Inadimplência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A5D555D-5CAD-4F60-8B24-2116528B5E28}"/>
              </a:ext>
            </a:extLst>
          </p:cNvPr>
          <p:cNvSpPr txBox="1"/>
          <p:nvPr/>
        </p:nvSpPr>
        <p:spPr>
          <a:xfrm>
            <a:off x="1138235" y="3797677"/>
            <a:ext cx="6448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GERÊNCIA DE CIÊNCIA DE DADOS POD BANK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3" name="Group 7">
            <a:extLst>
              <a:ext uri="{FF2B5EF4-FFF2-40B4-BE49-F238E27FC236}">
                <a16:creationId xmlns:a16="http://schemas.microsoft.com/office/drawing/2014/main" id="{B48FE268-CCA6-4B7C-B307-0F9DAABF075C}"/>
              </a:ext>
            </a:extLst>
          </p:cNvPr>
          <p:cNvGrpSpPr/>
          <p:nvPr/>
        </p:nvGrpSpPr>
        <p:grpSpPr>
          <a:xfrm>
            <a:off x="1059247" y="1647824"/>
            <a:ext cx="78988" cy="3562352"/>
            <a:chOff x="0" y="0"/>
            <a:chExt cx="20803" cy="938233"/>
          </a:xfr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grpSpPr>
        <p:sp>
          <p:nvSpPr>
            <p:cNvPr id="24" name="Freeform 8">
              <a:extLst>
                <a:ext uri="{FF2B5EF4-FFF2-40B4-BE49-F238E27FC236}">
                  <a16:creationId xmlns:a16="http://schemas.microsoft.com/office/drawing/2014/main" id="{8D956060-1074-4261-BECE-E2A0AA60A8D8}"/>
                </a:ext>
              </a:extLst>
            </p:cNvPr>
            <p:cNvSpPr/>
            <p:nvPr/>
          </p:nvSpPr>
          <p:spPr>
            <a:xfrm>
              <a:off x="0" y="0"/>
              <a:ext cx="20803" cy="938233"/>
            </a:xfrm>
            <a:custGeom>
              <a:avLst/>
              <a:gdLst/>
              <a:ahLst/>
              <a:cxnLst/>
              <a:rect l="l" t="t" r="r" b="b"/>
              <a:pathLst>
                <a:path w="20803" h="938233">
                  <a:moveTo>
                    <a:pt x="0" y="0"/>
                  </a:moveTo>
                  <a:lnTo>
                    <a:pt x="20803" y="0"/>
                  </a:lnTo>
                  <a:lnTo>
                    <a:pt x="20803" y="938233"/>
                  </a:lnTo>
                  <a:lnTo>
                    <a:pt x="0" y="938233"/>
                  </a:lnTo>
                  <a:close/>
                </a:path>
              </a:pathLst>
            </a:custGeom>
            <a:solidFill>
              <a:srgbClr val="004AAD"/>
            </a:solidFill>
            <a:ln cap="sq">
              <a:noFill/>
              <a:prstDash val="solid"/>
              <a:miter/>
            </a:ln>
          </p:spPr>
        </p:sp>
        <p:sp>
          <p:nvSpPr>
            <p:cNvPr id="25" name="TextBox 9">
              <a:extLst>
                <a:ext uri="{FF2B5EF4-FFF2-40B4-BE49-F238E27FC236}">
                  <a16:creationId xmlns:a16="http://schemas.microsoft.com/office/drawing/2014/main" id="{584C7944-9D5A-428E-BE91-5BC3DC713087}"/>
                </a:ext>
              </a:extLst>
            </p:cNvPr>
            <p:cNvSpPr txBox="1"/>
            <p:nvPr/>
          </p:nvSpPr>
          <p:spPr>
            <a:xfrm>
              <a:off x="0" y="-19050"/>
              <a:ext cx="20803" cy="9572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48816184-C601-48DA-AFAF-9528A27C78B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799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 | PRINCIPAIS MÉTRICAS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89B09DA-A2B5-4949-AF18-C7A523DAF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61319690"/>
              </p:ext>
            </p:extLst>
          </p:nvPr>
        </p:nvGraphicFramePr>
        <p:xfrm>
          <a:off x="994800" y="1893569"/>
          <a:ext cx="10103506" cy="36286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95739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0AB34DAF-2F7F-4A93-9498-F3AEDBB16C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19859164"/>
              </p:ext>
            </p:extLst>
          </p:nvPr>
        </p:nvGraphicFramePr>
        <p:xfrm>
          <a:off x="1039905" y="1904999"/>
          <a:ext cx="10659035" cy="35185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 | ORDENAÇÃO DECIL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</a:t>
            </a: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6C5CE457-08C7-475C-9340-3E036F6935B3}"/>
              </a:ext>
            </a:extLst>
          </p:cNvPr>
          <p:cNvCxnSpPr>
            <a:cxnSpLocks/>
          </p:cNvCxnSpPr>
          <p:nvPr/>
        </p:nvCxnSpPr>
        <p:spPr>
          <a:xfrm>
            <a:off x="994800" y="3760694"/>
            <a:ext cx="10528338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D870C6F6-EFFD-4AF5-B5E0-13EF6FED6AFA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30495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 | PRINCIPAIS MÉTRICAS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B28BA41C-E433-41E8-92C0-7472714D62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1989307"/>
              </p:ext>
            </p:extLst>
          </p:nvPr>
        </p:nvGraphicFramePr>
        <p:xfrm>
          <a:off x="914400" y="1911500"/>
          <a:ext cx="10183906" cy="3628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54316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650E58C4-36C4-4F54-86F3-CAABC8BC2B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89723775"/>
              </p:ext>
            </p:extLst>
          </p:nvPr>
        </p:nvGraphicFramePr>
        <p:xfrm>
          <a:off x="1039906" y="1949823"/>
          <a:ext cx="10112188" cy="3545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 | ORDENAÇÃO DECIL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4C714227-5251-4000-82B7-E75319B71FF1}"/>
              </a:ext>
            </a:extLst>
          </p:cNvPr>
          <p:cNvCxnSpPr>
            <a:cxnSpLocks/>
          </p:cNvCxnSpPr>
          <p:nvPr/>
        </p:nvCxnSpPr>
        <p:spPr>
          <a:xfrm>
            <a:off x="994800" y="3841379"/>
            <a:ext cx="1015729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7EA3B27-48BE-40EB-BC0F-62F78A1672D3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3609075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PRINCIPAIS MÉTRICAS </a:t>
            </a:r>
            <a:r>
              <a:rPr lang="pt-BR" sz="2000" b="1" i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(TESTE)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A0E36304-8618-4AA4-ACF4-7D398447567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365471"/>
              </p:ext>
            </p:extLst>
          </p:nvPr>
        </p:nvGraphicFramePr>
        <p:xfrm>
          <a:off x="914400" y="1884604"/>
          <a:ext cx="10183906" cy="36466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5746690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áfico 10">
            <a:extLst>
              <a:ext uri="{FF2B5EF4-FFF2-40B4-BE49-F238E27FC236}">
                <a16:creationId xmlns:a16="http://schemas.microsoft.com/office/drawing/2014/main" id="{0BA70684-96C7-431E-B8D8-019D98482C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6275649"/>
              </p:ext>
            </p:extLst>
          </p:nvPr>
        </p:nvGraphicFramePr>
        <p:xfrm>
          <a:off x="1111624" y="2123686"/>
          <a:ext cx="10040470" cy="333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ORDENAÇÃO DECIL </a:t>
            </a:r>
            <a:r>
              <a:rPr lang="pt-BR" sz="2000" b="1" i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(TESTE)</a:t>
            </a:r>
          </a:p>
          <a:p>
            <a:endParaRPr lang="pt-BR" sz="3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F764735F-4D72-482B-9B85-8841E429B27B}"/>
              </a:ext>
            </a:extLst>
          </p:cNvPr>
          <p:cNvCxnSpPr>
            <a:cxnSpLocks/>
          </p:cNvCxnSpPr>
          <p:nvPr/>
        </p:nvCxnSpPr>
        <p:spPr>
          <a:xfrm>
            <a:off x="994800" y="3841379"/>
            <a:ext cx="10157294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1BF155F0-F113-4062-9E9B-55AB772B81BE}"/>
              </a:ext>
            </a:extLst>
          </p:cNvPr>
          <p:cNvSpPr txBox="1"/>
          <p:nvPr/>
        </p:nvSpPr>
        <p:spPr>
          <a:xfrm>
            <a:off x="9574306" y="3075057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Vigente</a:t>
            </a:r>
          </a:p>
          <a:p>
            <a:pPr algn="ctr"/>
            <a:r>
              <a:rPr lang="pt-BR" sz="20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8,09%</a:t>
            </a:r>
          </a:p>
        </p:txBody>
      </p:sp>
    </p:spTree>
    <p:extLst>
      <p:ext uri="{BB962C8B-B14F-4D97-AF65-F5344CB8AC3E}">
        <p14:creationId xmlns:p14="http://schemas.microsoft.com/office/powerpoint/2010/main" val="2690143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COMPARATIVO MAUS ACUMULADOS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REGRESSÃO LOGÍSTICA X LIGHTGBM</a:t>
            </a:r>
          </a:p>
        </p:txBody>
      </p:sp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0A4B07B4-B268-41F5-9350-12D736A630E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82467909"/>
              </p:ext>
            </p:extLst>
          </p:nvPr>
        </p:nvGraphicFramePr>
        <p:xfrm>
          <a:off x="1138517" y="1976717"/>
          <a:ext cx="9977718" cy="34468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629410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RESUMO DOS IMPACTOS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CENÁRIO SIMULADO</a:t>
            </a:r>
          </a:p>
        </p:txBody>
      </p:sp>
      <p:graphicFrame>
        <p:nvGraphicFramePr>
          <p:cNvPr id="4" name="Tabela 3">
            <a:extLst>
              <a:ext uri="{FF2B5EF4-FFF2-40B4-BE49-F238E27FC236}">
                <a16:creationId xmlns:a16="http://schemas.microsoft.com/office/drawing/2014/main" id="{5B64AA49-C7D8-4484-9004-9CBC125723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135106"/>
              </p:ext>
            </p:extLst>
          </p:nvPr>
        </p:nvGraphicFramePr>
        <p:xfrm>
          <a:off x="2678856" y="2099644"/>
          <a:ext cx="9488432" cy="472440"/>
        </p:xfrm>
        <a:graphic>
          <a:graphicData uri="http://schemas.openxmlformats.org/drawingml/2006/table">
            <a:tbl>
              <a:tblPr/>
              <a:tblGrid>
                <a:gridCol w="2967748">
                  <a:extLst>
                    <a:ext uri="{9D8B030D-6E8A-4147-A177-3AD203B41FA5}">
                      <a16:colId xmlns:a16="http://schemas.microsoft.com/office/drawing/2014/main" val="3695593553"/>
                    </a:ext>
                  </a:extLst>
                </a:gridCol>
                <a:gridCol w="3281242">
                  <a:extLst>
                    <a:ext uri="{9D8B030D-6E8A-4147-A177-3AD203B41FA5}">
                      <a16:colId xmlns:a16="http://schemas.microsoft.com/office/drawing/2014/main" val="3944598674"/>
                    </a:ext>
                  </a:extLst>
                </a:gridCol>
                <a:gridCol w="3239442">
                  <a:extLst>
                    <a:ext uri="{9D8B030D-6E8A-4147-A177-3AD203B41FA5}">
                      <a16:colId xmlns:a16="http://schemas.microsoft.com/office/drawing/2014/main" val="1181706695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Clientes Cash </a:t>
                      </a:r>
                      <a:r>
                        <a:rPr lang="pt-B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</a:t>
                      </a:r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91%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Valor méd Empréstimo = 599.496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Tx. Juros - Cash Loans = 22%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11283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Clientes </a:t>
                      </a:r>
                      <a:r>
                        <a:rPr lang="pt-B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Revolving</a:t>
                      </a:r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pt-BR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</a:t>
                      </a:r>
                      <a:r>
                        <a:rPr lang="pt-BR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= 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Qtde Empréstimo = 43.052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Tx. </a:t>
                      </a:r>
                      <a:r>
                        <a:rPr lang="en-US" sz="1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Juros</a:t>
                      </a:r>
                      <a:r>
                        <a:rPr lang="en-US" sz="15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- Revolving Loans = 49%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2872213"/>
                  </a:ext>
                </a:extLst>
              </a:tr>
            </a:tbl>
          </a:graphicData>
        </a:graphic>
      </p:graphicFrame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17A6EDC5-4B79-4CBD-BA64-219283C7F5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3502929"/>
              </p:ext>
            </p:extLst>
          </p:nvPr>
        </p:nvGraphicFramePr>
        <p:xfrm>
          <a:off x="1007541" y="2812115"/>
          <a:ext cx="10691400" cy="2521883"/>
        </p:xfrm>
        <a:graphic>
          <a:graphicData uri="http://schemas.openxmlformats.org/drawingml/2006/table">
            <a:tbl>
              <a:tblPr/>
              <a:tblGrid>
                <a:gridCol w="1418707">
                  <a:extLst>
                    <a:ext uri="{9D8B030D-6E8A-4147-A177-3AD203B41FA5}">
                      <a16:colId xmlns:a16="http://schemas.microsoft.com/office/drawing/2014/main" val="2488413815"/>
                    </a:ext>
                  </a:extLst>
                </a:gridCol>
                <a:gridCol w="814268">
                  <a:extLst>
                    <a:ext uri="{9D8B030D-6E8A-4147-A177-3AD203B41FA5}">
                      <a16:colId xmlns:a16="http://schemas.microsoft.com/office/drawing/2014/main" val="1856469079"/>
                    </a:ext>
                  </a:extLst>
                </a:gridCol>
                <a:gridCol w="1319191">
                  <a:extLst>
                    <a:ext uri="{9D8B030D-6E8A-4147-A177-3AD203B41FA5}">
                      <a16:colId xmlns:a16="http://schemas.microsoft.com/office/drawing/2014/main" val="457541768"/>
                    </a:ext>
                  </a:extLst>
                </a:gridCol>
                <a:gridCol w="757332">
                  <a:extLst>
                    <a:ext uri="{9D8B030D-6E8A-4147-A177-3AD203B41FA5}">
                      <a16:colId xmlns:a16="http://schemas.microsoft.com/office/drawing/2014/main" val="2367866911"/>
                    </a:ext>
                  </a:extLst>
                </a:gridCol>
                <a:gridCol w="858924">
                  <a:extLst>
                    <a:ext uri="{9D8B030D-6E8A-4147-A177-3AD203B41FA5}">
                      <a16:colId xmlns:a16="http://schemas.microsoft.com/office/drawing/2014/main" val="1633429351"/>
                    </a:ext>
                  </a:extLst>
                </a:gridCol>
                <a:gridCol w="951283">
                  <a:extLst>
                    <a:ext uri="{9D8B030D-6E8A-4147-A177-3AD203B41FA5}">
                      <a16:colId xmlns:a16="http://schemas.microsoft.com/office/drawing/2014/main" val="2133204548"/>
                    </a:ext>
                  </a:extLst>
                </a:gridCol>
                <a:gridCol w="1366892">
                  <a:extLst>
                    <a:ext uri="{9D8B030D-6E8A-4147-A177-3AD203B41FA5}">
                      <a16:colId xmlns:a16="http://schemas.microsoft.com/office/drawing/2014/main" val="1379099840"/>
                    </a:ext>
                  </a:extLst>
                </a:gridCol>
                <a:gridCol w="1237590">
                  <a:extLst>
                    <a:ext uri="{9D8B030D-6E8A-4147-A177-3AD203B41FA5}">
                      <a16:colId xmlns:a16="http://schemas.microsoft.com/office/drawing/2014/main" val="1441674424"/>
                    </a:ext>
                  </a:extLst>
                </a:gridCol>
                <a:gridCol w="1373964">
                  <a:extLst>
                    <a:ext uri="{9D8B030D-6E8A-4147-A177-3AD203B41FA5}">
                      <a16:colId xmlns:a16="http://schemas.microsoft.com/office/drawing/2014/main" val="1114147883"/>
                    </a:ext>
                  </a:extLst>
                </a:gridCol>
                <a:gridCol w="593249">
                  <a:extLst>
                    <a:ext uri="{9D8B030D-6E8A-4147-A177-3AD203B41FA5}">
                      <a16:colId xmlns:a16="http://schemas.microsoft.com/office/drawing/2014/main" val="1292625980"/>
                    </a:ext>
                  </a:extLst>
                </a:gridCol>
              </a:tblGrid>
              <a:tr h="488755">
                <a:tc>
                  <a:txBody>
                    <a:bodyPr/>
                    <a:lstStyle/>
                    <a:p>
                      <a:pPr algn="ctr" fontAlgn="ctr"/>
                      <a:endParaRPr lang="pt-BR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11" marR="7611" marT="30443" marB="304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 público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 púb. Aprovado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Taxa de Aprov.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Volume Maus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Taxa de Maus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Receita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Perda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Balanço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% Ganho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712864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Cenário Vigente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64.578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64.578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100,0%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5.221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8,1%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9.457.891.932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3.129.969.602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6.327.922.330 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0%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 w="25400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6370618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Regressão Logística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64.578 </a:t>
                      </a:r>
                    </a:p>
                  </a:txBody>
                  <a:tcPr marL="7620" marR="7620" marT="30480" marB="304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58.117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3.625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6,2%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8.511.634.077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2.173.172.378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6.338.461.698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0,17%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6820348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GBM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64.578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                58.120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90,0%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            3.542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6,1%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8.512.073.447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2.123.419.804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  6.388.653.643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8957662"/>
                  </a:ext>
                </a:extLst>
              </a:tr>
              <a:tr h="50828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Light GBM x Cenário Vigente</a:t>
                      </a:r>
                    </a:p>
                  </a:txBody>
                  <a:tcPr marL="7611" marR="7611" marT="7611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6.458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-10,0%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1.679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-2,0%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    945.818.485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- 1.006.549.797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sng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        60.731.313 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400" b="1" i="0" u="sng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0,96%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E0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86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7429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DEPLOYMENT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PROPOSTA -  DIÁRIO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58626D2-C2E0-4983-A172-4C6C4E54D214}"/>
              </a:ext>
            </a:extLst>
          </p:cNvPr>
          <p:cNvSpPr txBox="1"/>
          <p:nvPr/>
        </p:nvSpPr>
        <p:spPr>
          <a:xfrm>
            <a:off x="998291" y="2430774"/>
            <a:ext cx="1052834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Implementação do Modelo: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Implementar pipeline predict.py, onde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obtem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a versão mais recente via MLFLOW.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Aplicação do Modelo: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Aplicar a versão mais recente do modelo na base de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escoragem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(D-1).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Base Escorada: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Salvar base escorada particionada pela data da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escoragem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.</a:t>
            </a: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8584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PRÓXIMOS PASSOS</a:t>
            </a:r>
          </a:p>
          <a:p>
            <a:endParaRPr lang="pt-BR" sz="2400" dirty="0">
              <a:solidFill>
                <a:srgbClr val="004AAD"/>
              </a:solidFill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496F2045-1459-47F0-AB08-1EDBCE3E159D}"/>
              </a:ext>
            </a:extLst>
          </p:cNvPr>
          <p:cNvSpPr txBox="1"/>
          <p:nvPr/>
        </p:nvSpPr>
        <p:spPr>
          <a:xfrm>
            <a:off x="994800" y="2015171"/>
            <a:ext cx="1052834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Implementação do Piloto: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Implementar a política de crédito em um grupo teste de clientes de baixo e médio risco.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Monitoramento e Ajuste: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Monitorar o desempenho da política piloto e reajustar conforme necessário.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Expansão: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Expandir a política de crédito com base nos resultados da implementação piloto.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9439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85837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FRAMEWORK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CRISP-DM</a:t>
            </a:r>
          </a:p>
        </p:txBody>
      </p:sp>
      <p:sp>
        <p:nvSpPr>
          <p:cNvPr id="12" name="Fluxograma: Conector 11">
            <a:extLst>
              <a:ext uri="{FF2B5EF4-FFF2-40B4-BE49-F238E27FC236}">
                <a16:creationId xmlns:a16="http://schemas.microsoft.com/office/drawing/2014/main" id="{6042210D-EF20-4BC9-9509-A257B02FA7E6}"/>
              </a:ext>
            </a:extLst>
          </p:cNvPr>
          <p:cNvSpPr/>
          <p:nvPr/>
        </p:nvSpPr>
        <p:spPr>
          <a:xfrm>
            <a:off x="1035009" y="2076860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1</a:t>
            </a:r>
          </a:p>
        </p:txBody>
      </p:sp>
      <p:sp>
        <p:nvSpPr>
          <p:cNvPr id="27" name="Fluxograma: Conector 26">
            <a:extLst>
              <a:ext uri="{FF2B5EF4-FFF2-40B4-BE49-F238E27FC236}">
                <a16:creationId xmlns:a16="http://schemas.microsoft.com/office/drawing/2014/main" id="{5D695244-8A3A-4F80-A3C0-78AF1FC09D0C}"/>
              </a:ext>
            </a:extLst>
          </p:cNvPr>
          <p:cNvSpPr/>
          <p:nvPr/>
        </p:nvSpPr>
        <p:spPr>
          <a:xfrm>
            <a:off x="1035009" y="2990387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2</a:t>
            </a:r>
          </a:p>
        </p:txBody>
      </p:sp>
      <p:sp>
        <p:nvSpPr>
          <p:cNvPr id="28" name="Fluxograma: Conector 27">
            <a:extLst>
              <a:ext uri="{FF2B5EF4-FFF2-40B4-BE49-F238E27FC236}">
                <a16:creationId xmlns:a16="http://schemas.microsoft.com/office/drawing/2014/main" id="{11F7DC79-8B3F-47FA-83B4-98359B81B938}"/>
              </a:ext>
            </a:extLst>
          </p:cNvPr>
          <p:cNvSpPr/>
          <p:nvPr/>
        </p:nvSpPr>
        <p:spPr>
          <a:xfrm>
            <a:off x="1043714" y="3903914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3</a:t>
            </a:r>
          </a:p>
        </p:txBody>
      </p:sp>
      <p:sp>
        <p:nvSpPr>
          <p:cNvPr id="29" name="Fluxograma: Conector 28">
            <a:extLst>
              <a:ext uri="{FF2B5EF4-FFF2-40B4-BE49-F238E27FC236}">
                <a16:creationId xmlns:a16="http://schemas.microsoft.com/office/drawing/2014/main" id="{31B662F6-846A-4A10-83B0-DCF59745042D}"/>
              </a:ext>
            </a:extLst>
          </p:cNvPr>
          <p:cNvSpPr/>
          <p:nvPr/>
        </p:nvSpPr>
        <p:spPr>
          <a:xfrm>
            <a:off x="1043714" y="4817441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4</a:t>
            </a:r>
          </a:p>
        </p:txBody>
      </p:sp>
      <p:sp>
        <p:nvSpPr>
          <p:cNvPr id="30" name="Fluxograma: Conector 29">
            <a:extLst>
              <a:ext uri="{FF2B5EF4-FFF2-40B4-BE49-F238E27FC236}">
                <a16:creationId xmlns:a16="http://schemas.microsoft.com/office/drawing/2014/main" id="{835C7C4E-5BF9-4644-8BFF-55C41F361049}"/>
              </a:ext>
            </a:extLst>
          </p:cNvPr>
          <p:cNvSpPr/>
          <p:nvPr/>
        </p:nvSpPr>
        <p:spPr>
          <a:xfrm>
            <a:off x="1043714" y="5730969"/>
            <a:ext cx="739741" cy="728942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5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AF72AC1B-EF47-46C1-9D94-ACF77622E625}"/>
              </a:ext>
            </a:extLst>
          </p:cNvPr>
          <p:cNvSpPr txBox="1"/>
          <p:nvPr/>
        </p:nvSpPr>
        <p:spPr>
          <a:xfrm>
            <a:off x="2016778" y="2087388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Reuniões com gestores e analistas de negócios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A2A773C8-0E57-4521-87E0-96816CFC4683}"/>
              </a:ext>
            </a:extLst>
          </p:cNvPr>
          <p:cNvSpPr txBox="1"/>
          <p:nvPr/>
        </p:nvSpPr>
        <p:spPr>
          <a:xfrm>
            <a:off x="2016778" y="3000915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e Preparação dos Dados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Reuniões com gestores de dados e realização do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dataprep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235591C0-392B-4B4A-BA57-27FD4E37558B}"/>
              </a:ext>
            </a:extLst>
          </p:cNvPr>
          <p:cNvSpPr txBox="1"/>
          <p:nvPr/>
        </p:nvSpPr>
        <p:spPr>
          <a:xfrm>
            <a:off x="2016778" y="3914442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Criação de modelos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E903C811-1D9C-4905-8972-B2C84BB0AEE0}"/>
              </a:ext>
            </a:extLst>
          </p:cNvPr>
          <p:cNvSpPr txBox="1"/>
          <p:nvPr/>
        </p:nvSpPr>
        <p:spPr>
          <a:xfrm>
            <a:off x="2016778" y="4827969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Avaliação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Escolha dos melhores modelos e avaliação das métricas</a:t>
            </a:r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102359CE-8457-4263-8108-B2E37FE855B2}"/>
              </a:ext>
            </a:extLst>
          </p:cNvPr>
          <p:cNvSpPr txBox="1"/>
          <p:nvPr/>
        </p:nvSpPr>
        <p:spPr>
          <a:xfrm>
            <a:off x="2016778" y="5741497"/>
            <a:ext cx="84629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Deployment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Implantação do modelo</a:t>
            </a:r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B01010B7-17D5-4704-A02A-81CA1A43F3B1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609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4562894" y="3196765"/>
            <a:ext cx="30662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OBRIGADO !</a:t>
            </a:r>
          </a:p>
          <a:p>
            <a:endParaRPr lang="pt-BR" sz="2400" dirty="0">
              <a:solidFill>
                <a:srgbClr val="004AAD"/>
              </a:solidFill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020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8FAD41F6-0DAE-4DF2-9E06-CFB2AF4AC440}"/>
              </a:ext>
            </a:extLst>
          </p:cNvPr>
          <p:cNvSpPr txBox="1"/>
          <p:nvPr/>
        </p:nvSpPr>
        <p:spPr>
          <a:xfrm>
            <a:off x="2061742" y="2193024"/>
            <a:ext cx="89470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A </a:t>
            </a:r>
            <a:r>
              <a:rPr lang="pt-BR" sz="2000" dirty="0" err="1"/>
              <a:t>PoD</a:t>
            </a:r>
            <a:r>
              <a:rPr lang="pt-BR" sz="2000" dirty="0"/>
              <a:t> Bank, uma startup do segmento financeiro que concede crédito para população com pouca informação de crédito, ganhou mercado e maturidade. Com isso, começou a sentir necessidade de um modelo de crédito para amparar suas decisões e deixar de depender apenas do BI.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6C176C50-FEDB-416E-B26C-2B4C5697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4800" y="2361543"/>
            <a:ext cx="986400" cy="98640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A94A846E-60C3-4FF6-A262-9829B2BD4DB7}"/>
              </a:ext>
            </a:extLst>
          </p:cNvPr>
          <p:cNvSpPr txBox="1"/>
          <p:nvPr/>
        </p:nvSpPr>
        <p:spPr>
          <a:xfrm>
            <a:off x="2061742" y="3907224"/>
            <a:ext cx="846296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Principais Objetivos:</a:t>
            </a:r>
          </a:p>
          <a:p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Reduzir inadimplência;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Conceder crédito com menos risco.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0B858DC-42F9-4895-BA1C-C03632FED7D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704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PROPOSTA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8098EBB4-1C41-41E5-985B-37F7FD598673}"/>
              </a:ext>
            </a:extLst>
          </p:cNvPr>
          <p:cNvSpPr txBox="1"/>
          <p:nvPr/>
        </p:nvSpPr>
        <p:spPr>
          <a:xfrm>
            <a:off x="994799" y="2956964"/>
            <a:ext cx="876776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Planejamento e Modelagem de Crédito focada em modelos estatísticos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Desenvolver modelo de </a:t>
            </a:r>
            <a:r>
              <a:rPr lang="pt-BR" sz="2000" i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endParaRPr lang="pt-BR" sz="20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Avaliar modelo pelas métricas KS, Gini, ROC-AUC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Ordenação do Score em faixas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13AB22-872F-47B7-BBC7-43D0F4C51318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83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CENÁRIO ATUAL DA CARTEIRA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0400D59-BF07-446D-8DC2-2AFAED2E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29861" y="1951535"/>
            <a:ext cx="1080000" cy="1080000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BC559DD0-7F8E-4531-89BD-8780AF03EA28}"/>
              </a:ext>
            </a:extLst>
          </p:cNvPr>
          <p:cNvSpPr txBox="1"/>
          <p:nvPr/>
        </p:nvSpPr>
        <p:spPr>
          <a:xfrm>
            <a:off x="1218917" y="3031535"/>
            <a:ext cx="258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215.257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CDEAA218-FC85-44D0-BED0-55FB9B93C49E}"/>
              </a:ext>
            </a:extLst>
          </p:cNvPr>
          <p:cNvSpPr txBox="1"/>
          <p:nvPr/>
        </p:nvSpPr>
        <p:spPr>
          <a:xfrm>
            <a:off x="2648836" y="4049312"/>
            <a:ext cx="1938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Inadimplentes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8.9%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1BEF2411-ADDE-4469-9324-C0149C33E363}"/>
              </a:ext>
            </a:extLst>
          </p:cNvPr>
          <p:cNvSpPr txBox="1"/>
          <p:nvPr/>
        </p:nvSpPr>
        <p:spPr>
          <a:xfrm>
            <a:off x="2808680" y="5230053"/>
            <a:ext cx="25885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Adimplentes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91.1%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CBCEBB-3937-4D74-92AE-9309F4FE33C2}"/>
              </a:ext>
            </a:extLst>
          </p:cNvPr>
          <p:cNvSpPr/>
          <p:nvPr/>
        </p:nvSpPr>
        <p:spPr>
          <a:xfrm>
            <a:off x="6375403" y="2532660"/>
            <a:ext cx="3693459" cy="90543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F023573C-6918-41F9-B407-E933BC63F2FD}"/>
              </a:ext>
            </a:extLst>
          </p:cNvPr>
          <p:cNvSpPr/>
          <p:nvPr/>
        </p:nvSpPr>
        <p:spPr>
          <a:xfrm>
            <a:off x="6384368" y="4715378"/>
            <a:ext cx="3693459" cy="905435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B649C1AB-BF20-4A60-AC1C-FB77D4C51A57}"/>
              </a:ext>
            </a:extLst>
          </p:cNvPr>
          <p:cNvSpPr txBox="1"/>
          <p:nvPr/>
        </p:nvSpPr>
        <p:spPr>
          <a:xfrm>
            <a:off x="6528709" y="2631434"/>
            <a:ext cx="3540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20.594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Taxa de maus: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5,44%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DBDAFC28-0161-42E7-B4B5-33C07F283C58}"/>
              </a:ext>
            </a:extLst>
          </p:cNvPr>
          <p:cNvSpPr txBox="1"/>
          <p:nvPr/>
        </p:nvSpPr>
        <p:spPr>
          <a:xfrm>
            <a:off x="6537675" y="4808881"/>
            <a:ext cx="35401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Volume do Público: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194.663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Taxa de maus: </a:t>
            </a:r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8,37%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6BC70A16-ACD3-424C-A922-4F1C18B7C6BE}"/>
              </a:ext>
            </a:extLst>
          </p:cNvPr>
          <p:cNvSpPr txBox="1"/>
          <p:nvPr/>
        </p:nvSpPr>
        <p:spPr>
          <a:xfrm>
            <a:off x="6321619" y="2161747"/>
            <a:ext cx="269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REVOLVING LOANS</a:t>
            </a:r>
          </a:p>
          <a:p>
            <a:endParaRPr lang="pt-BR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C7FC8084-4AE1-4989-A787-902FD79F3CA9}"/>
              </a:ext>
            </a:extLst>
          </p:cNvPr>
          <p:cNvSpPr txBox="1"/>
          <p:nvPr/>
        </p:nvSpPr>
        <p:spPr>
          <a:xfrm>
            <a:off x="6330584" y="4381669"/>
            <a:ext cx="2691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i="1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CASH LOANS</a:t>
            </a:r>
          </a:p>
          <a:p>
            <a:endParaRPr lang="pt-BR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FF074CC0-C7A5-4425-A80C-89CDCC4B5C81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graphicFrame>
        <p:nvGraphicFramePr>
          <p:cNvPr id="25" name="Gráfico 24">
            <a:extLst>
              <a:ext uri="{FF2B5EF4-FFF2-40B4-BE49-F238E27FC236}">
                <a16:creationId xmlns:a16="http://schemas.microsoft.com/office/drawing/2014/main" id="{8BA619A9-0A84-4DCF-BCCA-70BC49C38DA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6593918"/>
              </p:ext>
            </p:extLst>
          </p:nvPr>
        </p:nvGraphicFramePr>
        <p:xfrm>
          <a:off x="1123805" y="4339929"/>
          <a:ext cx="1980736" cy="17394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3342937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 NEGÓCIO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ESTUDO DO PÚBLICO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40400D59-BF07-446D-8DC2-2AFAED2E6A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12683" y="2028403"/>
            <a:ext cx="1080000" cy="1080000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22647E37-3E62-45A3-8FEF-3F01C4E6EC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29750" y="4723468"/>
            <a:ext cx="1080000" cy="1080000"/>
          </a:xfrm>
          <a:prstGeom prst="rect">
            <a:avLst/>
          </a:prstGeom>
        </p:spPr>
      </p:pic>
      <p:pic>
        <p:nvPicPr>
          <p:cNvPr id="7" name="Gráfico 6">
            <a:extLst>
              <a:ext uri="{FF2B5EF4-FFF2-40B4-BE49-F238E27FC236}">
                <a16:creationId xmlns:a16="http://schemas.microsoft.com/office/drawing/2014/main" id="{0AAA9024-0082-4084-A05F-59D61FA5735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4817" y="2028403"/>
            <a:ext cx="1080000" cy="1080000"/>
          </a:xfrm>
          <a:prstGeom prst="rect">
            <a:avLst/>
          </a:prstGeom>
        </p:spPr>
      </p:pic>
      <p:pic>
        <p:nvPicPr>
          <p:cNvPr id="9" name="Gráfico 8">
            <a:extLst>
              <a:ext uri="{FF2B5EF4-FFF2-40B4-BE49-F238E27FC236}">
                <a16:creationId xmlns:a16="http://schemas.microsoft.com/office/drawing/2014/main" id="{2AD5CF1A-EBD6-4AAB-9050-92A8939323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13621" y="2059523"/>
            <a:ext cx="1080000" cy="1080000"/>
          </a:xfrm>
          <a:prstGeom prst="rect">
            <a:avLst/>
          </a:prstGeom>
        </p:spPr>
      </p:pic>
      <p:pic>
        <p:nvPicPr>
          <p:cNvPr id="25" name="Gráfico 24">
            <a:extLst>
              <a:ext uri="{FF2B5EF4-FFF2-40B4-BE49-F238E27FC236}">
                <a16:creationId xmlns:a16="http://schemas.microsoft.com/office/drawing/2014/main" id="{B7132797-0FED-48AF-854C-BABBA13078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4162" y="4755636"/>
            <a:ext cx="1080000" cy="1080000"/>
          </a:xfrm>
          <a:prstGeom prst="rect">
            <a:avLst/>
          </a:prstGeom>
        </p:spPr>
      </p:pic>
      <p:pic>
        <p:nvPicPr>
          <p:cNvPr id="27" name="Gráfico 26">
            <a:extLst>
              <a:ext uri="{FF2B5EF4-FFF2-40B4-BE49-F238E27FC236}">
                <a16:creationId xmlns:a16="http://schemas.microsoft.com/office/drawing/2014/main" id="{6738C7A7-BC98-474F-B928-70E243BD6C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454817" y="4723468"/>
            <a:ext cx="1080000" cy="1080000"/>
          </a:xfrm>
          <a:prstGeom prst="rect">
            <a:avLst/>
          </a:prstGeom>
        </p:spPr>
      </p:pic>
      <p:sp>
        <p:nvSpPr>
          <p:cNvPr id="28" name="CaixaDeTexto 27">
            <a:extLst>
              <a:ext uri="{FF2B5EF4-FFF2-40B4-BE49-F238E27FC236}">
                <a16:creationId xmlns:a16="http://schemas.microsoft.com/office/drawing/2014/main" id="{9505A800-02C0-45F7-8A0C-27189F3F8BEA}"/>
              </a:ext>
            </a:extLst>
          </p:cNvPr>
          <p:cNvSpPr txBox="1"/>
          <p:nvPr/>
        </p:nvSpPr>
        <p:spPr>
          <a:xfrm>
            <a:off x="8420228" y="2196414"/>
            <a:ext cx="2588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NÍVEL ESCOLAR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Ensino Médio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70,91%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4C354F8E-9CC2-4B40-9C5B-64528C7F8159}"/>
              </a:ext>
            </a:extLst>
          </p:cNvPr>
          <p:cNvSpPr txBox="1"/>
          <p:nvPr/>
        </p:nvSpPr>
        <p:spPr>
          <a:xfrm>
            <a:off x="8420228" y="4787805"/>
            <a:ext cx="25885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OCUPAÇÃO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Serviços Gerais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26,18%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F15FA83-9C2E-45AB-AF47-2E07B76EE652}"/>
              </a:ext>
            </a:extLst>
          </p:cNvPr>
          <p:cNvSpPr txBox="1"/>
          <p:nvPr/>
        </p:nvSpPr>
        <p:spPr>
          <a:xfrm>
            <a:off x="5284553" y="4941693"/>
            <a:ext cx="1837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IDADE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215.257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00156D3B-1CEC-4D2A-8A3C-D04859D59E73}"/>
              </a:ext>
            </a:extLst>
          </p:cNvPr>
          <p:cNvSpPr txBox="1"/>
          <p:nvPr/>
        </p:nvSpPr>
        <p:spPr>
          <a:xfrm>
            <a:off x="5092727" y="2035465"/>
            <a:ext cx="222087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MEMBROS DA FAMÍLIA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 membros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51,55%</a:t>
            </a: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40BB6B43-692B-417E-B0E8-D855A64ED65B}"/>
              </a:ext>
            </a:extLst>
          </p:cNvPr>
          <p:cNvSpPr txBox="1"/>
          <p:nvPr/>
        </p:nvSpPr>
        <p:spPr>
          <a:xfrm>
            <a:off x="1991762" y="2245580"/>
            <a:ext cx="18372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RENDA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169.360</a:t>
            </a:r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39FF0A8B-EF09-4A58-ABFD-6D0E49BF6C59}"/>
              </a:ext>
            </a:extLst>
          </p:cNvPr>
          <p:cNvSpPr txBox="1"/>
          <p:nvPr/>
        </p:nvSpPr>
        <p:spPr>
          <a:xfrm>
            <a:off x="1981564" y="4909525"/>
            <a:ext cx="22893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VALOR DO EMPRÉSTIMO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599.496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633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aixaDeTexto 23">
            <a:extLst>
              <a:ext uri="{FF2B5EF4-FFF2-40B4-BE49-F238E27FC236}">
                <a16:creationId xmlns:a16="http://schemas.microsoft.com/office/drawing/2014/main" id="{A1E589FE-0D21-48A7-BF21-40194DBEDA3F}"/>
              </a:ext>
            </a:extLst>
          </p:cNvPr>
          <p:cNvSpPr txBox="1"/>
          <p:nvPr/>
        </p:nvSpPr>
        <p:spPr>
          <a:xfrm>
            <a:off x="5467446" y="5272483"/>
            <a:ext cx="52451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2. Dados Externos: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Bureau / Bureau Balance: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de crédito de outras instituições financeiras</a:t>
            </a:r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ENTENDIMENTO DOS DADOS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DISPONÍVEIS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2207D594-266C-4FF1-96F0-A5CA990E36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2427" y="2104025"/>
            <a:ext cx="1080000" cy="1080000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3F96B7FE-0EB0-4628-9D6A-897AC75FB54B}"/>
              </a:ext>
            </a:extLst>
          </p:cNvPr>
          <p:cNvSpPr txBox="1"/>
          <p:nvPr/>
        </p:nvSpPr>
        <p:spPr>
          <a:xfrm>
            <a:off x="1272427" y="3184025"/>
            <a:ext cx="3207123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Aplicação:</a:t>
            </a:r>
          </a:p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Informações sobre cada solicitação de empréstimo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20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Indicadores: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0 – Adimplente</a:t>
            </a:r>
          </a:p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1 - Inadimplente</a:t>
            </a:r>
          </a:p>
          <a:p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04219CF5-AEB2-45FF-A344-3645A2AF8F5D}"/>
              </a:ext>
            </a:extLst>
          </p:cNvPr>
          <p:cNvSpPr/>
          <p:nvPr/>
        </p:nvSpPr>
        <p:spPr>
          <a:xfrm>
            <a:off x="5227198" y="1769158"/>
            <a:ext cx="5567083" cy="3357436"/>
          </a:xfrm>
          <a:prstGeom prst="round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C1C5DE68-3ED5-4A83-B70F-59EAF7DD9515}"/>
              </a:ext>
            </a:extLst>
          </p:cNvPr>
          <p:cNvSpPr txBox="1"/>
          <p:nvPr/>
        </p:nvSpPr>
        <p:spPr>
          <a:xfrm>
            <a:off x="5500037" y="1813198"/>
            <a:ext cx="5731273" cy="3307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Dados Históricos:</a:t>
            </a:r>
          </a:p>
          <a:p>
            <a:endParaRPr lang="pt-BR" sz="1600" u="sng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1. </a:t>
            </a:r>
            <a:r>
              <a:rPr lang="pt-BR" sz="1600" b="1" u="sng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</a:t>
            </a:r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u="sng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r>
              <a:rPr lang="pt-BR" sz="1600" b="1" u="sng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Aplicações de empréstimos anteriores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Installmentes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Payments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Histórico de pagamentos de empréstimos anteriores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POS CASH Balance: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Informações sobre histórico de empréstimos em dinheiro</a:t>
            </a:r>
          </a:p>
          <a:p>
            <a:endParaRPr lang="pt-BR" sz="16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16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  <a:r>
              <a:rPr lang="pt-BR" sz="16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:</a:t>
            </a:r>
          </a:p>
          <a:p>
            <a:r>
              <a:rPr lang="pt-BR" sz="16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Aplicações de empréstimos anteriores</a:t>
            </a:r>
          </a:p>
        </p:txBody>
      </p:sp>
      <p:sp>
        <p:nvSpPr>
          <p:cNvPr id="29" name="Retângulo: Cantos Arredondados 28">
            <a:extLst>
              <a:ext uri="{FF2B5EF4-FFF2-40B4-BE49-F238E27FC236}">
                <a16:creationId xmlns:a16="http://schemas.microsoft.com/office/drawing/2014/main" id="{83F8566D-C483-45FE-A389-1C2E5574E26C}"/>
              </a:ext>
            </a:extLst>
          </p:cNvPr>
          <p:cNvSpPr/>
          <p:nvPr/>
        </p:nvSpPr>
        <p:spPr>
          <a:xfrm>
            <a:off x="5244354" y="5272483"/>
            <a:ext cx="5549927" cy="1077218"/>
          </a:xfrm>
          <a:prstGeom prst="round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9F222E0E-0317-4B40-A644-4471E5801BD8}"/>
              </a:ext>
            </a:extLst>
          </p:cNvPr>
          <p:cNvSpPr/>
          <p:nvPr/>
        </p:nvSpPr>
        <p:spPr>
          <a:xfrm>
            <a:off x="1078006" y="1769158"/>
            <a:ext cx="3371503" cy="4580543"/>
          </a:xfrm>
          <a:prstGeom prst="rect">
            <a:avLst/>
          </a:prstGeom>
          <a:noFill/>
          <a:ln w="19050">
            <a:solidFill>
              <a:srgbClr val="004AA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61F642AB-C070-49BC-895A-D931918F2A79}"/>
              </a:ext>
            </a:extLst>
          </p:cNvPr>
          <p:cNvSpPr/>
          <p:nvPr/>
        </p:nvSpPr>
        <p:spPr>
          <a:xfrm rot="20762898">
            <a:off x="4249920" y="3047999"/>
            <a:ext cx="717607" cy="457200"/>
          </a:xfrm>
          <a:prstGeom prst="rightArrow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Seta: para a Direita 37">
            <a:extLst>
              <a:ext uri="{FF2B5EF4-FFF2-40B4-BE49-F238E27FC236}">
                <a16:creationId xmlns:a16="http://schemas.microsoft.com/office/drawing/2014/main" id="{0256BF23-87DC-49A6-8A9E-A1D7005D0990}"/>
              </a:ext>
            </a:extLst>
          </p:cNvPr>
          <p:cNvSpPr/>
          <p:nvPr/>
        </p:nvSpPr>
        <p:spPr>
          <a:xfrm rot="1977516">
            <a:off x="4249920" y="4886624"/>
            <a:ext cx="717607" cy="457200"/>
          </a:xfrm>
          <a:prstGeom prst="rightArrow">
            <a:avLst/>
          </a:prstGeom>
          <a:solidFill>
            <a:srgbClr val="004A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0214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rapezoide 5">
            <a:extLst>
              <a:ext uri="{FF2B5EF4-FFF2-40B4-BE49-F238E27FC236}">
                <a16:creationId xmlns:a16="http://schemas.microsoft.com/office/drawing/2014/main" id="{8A907449-04C7-4AC7-8146-47F4CC530601}"/>
              </a:ext>
            </a:extLst>
          </p:cNvPr>
          <p:cNvSpPr/>
          <p:nvPr/>
        </p:nvSpPr>
        <p:spPr>
          <a:xfrm>
            <a:off x="1093693" y="3470727"/>
            <a:ext cx="8625793" cy="928502"/>
          </a:xfrm>
          <a:prstGeom prst="trapezoid">
            <a:avLst/>
          </a:prstGeom>
          <a:solidFill>
            <a:srgbClr val="004AAD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7D34582-4912-4BFF-BE2D-FAB5C31E5240}"/>
              </a:ext>
            </a:extLst>
          </p:cNvPr>
          <p:cNvSpPr txBox="1"/>
          <p:nvPr/>
        </p:nvSpPr>
        <p:spPr>
          <a:xfrm>
            <a:off x="994800" y="749401"/>
            <a:ext cx="857950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PREPARAÇÃO DOS DADOS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35" name="Fluxograma: Conector 34">
            <a:extLst>
              <a:ext uri="{FF2B5EF4-FFF2-40B4-BE49-F238E27FC236}">
                <a16:creationId xmlns:a16="http://schemas.microsoft.com/office/drawing/2014/main" id="{8F596095-C2D1-4A1E-9300-BB8C14B22CB2}"/>
              </a:ext>
            </a:extLst>
          </p:cNvPr>
          <p:cNvSpPr/>
          <p:nvPr/>
        </p:nvSpPr>
        <p:spPr>
          <a:xfrm>
            <a:off x="1196842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41%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7EA42E87-8B9E-424B-AD7D-C44B21ED6659}"/>
              </a:ext>
            </a:extLst>
          </p:cNvPr>
          <p:cNvSpPr txBox="1"/>
          <p:nvPr/>
        </p:nvSpPr>
        <p:spPr>
          <a:xfrm>
            <a:off x="957374" y="3032595"/>
            <a:ext cx="2198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PREVIOUS APP</a:t>
            </a:r>
          </a:p>
        </p:txBody>
      </p:sp>
      <p:sp>
        <p:nvSpPr>
          <p:cNvPr id="4" name="Hexágono 3">
            <a:extLst>
              <a:ext uri="{FF2B5EF4-FFF2-40B4-BE49-F238E27FC236}">
                <a16:creationId xmlns:a16="http://schemas.microsoft.com/office/drawing/2014/main" id="{B381EFC3-63A1-4A8A-88FA-4ACCB9C30777}"/>
              </a:ext>
            </a:extLst>
          </p:cNvPr>
          <p:cNvSpPr/>
          <p:nvPr/>
        </p:nvSpPr>
        <p:spPr>
          <a:xfrm>
            <a:off x="8012701" y="1948451"/>
            <a:ext cx="1437844" cy="101301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552</a:t>
            </a:r>
          </a:p>
        </p:txBody>
      </p:sp>
      <p:sp>
        <p:nvSpPr>
          <p:cNvPr id="45" name="Fluxograma: Conector 44">
            <a:extLst>
              <a:ext uri="{FF2B5EF4-FFF2-40B4-BE49-F238E27FC236}">
                <a16:creationId xmlns:a16="http://schemas.microsoft.com/office/drawing/2014/main" id="{80EBC3F3-9840-4EBC-ACFA-0D4EDA97FBB6}"/>
              </a:ext>
            </a:extLst>
          </p:cNvPr>
          <p:cNvSpPr/>
          <p:nvPr/>
        </p:nvSpPr>
        <p:spPr>
          <a:xfrm>
            <a:off x="3653590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28%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A8345F7-6E7F-4437-A24D-756EE4771B8F}"/>
              </a:ext>
            </a:extLst>
          </p:cNvPr>
          <p:cNvSpPr txBox="1"/>
          <p:nvPr/>
        </p:nvSpPr>
        <p:spPr>
          <a:xfrm>
            <a:off x="3383221" y="3032595"/>
            <a:ext cx="183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BUREAU</a:t>
            </a:r>
          </a:p>
        </p:txBody>
      </p:sp>
      <p:sp>
        <p:nvSpPr>
          <p:cNvPr id="47" name="Fluxograma: Conector 46">
            <a:extLst>
              <a:ext uri="{FF2B5EF4-FFF2-40B4-BE49-F238E27FC236}">
                <a16:creationId xmlns:a16="http://schemas.microsoft.com/office/drawing/2014/main" id="{5635414B-9467-4C6A-A611-203B5F2123CD}"/>
              </a:ext>
            </a:extLst>
          </p:cNvPr>
          <p:cNvSpPr/>
          <p:nvPr/>
        </p:nvSpPr>
        <p:spPr>
          <a:xfrm>
            <a:off x="6110339" y="1846628"/>
            <a:ext cx="1234682" cy="1216658"/>
          </a:xfrm>
          <a:prstGeom prst="flowChartConnector">
            <a:avLst/>
          </a:prstGeom>
          <a:solidFill>
            <a:srgbClr val="004AA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rgbClr val="E5E5E5"/>
                </a:solidFill>
              </a:rPr>
              <a:t>31%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30C35A7A-B3ED-4978-90A0-A612F83BAF76}"/>
              </a:ext>
            </a:extLst>
          </p:cNvPr>
          <p:cNvSpPr txBox="1"/>
          <p:nvPr/>
        </p:nvSpPr>
        <p:spPr>
          <a:xfrm>
            <a:off x="5809067" y="3032595"/>
            <a:ext cx="18372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APPLICATION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028FB527-0597-46C7-AD96-BCDE443CA0A4}"/>
              </a:ext>
            </a:extLst>
          </p:cNvPr>
          <p:cNvSpPr txBox="1"/>
          <p:nvPr/>
        </p:nvSpPr>
        <p:spPr>
          <a:xfrm>
            <a:off x="957375" y="3581035"/>
            <a:ext cx="93341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Temporais | Primeiros e últimos Empréstimos / Pagamentos |</a:t>
            </a: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Agregação (Min, Max, Sum,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Avg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,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Median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)</a:t>
            </a:r>
          </a:p>
        </p:txBody>
      </p:sp>
      <p:sp>
        <p:nvSpPr>
          <p:cNvPr id="53" name="Trapezoide 52">
            <a:extLst>
              <a:ext uri="{FF2B5EF4-FFF2-40B4-BE49-F238E27FC236}">
                <a16:creationId xmlns:a16="http://schemas.microsoft.com/office/drawing/2014/main" id="{1873818A-5D5C-4392-8039-0B48BA701A13}"/>
              </a:ext>
            </a:extLst>
          </p:cNvPr>
          <p:cNvSpPr/>
          <p:nvPr/>
        </p:nvSpPr>
        <p:spPr>
          <a:xfrm>
            <a:off x="1093693" y="4461796"/>
            <a:ext cx="8625793" cy="928502"/>
          </a:xfrm>
          <a:prstGeom prst="trapezoid">
            <a:avLst/>
          </a:prstGeom>
          <a:solidFill>
            <a:srgbClr val="004AAD">
              <a:alpha val="2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Hexágono 53">
            <a:extLst>
              <a:ext uri="{FF2B5EF4-FFF2-40B4-BE49-F238E27FC236}">
                <a16:creationId xmlns:a16="http://schemas.microsoft.com/office/drawing/2014/main" id="{639A4614-0F3F-4651-A014-BDF14FFAE812}"/>
              </a:ext>
            </a:extLst>
          </p:cNvPr>
          <p:cNvSpPr/>
          <p:nvPr/>
        </p:nvSpPr>
        <p:spPr>
          <a:xfrm>
            <a:off x="4905507" y="5452865"/>
            <a:ext cx="1437844" cy="1013012"/>
          </a:xfrm>
          <a:prstGeom prst="hexagon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000" b="1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B41A4CAE-ACBB-44F1-9B30-F3E5CAEEE506}"/>
              </a:ext>
            </a:extLst>
          </p:cNvPr>
          <p:cNvSpPr txBox="1"/>
          <p:nvPr/>
        </p:nvSpPr>
        <p:spPr>
          <a:xfrm>
            <a:off x="3714216" y="4725992"/>
            <a:ext cx="33847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Dataprep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|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Feature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Selection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97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Agrupar 18">
            <a:extLst>
              <a:ext uri="{FF2B5EF4-FFF2-40B4-BE49-F238E27FC236}">
                <a16:creationId xmlns:a16="http://schemas.microsoft.com/office/drawing/2014/main" id="{958CBC70-9571-46C1-90B3-986EC88ADE80}"/>
              </a:ext>
            </a:extLst>
          </p:cNvPr>
          <p:cNvGrpSpPr/>
          <p:nvPr/>
        </p:nvGrpSpPr>
        <p:grpSpPr>
          <a:xfrm>
            <a:off x="11008788" y="5423589"/>
            <a:ext cx="773158" cy="1036322"/>
            <a:chOff x="10435046" y="474617"/>
            <a:chExt cx="773158" cy="1036322"/>
          </a:xfrm>
        </p:grpSpPr>
        <p:sp>
          <p:nvSpPr>
            <p:cNvPr id="13" name="Losango 12">
              <a:extLst>
                <a:ext uri="{FF2B5EF4-FFF2-40B4-BE49-F238E27FC236}">
                  <a16:creationId xmlns:a16="http://schemas.microsoft.com/office/drawing/2014/main" id="{8B017463-A49D-4086-BB44-E1AD7DE45372}"/>
                </a:ext>
              </a:extLst>
            </p:cNvPr>
            <p:cNvSpPr/>
            <p:nvPr/>
          </p:nvSpPr>
          <p:spPr>
            <a:xfrm>
              <a:off x="10435046" y="474617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Losango 13">
              <a:extLst>
                <a:ext uri="{FF2B5EF4-FFF2-40B4-BE49-F238E27FC236}">
                  <a16:creationId xmlns:a16="http://schemas.microsoft.com/office/drawing/2014/main" id="{DD769C36-696F-4F73-A109-60453CD7320A}"/>
                </a:ext>
              </a:extLst>
            </p:cNvPr>
            <p:cNvSpPr/>
            <p:nvPr/>
          </p:nvSpPr>
          <p:spPr>
            <a:xfrm>
              <a:off x="10693854" y="735603"/>
              <a:ext cx="514350" cy="514350"/>
            </a:xfrm>
            <a:prstGeom prst="diamond">
              <a:avLst/>
            </a:prstGeom>
            <a:solidFill>
              <a:srgbClr val="004AA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5" name="Losango 14">
              <a:extLst>
                <a:ext uri="{FF2B5EF4-FFF2-40B4-BE49-F238E27FC236}">
                  <a16:creationId xmlns:a16="http://schemas.microsoft.com/office/drawing/2014/main" id="{62C9CDC0-FD0E-43E1-9D0F-A6DF310C4383}"/>
                </a:ext>
              </a:extLst>
            </p:cNvPr>
            <p:cNvSpPr/>
            <p:nvPr/>
          </p:nvSpPr>
          <p:spPr>
            <a:xfrm>
              <a:off x="10435046" y="996589"/>
              <a:ext cx="514350" cy="514350"/>
            </a:xfrm>
            <a:prstGeom prst="diamon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38283D8C-DA36-478E-B0AD-4A367DD38403}"/>
              </a:ext>
            </a:extLst>
          </p:cNvPr>
          <p:cNvSpPr txBox="1"/>
          <p:nvPr/>
        </p:nvSpPr>
        <p:spPr>
          <a:xfrm>
            <a:off x="10822582" y="125448"/>
            <a:ext cx="9593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dirty="0"/>
              <a:t>Jean L. R.</a:t>
            </a:r>
            <a:endParaRPr lang="pt-BR" sz="1600" i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11110BE-7CE6-4BBD-AD6C-37524D5454BE}"/>
              </a:ext>
            </a:extLst>
          </p:cNvPr>
          <p:cNvSpPr txBox="1"/>
          <p:nvPr/>
        </p:nvSpPr>
        <p:spPr>
          <a:xfrm>
            <a:off x="994800" y="749401"/>
            <a:ext cx="8579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000" b="1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MODELAGEM</a:t>
            </a:r>
          </a:p>
          <a:p>
            <a:r>
              <a:rPr lang="pt-BR" sz="2400" dirty="0">
                <a:solidFill>
                  <a:srgbClr val="004AAD"/>
                </a:solidFill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TÉCINAS AVALIADAS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1597C18C-228B-415B-9394-B6CB54A97F34}"/>
              </a:ext>
            </a:extLst>
          </p:cNvPr>
          <p:cNvSpPr/>
          <p:nvPr/>
        </p:nvSpPr>
        <p:spPr>
          <a:xfrm>
            <a:off x="1113120" y="2115671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6221973F-065C-4DA4-9C18-B8147F969D63}"/>
              </a:ext>
            </a:extLst>
          </p:cNvPr>
          <p:cNvSpPr txBox="1"/>
          <p:nvPr/>
        </p:nvSpPr>
        <p:spPr>
          <a:xfrm>
            <a:off x="1189773" y="2269722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Logistic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Regression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207BF006-6331-47EC-9E21-D0ED21242676}"/>
              </a:ext>
            </a:extLst>
          </p:cNvPr>
          <p:cNvSpPr/>
          <p:nvPr/>
        </p:nvSpPr>
        <p:spPr>
          <a:xfrm>
            <a:off x="1113120" y="2912717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2232D1F6-96B9-43AA-B565-83018E6B476E}"/>
              </a:ext>
            </a:extLst>
          </p:cNvPr>
          <p:cNvSpPr txBox="1"/>
          <p:nvPr/>
        </p:nvSpPr>
        <p:spPr>
          <a:xfrm>
            <a:off x="1189773" y="3066768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Decision</a:t>
            </a:r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Tree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BDDB585A-4D7A-4A44-A228-B3304E572A1B}"/>
              </a:ext>
            </a:extLst>
          </p:cNvPr>
          <p:cNvSpPr/>
          <p:nvPr/>
        </p:nvSpPr>
        <p:spPr>
          <a:xfrm>
            <a:off x="1113120" y="3709763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3FB66ED-779B-49A5-AA52-0E11B2A20EFF}"/>
              </a:ext>
            </a:extLst>
          </p:cNvPr>
          <p:cNvSpPr txBox="1"/>
          <p:nvPr/>
        </p:nvSpPr>
        <p:spPr>
          <a:xfrm>
            <a:off x="1189773" y="3863814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Randon Forest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E5165F67-1A12-4AF4-A54C-FC13A1AC2D4A}"/>
              </a:ext>
            </a:extLst>
          </p:cNvPr>
          <p:cNvSpPr/>
          <p:nvPr/>
        </p:nvSpPr>
        <p:spPr>
          <a:xfrm>
            <a:off x="1113120" y="4506809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D3838C0-981B-4CCE-B844-132A3B09F16C}"/>
              </a:ext>
            </a:extLst>
          </p:cNvPr>
          <p:cNvSpPr txBox="1"/>
          <p:nvPr/>
        </p:nvSpPr>
        <p:spPr>
          <a:xfrm>
            <a:off x="1189773" y="4660860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Gradiente </a:t>
            </a: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Boosting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4078B750-EFDB-479F-8F2C-7E33368DCE84}"/>
              </a:ext>
            </a:extLst>
          </p:cNvPr>
          <p:cNvSpPr/>
          <p:nvPr/>
        </p:nvSpPr>
        <p:spPr>
          <a:xfrm>
            <a:off x="1113120" y="5303855"/>
            <a:ext cx="3693459" cy="708212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616A65A8-8087-48BA-8D8F-EFF0C1C54862}"/>
              </a:ext>
            </a:extLst>
          </p:cNvPr>
          <p:cNvSpPr txBox="1"/>
          <p:nvPr/>
        </p:nvSpPr>
        <p:spPr>
          <a:xfrm>
            <a:off x="1189773" y="5457906"/>
            <a:ext cx="3540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B95987CE-49E3-4CD0-A0A3-402B911FA7AE}"/>
              </a:ext>
            </a:extLst>
          </p:cNvPr>
          <p:cNvGrpSpPr/>
          <p:nvPr/>
        </p:nvGrpSpPr>
        <p:grpSpPr>
          <a:xfrm>
            <a:off x="5768577" y="3066768"/>
            <a:ext cx="1102659" cy="1022921"/>
            <a:chOff x="6100359" y="2651779"/>
            <a:chExt cx="1102659" cy="1022921"/>
          </a:xfrm>
        </p:grpSpPr>
        <p:pic>
          <p:nvPicPr>
            <p:cNvPr id="3" name="Gráfico 2">
              <a:extLst>
                <a:ext uri="{FF2B5EF4-FFF2-40B4-BE49-F238E27FC236}">
                  <a16:creationId xmlns:a16="http://schemas.microsoft.com/office/drawing/2014/main" id="{CB42ACFD-E96E-4282-84DF-D4CC3C00FB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367183" y="3314700"/>
              <a:ext cx="360000" cy="360000"/>
            </a:xfrm>
            <a:prstGeom prst="rect">
              <a:avLst/>
            </a:prstGeom>
          </p:spPr>
        </p:pic>
        <p:pic>
          <p:nvPicPr>
            <p:cNvPr id="33" name="Gráfico 32">
              <a:extLst>
                <a:ext uri="{FF2B5EF4-FFF2-40B4-BE49-F238E27FC236}">
                  <a16:creationId xmlns:a16="http://schemas.microsoft.com/office/drawing/2014/main" id="{EB6FD9BD-89C1-467C-8FF1-02603CB2D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63018" y="3054723"/>
              <a:ext cx="540000" cy="540000"/>
            </a:xfrm>
            <a:prstGeom prst="rect">
              <a:avLst/>
            </a:prstGeom>
          </p:spPr>
        </p:pic>
        <p:pic>
          <p:nvPicPr>
            <p:cNvPr id="34" name="Gráfico 33">
              <a:extLst>
                <a:ext uri="{FF2B5EF4-FFF2-40B4-BE49-F238E27FC236}">
                  <a16:creationId xmlns:a16="http://schemas.microsoft.com/office/drawing/2014/main" id="{6F73FAA3-BBF4-4D5A-94AC-E0DAD2CD6B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00359" y="2651779"/>
              <a:ext cx="720000" cy="720000"/>
            </a:xfrm>
            <a:prstGeom prst="rect">
              <a:avLst/>
            </a:prstGeom>
          </p:spPr>
        </p:pic>
      </p:grp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2AE4E3A6-78E7-451C-8A8C-8684949DD126}"/>
              </a:ext>
            </a:extLst>
          </p:cNvPr>
          <p:cNvSpPr txBox="1"/>
          <p:nvPr/>
        </p:nvSpPr>
        <p:spPr>
          <a:xfrm>
            <a:off x="5224946" y="4122623"/>
            <a:ext cx="21899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Otimização de </a:t>
            </a:r>
            <a:b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</a:br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Hiperparâmetros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33324FE3-011D-4A2B-9C16-7785CE369C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4729" y="2115671"/>
            <a:ext cx="1080000" cy="1080000"/>
          </a:xfrm>
          <a:prstGeom prst="rect">
            <a:avLst/>
          </a:prstGeom>
        </p:spPr>
      </p:pic>
      <p:sp>
        <p:nvSpPr>
          <p:cNvPr id="39" name="CaixaDeTexto 38">
            <a:extLst>
              <a:ext uri="{FF2B5EF4-FFF2-40B4-BE49-F238E27FC236}">
                <a16:creationId xmlns:a16="http://schemas.microsoft.com/office/drawing/2014/main" id="{FF3A4AEB-B1C4-469C-85D0-457D5EE01949}"/>
              </a:ext>
            </a:extLst>
          </p:cNvPr>
          <p:cNvSpPr txBox="1"/>
          <p:nvPr/>
        </p:nvSpPr>
        <p:spPr>
          <a:xfrm>
            <a:off x="8340290" y="2301728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Log.Reg</a:t>
            </a:r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algn="ctr"/>
            <a:r>
              <a:rPr lang="pt-BR" sz="2000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Explicabilidade</a:t>
            </a:r>
            <a:endParaRPr lang="pt-BR" sz="2000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</p:txBody>
      </p:sp>
      <p:pic>
        <p:nvPicPr>
          <p:cNvPr id="40" name="Gráfico 39">
            <a:extLst>
              <a:ext uri="{FF2B5EF4-FFF2-40B4-BE49-F238E27FC236}">
                <a16:creationId xmlns:a16="http://schemas.microsoft.com/office/drawing/2014/main" id="{6FA7761F-9226-4EA2-99D8-7245506DBA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24729" y="4120139"/>
            <a:ext cx="1080000" cy="1080000"/>
          </a:xfrm>
          <a:prstGeom prst="rect">
            <a:avLst/>
          </a:prstGeom>
        </p:spPr>
      </p:pic>
      <p:sp>
        <p:nvSpPr>
          <p:cNvPr id="42" name="CaixaDeTexto 41">
            <a:extLst>
              <a:ext uri="{FF2B5EF4-FFF2-40B4-BE49-F238E27FC236}">
                <a16:creationId xmlns:a16="http://schemas.microsoft.com/office/drawing/2014/main" id="{3212A1EF-F7DD-4D26-87D8-D54ABCFA12C5}"/>
              </a:ext>
            </a:extLst>
          </p:cNvPr>
          <p:cNvSpPr txBox="1"/>
          <p:nvPr/>
        </p:nvSpPr>
        <p:spPr>
          <a:xfrm>
            <a:off x="8340290" y="4306196"/>
            <a:ext cx="2483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b="1" dirty="0" err="1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LightGBM</a:t>
            </a:r>
            <a:endParaRPr lang="pt-BR" sz="2000" b="1" dirty="0">
              <a:latin typeface="Segoe UI" panose="020B0502040204020203" pitchFamily="34" charset="0"/>
              <a:ea typeface="roboto" panose="020B0604020202020204" pitchFamily="2" charset="0"/>
              <a:cs typeface="Segoe UI" panose="020B0502040204020203" pitchFamily="34" charset="0"/>
            </a:endParaRPr>
          </a:p>
          <a:p>
            <a:pPr algn="ctr"/>
            <a:r>
              <a:rPr lang="pt-BR" sz="2000" dirty="0">
                <a:latin typeface="Segoe UI" panose="020B0502040204020203" pitchFamily="34" charset="0"/>
                <a:ea typeface="roboto" panose="020B0604020202020204" pitchFamily="2" charset="0"/>
                <a:cs typeface="Segoe UI" panose="020B0502040204020203" pitchFamily="34" charset="0"/>
              </a:rPr>
              <a:t>Desempenho</a:t>
            </a:r>
          </a:p>
        </p:txBody>
      </p:sp>
    </p:spTree>
    <p:extLst>
      <p:ext uri="{BB962C8B-B14F-4D97-AF65-F5344CB8AC3E}">
        <p14:creationId xmlns:p14="http://schemas.microsoft.com/office/powerpoint/2010/main" val="2669761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915</TotalTime>
  <Words>783</Words>
  <Application>Microsoft Office PowerPoint</Application>
  <PresentationFormat>Widescreen</PresentationFormat>
  <Paragraphs>232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Segoe UI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Jean Lima Rodovalho</dc:creator>
  <cp:lastModifiedBy>Jean Lima Rodovalho</cp:lastModifiedBy>
  <cp:revision>48</cp:revision>
  <dcterms:created xsi:type="dcterms:W3CDTF">2025-07-27T15:53:02Z</dcterms:created>
  <dcterms:modified xsi:type="dcterms:W3CDTF">2025-07-30T23:32:22Z</dcterms:modified>
</cp:coreProperties>
</file>