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5" r:id="rId2"/>
    <p:sldId id="286" r:id="rId3"/>
    <p:sldId id="287" r:id="rId4"/>
    <p:sldId id="288" r:id="rId5"/>
    <p:sldId id="289" r:id="rId6"/>
    <p:sldId id="290" r:id="rId7"/>
    <p:sldId id="271" r:id="rId8"/>
    <p:sldId id="270" r:id="rId9"/>
    <p:sldId id="268" r:id="rId10"/>
    <p:sldId id="267" r:id="rId11"/>
    <p:sldId id="273" r:id="rId12"/>
    <p:sldId id="272" r:id="rId13"/>
    <p:sldId id="277" r:id="rId14"/>
    <p:sldId id="275" r:id="rId15"/>
    <p:sldId id="276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60" y="-234"/>
      </p:cViewPr>
      <p:guideLst>
        <p:guide orient="horz" pos="22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0FB2F-232E-4DE4-BDA6-24629AA9650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AD8D2-242D-442B-AABF-6055122C3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4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AD8D2-242D-442B-AABF-6055122C3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4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AD8D2-242D-442B-AABF-6055122C3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573D-7AC2-4976-BCB9-7209E360EC41}" type="datetime1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8C3-6BC4-461F-9F3C-FEA5636381CF}" type="datetime1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DCC0-E628-4252-9BE9-8E843C3AC1B9}" type="datetime1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B35B-7F8D-4318-B073-151870CC2543}" type="datetime1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5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5C7-DB5D-4560-BB65-71158064D437}" type="datetime1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0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CF3D-2A30-4F1C-BDA8-A3A531EF36BC}" type="datetime1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3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CAF6-FCC7-4A1B-9087-E61A4FF0B1EA}" type="datetime1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0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678E-0D7B-4E48-A6C0-85F35DDAA853}" type="datetime1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72148-9BBF-4DBB-9BC9-63851D4500A4}" type="datetime1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9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0F6A-82BD-419E-AD78-A7D0CE640FD1}" type="datetime1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6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FDAA-8095-46DF-B543-788AFFE68637}" type="datetime1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5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02551-A6E3-4B43-8178-49BF4A7D69F1}" type="datetime1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C75F1-CB58-4555-AC9D-FC0F503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8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orvig.com/Gettysbu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wire.com/data-visualization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wardtufte.com/bboard/q-and-a-fetch-msg?msg_id=0001yB&amp;topic_id=1&amp;topic=Ask+E.T.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wardtufte.com/bboard/q-and-a-fetch-msg?msg_id=0001yB&amp;topic_id=1&amp;topic=Ask+E.T.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wardtufte.com/bboard/q-and-a-fetch-msg?msg_id=0001yB&amp;topic_id=1&amp;topic=Ask+E.T.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2010/04/27/world/27powerpoint.html?hp" TargetMode="External"/><Relationship Id="rId2" Type="http://schemas.openxmlformats.org/officeDocument/2006/relationships/hyperlink" Target="http://www.sec.gov/Archives/edgar/data/1018724/000119312518121161/d456916dex991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urses.lumenlearning.com/boundless-communications/chapter/using-powerpoint-and-alternatives-successfully/" TargetMode="External"/><Relationship Id="rId5" Type="http://schemas.openxmlformats.org/officeDocument/2006/relationships/hyperlink" Target="https://norvig.com/Gettysburg/" TargetMode="External"/><Relationship Id="rId4" Type="http://schemas.openxmlformats.org/officeDocument/2006/relationships/hyperlink" Target="https://s3.amazonaws.com/akamai.netstorage/anon.nasa-global/CAIB/CAIB_lowres_chapter7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rvig.com/Gettysbu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rvig.com/Gettysbu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rvig.com/Gettysbu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rvig.com/Gettysbu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rvig.com/Gettysbu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We%20Have%20Met%20the%20Enemy%20and%20He%20Is%20PowerPoin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38212"/>
            <a:ext cx="684847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7763" y="6248400"/>
            <a:ext cx="684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Peter Norvig, “The Gettysburg PowerPoint Presentation</a:t>
            </a:r>
            <a:r>
              <a:rPr lang="en-US" sz="1000" i="1" dirty="0" smtClean="0"/>
              <a:t>,” </a:t>
            </a:r>
            <a:r>
              <a:rPr lang="en-US" sz="1000" dirty="0" smtClean="0"/>
              <a:t>October 12, 2011, </a:t>
            </a:r>
            <a:r>
              <a:rPr lang="en-US" sz="1000" dirty="0">
                <a:hlinkClick r:id="rId4"/>
              </a:rPr>
              <a:t>norvig.com/Gettysburg/</a:t>
            </a:r>
            <a:r>
              <a:rPr lang="en-US" sz="1000" dirty="0"/>
              <a:t>.</a:t>
            </a:r>
          </a:p>
          <a:p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2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487" y="390525"/>
            <a:ext cx="2663025" cy="56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28799" y="6172200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Revised cancer survival rates chart by Edward Tufte. Source: Edward Tufte, “</a:t>
            </a:r>
            <a:r>
              <a:rPr lang="en-US" sz="1000" dirty="0"/>
              <a:t>The Cognitive Style of PowerPoint</a:t>
            </a:r>
            <a:r>
              <a:rPr lang="en-US" sz="1000" i="1" dirty="0"/>
              <a:t>,” Beautiful Evidence </a:t>
            </a:r>
            <a:r>
              <a:rPr lang="en-US" sz="1000" dirty="0"/>
              <a:t>(Cheshire, CT: Graphics Press LLC, 2006) </a:t>
            </a:r>
            <a:r>
              <a:rPr lang="en-US" sz="1000" i="1" dirty="0" smtClean="0"/>
              <a:t> </a:t>
            </a:r>
            <a:r>
              <a:rPr lang="en-US" sz="1000" dirty="0" smtClean="0"/>
              <a:t>p. 176. 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1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4" y="1231106"/>
            <a:ext cx="9060532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5607843"/>
            <a:ext cx="7924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WinWire</a:t>
            </a:r>
            <a:r>
              <a:rPr lang="en-US" sz="1000" dirty="0"/>
              <a:t> Technologies, “Principles for Creating Effective Data </a:t>
            </a:r>
            <a:r>
              <a:rPr lang="en-US" sz="1000" dirty="0" smtClean="0"/>
              <a:t>Visualization,”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www.winwire.com/data-visualization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81000"/>
            <a:ext cx="642937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57313" y="6248400"/>
            <a:ext cx="642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Slides prepared by the Instruction Computing Facility at the Harvard School of Public Health. Source: Edward Tufte, “The Cognitive Style of PowerPoint</a:t>
            </a:r>
            <a:r>
              <a:rPr lang="en-US" sz="1000" i="1" dirty="0" smtClean="0"/>
              <a:t>,” Beautiful Evidence </a:t>
            </a:r>
            <a:r>
              <a:rPr lang="en-US" sz="1000" dirty="0" smtClean="0"/>
              <a:t>(Cheshire</a:t>
            </a:r>
            <a:r>
              <a:rPr lang="en-US" sz="1000" dirty="0"/>
              <a:t>, CT: Graphics Press LLC, </a:t>
            </a:r>
            <a:r>
              <a:rPr lang="en-US" sz="1000" dirty="0" smtClean="0"/>
              <a:t>2006) p. 177.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7" y="990598"/>
            <a:ext cx="7969985" cy="447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7006" y="5867400"/>
            <a:ext cx="79699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Photos of the debris impact on the Columbia space shuttle’s wing shortly after launch. Source: Edward Tufte, “PowerPoint Does Rocket Science: Assessing the Quality and Credibility of Technical Reports,” </a:t>
            </a:r>
            <a:r>
              <a:rPr lang="en-US" sz="1000" i="1" dirty="0" smtClean="0"/>
              <a:t>Beautiful Evidence </a:t>
            </a:r>
            <a:r>
              <a:rPr lang="en-US" sz="1000" dirty="0" smtClean="0"/>
              <a:t>(</a:t>
            </a:r>
            <a:r>
              <a:rPr lang="en-US" sz="1000" dirty="0"/>
              <a:t>Cheshire, CT: Graphics Press LLC, 2006) </a:t>
            </a:r>
            <a:r>
              <a:rPr lang="en-US" sz="1000" dirty="0" smtClean="0"/>
              <a:t>p. 162. </a:t>
            </a:r>
            <a:r>
              <a:rPr lang="en-US" sz="1000" dirty="0" smtClean="0">
                <a:hlinkClick r:id="rId3"/>
              </a:rPr>
              <a:t>https</a:t>
            </a:r>
            <a:r>
              <a:rPr lang="en-US" sz="1000" dirty="0">
                <a:hlinkClick r:id="rId3"/>
              </a:rPr>
              <a:t>://</a:t>
            </a:r>
            <a:r>
              <a:rPr lang="en-US" sz="1000" dirty="0" smtClean="0">
                <a:hlinkClick r:id="rId3"/>
              </a:rPr>
              <a:t>www.edwardtufte.com/bboard/q-and-a-fetch-msg?msg_id=0001yB&amp;topic_id=1&amp;topic=Ask+E%2eT%2e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6" y="228600"/>
            <a:ext cx="74390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7007" y="6191310"/>
            <a:ext cx="79699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Edward Tufte’s analysis of a Boeing PowerPoint </a:t>
            </a:r>
            <a:r>
              <a:rPr lang="en-US" sz="1000" dirty="0" smtClean="0"/>
              <a:t>slide for the Columbia Accident Investigation Board. </a:t>
            </a:r>
            <a:r>
              <a:rPr lang="en-US" sz="1000" dirty="0"/>
              <a:t>Source: </a:t>
            </a:r>
            <a:r>
              <a:rPr lang="en-US" sz="1000" dirty="0" smtClean="0"/>
              <a:t>Edward Tufte, “PowerPoint Does Rocket Science: Assessing the Quality and Credibility of Technical Reports,” </a:t>
            </a:r>
            <a:r>
              <a:rPr lang="en-US" sz="1000" i="1" dirty="0" smtClean="0"/>
              <a:t>Beautiful Evidence</a:t>
            </a:r>
            <a:r>
              <a:rPr lang="en-US" sz="1000" dirty="0" smtClean="0"/>
              <a:t> (</a:t>
            </a:r>
            <a:r>
              <a:rPr lang="en-US" sz="1000" dirty="0"/>
              <a:t>Cheshire, CT: Graphics Press </a:t>
            </a:r>
            <a:r>
              <a:rPr lang="en-US" sz="1000" dirty="0" smtClean="0"/>
              <a:t>LLC, 2006) p. 164. </a:t>
            </a:r>
            <a:r>
              <a:rPr lang="en-US" sz="1000" dirty="0" smtClean="0">
                <a:hlinkClick r:id="rId3"/>
              </a:rPr>
              <a:t>https</a:t>
            </a:r>
            <a:r>
              <a:rPr lang="en-US" sz="1000" dirty="0">
                <a:hlinkClick r:id="rId3"/>
              </a:rPr>
              <a:t>://</a:t>
            </a:r>
            <a:r>
              <a:rPr lang="en-US" sz="1000" dirty="0" smtClean="0">
                <a:hlinkClick r:id="rId3"/>
              </a:rPr>
              <a:t>www.edwardtufte.com/bboard/q-and-a-fetch-msg?msg_id=0001yB&amp;topic_id=1&amp;topic=Ask+E%2eT%2e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" y="228600"/>
            <a:ext cx="7362825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7007" y="6191310"/>
            <a:ext cx="79699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Edward Tufte’s analysis of a Boeing PowerPoint </a:t>
            </a:r>
            <a:r>
              <a:rPr lang="en-US" sz="1000" dirty="0" smtClean="0"/>
              <a:t>slide for the Columbia Accident Investigation Board. </a:t>
            </a:r>
            <a:r>
              <a:rPr lang="en-US" sz="1000" dirty="0"/>
              <a:t>Source: </a:t>
            </a:r>
            <a:r>
              <a:rPr lang="en-US" sz="1000" dirty="0" smtClean="0"/>
              <a:t>Edward Tufte, “PowerPoint Does Rocket Science: Assessing the Quality and Credibility of Technical Reports,” </a:t>
            </a:r>
            <a:r>
              <a:rPr lang="en-US" sz="1000" i="1" dirty="0" smtClean="0"/>
              <a:t>Beautiful Evidence</a:t>
            </a:r>
            <a:r>
              <a:rPr lang="en-US" sz="1000" dirty="0" smtClean="0"/>
              <a:t> (</a:t>
            </a:r>
            <a:r>
              <a:rPr lang="en-US" sz="1000" dirty="0"/>
              <a:t>Cheshire, CT: Graphics Press </a:t>
            </a:r>
            <a:r>
              <a:rPr lang="en-US" sz="1000" dirty="0" smtClean="0"/>
              <a:t>LLC, 2006) p. 165. </a:t>
            </a:r>
            <a:r>
              <a:rPr lang="en-US" sz="1000" dirty="0" smtClean="0">
                <a:hlinkClick r:id="rId3"/>
              </a:rPr>
              <a:t>https</a:t>
            </a:r>
            <a:r>
              <a:rPr lang="en-US" sz="1000" dirty="0">
                <a:hlinkClick r:id="rId3"/>
              </a:rPr>
              <a:t>://</a:t>
            </a:r>
            <a:r>
              <a:rPr lang="en-US" sz="1000" dirty="0" smtClean="0">
                <a:hlinkClick r:id="rId3"/>
              </a:rPr>
              <a:t>www.edwardtufte.com/bboard/q-and-a-fetch-msg?msg_id=0001yB&amp;topic_id=1&amp;topic=Ask+E%2eT%2e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14400"/>
            <a:ext cx="8229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/>
            <a:r>
              <a:rPr lang="en-US" sz="1400" dirty="0"/>
              <a:t>Bezos, Jeff. "Amazon's Annual Report." </a:t>
            </a:r>
            <a:r>
              <a:rPr lang="en-US" sz="1400" i="1" dirty="0" smtClean="0">
                <a:hlinkClick r:id="rId2"/>
              </a:rPr>
              <a:t>sec.gov/Archives/</a:t>
            </a:r>
            <a:r>
              <a:rPr lang="en-US" sz="1400" i="1" dirty="0" err="1" smtClean="0">
                <a:hlinkClick r:id="rId2"/>
              </a:rPr>
              <a:t>edgar</a:t>
            </a:r>
            <a:r>
              <a:rPr lang="en-US" sz="1400" i="1" dirty="0" smtClean="0">
                <a:hlinkClick r:id="rId2"/>
              </a:rPr>
              <a:t>/data/1018724/000119312518121161/d456916dex991.htm</a:t>
            </a:r>
            <a:r>
              <a:rPr lang="en-US" sz="1400" i="1" dirty="0" smtClean="0"/>
              <a:t>. </a:t>
            </a:r>
            <a:r>
              <a:rPr lang="en-US" sz="1400" dirty="0"/>
              <a:t>Letter to shareholders, 2018. </a:t>
            </a:r>
            <a:r>
              <a:rPr lang="en-US" sz="1400" dirty="0" smtClean="0"/>
              <a:t>Web. 18 Jul. 2019.</a:t>
            </a:r>
            <a:endParaRPr lang="en-US" sz="1400" i="1" dirty="0" smtClean="0"/>
          </a:p>
          <a:p>
            <a:pPr indent="-457200"/>
            <a:endParaRPr lang="en-US" sz="1400" dirty="0"/>
          </a:p>
          <a:p>
            <a:pPr lvl="1" indent="-457200"/>
            <a:r>
              <a:rPr lang="en-US" sz="1400" dirty="0" err="1"/>
              <a:t>Bumiller</a:t>
            </a:r>
            <a:r>
              <a:rPr lang="en-US" sz="1400" dirty="0"/>
              <a:t>, Elisabeth. "We Have Met the Enemy and He Is PowerPoint</a:t>
            </a:r>
            <a:r>
              <a:rPr lang="en-US" sz="1400" dirty="0" smtClean="0"/>
              <a:t>." </a:t>
            </a:r>
            <a:r>
              <a:rPr lang="en-US" sz="1400" i="1" dirty="0" smtClean="0">
                <a:hlinkClick r:id="rId3"/>
              </a:rPr>
              <a:t>nytimes.com/2010/04/27/world/27powerpoint.html?hp</a:t>
            </a:r>
            <a:r>
              <a:rPr lang="en-US" sz="1400" i="1" dirty="0" smtClean="0"/>
              <a:t>. </a:t>
            </a:r>
            <a:r>
              <a:rPr lang="en-US" sz="1400" dirty="0" smtClean="0"/>
              <a:t>New York Times, 26 Apr. </a:t>
            </a:r>
            <a:r>
              <a:rPr lang="en-US" sz="1400" dirty="0"/>
              <a:t>2010. </a:t>
            </a:r>
            <a:r>
              <a:rPr lang="en-US" sz="1400" dirty="0" smtClean="0"/>
              <a:t>Web. 18 Jul 2019.</a:t>
            </a:r>
            <a:endParaRPr lang="en-US" sz="1400" i="1" dirty="0" smtClean="0"/>
          </a:p>
          <a:p>
            <a:pPr indent="-457200"/>
            <a:r>
              <a:rPr lang="en-US" sz="1400" dirty="0" smtClean="0">
                <a:hlinkClick r:id="rId3"/>
              </a:rPr>
              <a:t> </a:t>
            </a:r>
            <a:endParaRPr lang="en-US" sz="1400" dirty="0"/>
          </a:p>
          <a:p>
            <a:pPr lvl="1" indent="-457200"/>
            <a:r>
              <a:rPr lang="en-US" sz="1400" dirty="0"/>
              <a:t>Columbia Accident Investigation </a:t>
            </a:r>
            <a:r>
              <a:rPr lang="en-US" sz="1400" dirty="0" smtClean="0"/>
              <a:t>Board. </a:t>
            </a:r>
            <a:r>
              <a:rPr lang="en-US" sz="1400" dirty="0"/>
              <a:t>"The Accident's Organizational Causes." </a:t>
            </a:r>
            <a:r>
              <a:rPr lang="en-US" sz="1400" i="1" dirty="0" smtClean="0">
                <a:hlinkClick r:id="rId4"/>
              </a:rPr>
              <a:t>s3.amazonaws.com/</a:t>
            </a:r>
            <a:r>
              <a:rPr lang="en-US" sz="1400" i="1" dirty="0" err="1" smtClean="0">
                <a:hlinkClick r:id="rId4"/>
              </a:rPr>
              <a:t>akamai.netstorage</a:t>
            </a:r>
            <a:r>
              <a:rPr lang="en-US" sz="1400" i="1" dirty="0" smtClean="0">
                <a:hlinkClick r:id="rId4"/>
              </a:rPr>
              <a:t>/</a:t>
            </a:r>
            <a:r>
              <a:rPr lang="en-US" sz="1400" i="1" dirty="0" err="1" smtClean="0">
                <a:hlinkClick r:id="rId4"/>
              </a:rPr>
              <a:t>anon.nasa</a:t>
            </a:r>
            <a:r>
              <a:rPr lang="en-US" sz="1400" i="1" dirty="0" smtClean="0">
                <a:hlinkClick r:id="rId4"/>
              </a:rPr>
              <a:t>-global/CAIB/CAIB_lowres_chapter7.pdf</a:t>
            </a:r>
            <a:r>
              <a:rPr lang="en-US" sz="1400" i="1" dirty="0" smtClean="0"/>
              <a:t>.</a:t>
            </a:r>
            <a:r>
              <a:rPr lang="en-US" sz="1400" dirty="0"/>
              <a:t> National Aeronautics and Space Administration, August 2003. Vol. 1, p. 191. Web. 18 </a:t>
            </a:r>
            <a:r>
              <a:rPr lang="en-US" sz="1400" dirty="0" smtClean="0"/>
              <a:t>Jul. </a:t>
            </a:r>
            <a:r>
              <a:rPr lang="en-US" sz="1400" dirty="0"/>
              <a:t>2019</a:t>
            </a:r>
            <a:r>
              <a:rPr lang="en-US" sz="1400" dirty="0" smtClean="0"/>
              <a:t>.</a:t>
            </a:r>
            <a:endParaRPr lang="en-US" sz="1400" i="1" dirty="0" smtClean="0"/>
          </a:p>
          <a:p>
            <a:pPr indent="-457200"/>
            <a:endParaRPr lang="en-US" sz="1400" u="sng" dirty="0" smtClean="0"/>
          </a:p>
          <a:p>
            <a:pPr indent="-457200"/>
            <a:r>
              <a:rPr lang="en-US" sz="1400" dirty="0" smtClean="0"/>
              <a:t>Isaacson</a:t>
            </a:r>
            <a:r>
              <a:rPr lang="en-US" sz="1400" dirty="0"/>
              <a:t>, Walter. </a:t>
            </a:r>
            <a:r>
              <a:rPr lang="en-US" sz="1400" i="1" dirty="0"/>
              <a:t>Steve Jobs</a:t>
            </a:r>
            <a:r>
              <a:rPr lang="en-US" sz="1400" dirty="0"/>
              <a:t>. Simon &amp; Schuster (U.S.), 2015. p. 337</a:t>
            </a:r>
            <a:r>
              <a:rPr lang="en-US" sz="1400" dirty="0" smtClean="0"/>
              <a:t>. Print. </a:t>
            </a:r>
          </a:p>
          <a:p>
            <a:pPr indent="-457200"/>
            <a:endParaRPr lang="en-US" sz="1400" dirty="0"/>
          </a:p>
          <a:p>
            <a:pPr lvl="1" indent="-457200"/>
            <a:r>
              <a:rPr lang="en-US" sz="1400" dirty="0"/>
              <a:t>Norvig, Peter. "The Gettysburg PowerPoint Presentation." </a:t>
            </a:r>
            <a:r>
              <a:rPr lang="en-US" sz="1400" dirty="0">
                <a:hlinkClick r:id="rId5"/>
              </a:rPr>
              <a:t>norvig.com/Gettysburg/</a:t>
            </a:r>
            <a:r>
              <a:rPr lang="en-US" sz="1400" dirty="0"/>
              <a:t>.</a:t>
            </a:r>
            <a:r>
              <a:rPr lang="en-US" sz="1400" dirty="0"/>
              <a:t> 12 </a:t>
            </a:r>
            <a:r>
              <a:rPr lang="en-US" sz="1400" dirty="0"/>
              <a:t>Oct. </a:t>
            </a:r>
            <a:r>
              <a:rPr lang="en-US" sz="1400" dirty="0"/>
              <a:t>2011. Web. 18 Jul. 2019</a:t>
            </a:r>
            <a:r>
              <a:rPr lang="en-US" sz="1400" dirty="0"/>
              <a:t>.</a:t>
            </a:r>
          </a:p>
          <a:p>
            <a:pPr indent="-457200"/>
            <a:endParaRPr lang="en-US" sz="1400" dirty="0"/>
          </a:p>
          <a:p>
            <a:pPr indent="-457200"/>
            <a:r>
              <a:rPr lang="en-US" sz="1400" dirty="0"/>
              <a:t>Orwell, George. </a:t>
            </a:r>
            <a:r>
              <a:rPr lang="en-US" sz="1400" i="1" dirty="0"/>
              <a:t>Politics and the English Language</a:t>
            </a:r>
            <a:r>
              <a:rPr lang="en-US" sz="1400" dirty="0"/>
              <a:t>. </a:t>
            </a:r>
            <a:r>
              <a:rPr lang="en-US" sz="1400" dirty="0" smtClean="0"/>
              <a:t>London: Horizon</a:t>
            </a:r>
            <a:r>
              <a:rPr lang="en-US" sz="1400" dirty="0"/>
              <a:t>, </a:t>
            </a:r>
            <a:r>
              <a:rPr lang="en-US" sz="1400" dirty="0" smtClean="0"/>
              <a:t>GB, </a:t>
            </a:r>
            <a:r>
              <a:rPr lang="en-US" sz="1400" dirty="0"/>
              <a:t>1946</a:t>
            </a:r>
            <a:r>
              <a:rPr lang="en-US" sz="1400" dirty="0" smtClean="0"/>
              <a:t>. Print.</a:t>
            </a:r>
          </a:p>
          <a:p>
            <a:pPr indent="-457200"/>
            <a:endParaRPr lang="en-US" sz="1400" dirty="0"/>
          </a:p>
          <a:p>
            <a:pPr lvl="1" indent="-457200"/>
            <a:r>
              <a:rPr lang="en-US" sz="1400" dirty="0"/>
              <a:t>"Using PowerPoint and Alternatives Successfully." </a:t>
            </a:r>
            <a:r>
              <a:rPr lang="en-US" sz="1400" dirty="0">
                <a:hlinkClick r:id="rId6"/>
              </a:rPr>
              <a:t>courses.lumenlearning.com/boundless-communications/chapter/using-</a:t>
            </a:r>
            <a:r>
              <a:rPr lang="en-US" sz="1400" dirty="0" err="1">
                <a:hlinkClick r:id="rId6"/>
              </a:rPr>
              <a:t>powerpoint</a:t>
            </a:r>
            <a:r>
              <a:rPr lang="en-US" sz="1400" dirty="0">
                <a:hlinkClick r:id="rId6"/>
              </a:rPr>
              <a:t>-and-alternatives-successfully/</a:t>
            </a:r>
            <a:r>
              <a:rPr lang="en-US" sz="1400" dirty="0"/>
              <a:t>. </a:t>
            </a:r>
            <a:r>
              <a:rPr lang="en-US" sz="1400" dirty="0"/>
              <a:t>21 Dec. 2012. Web. 18 Jul. 2019</a:t>
            </a:r>
            <a:r>
              <a:rPr lang="en-US" sz="1400" dirty="0"/>
              <a:t>.</a:t>
            </a:r>
            <a:endParaRPr lang="en-US" sz="1400" dirty="0"/>
          </a:p>
          <a:p>
            <a:pPr lvl="2" indent="-457200"/>
            <a:endParaRPr lang="en-US" sz="1400" i="1" dirty="0"/>
          </a:p>
          <a:p>
            <a:pPr lvl="2" indent="-457200"/>
            <a:endParaRPr lang="en-US" sz="1400" i="1" dirty="0" smtClean="0"/>
          </a:p>
          <a:p>
            <a:r>
              <a:rPr lang="en-US" sz="1400" b="1" dirty="0" smtClean="0"/>
              <a:t>*</a:t>
            </a:r>
            <a:r>
              <a:rPr lang="en-US" sz="1400" dirty="0" smtClean="0"/>
              <a:t>This list does not contain the script’s visual aid references. See the figure captions in the printed handout for source information on those references.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3796" y="545068"/>
            <a:ext cx="3056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Works</a:t>
            </a:r>
            <a:r>
              <a:rPr lang="en-US" b="1" dirty="0"/>
              <a:t> </a:t>
            </a:r>
            <a:r>
              <a:rPr lang="en-US" dirty="0" smtClean="0"/>
              <a:t>Cited in the Oral Script*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862013"/>
            <a:ext cx="684847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7763" y="6248400"/>
            <a:ext cx="684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Peter Norvig, “The Gettysburg PowerPoint Presentation</a:t>
            </a:r>
            <a:r>
              <a:rPr lang="en-US" sz="1000" i="1" dirty="0" smtClean="0"/>
              <a:t>,” </a:t>
            </a:r>
            <a:r>
              <a:rPr lang="en-US" sz="1000" dirty="0" smtClean="0"/>
              <a:t>October 12, 2011, </a:t>
            </a:r>
            <a:r>
              <a:rPr lang="en-US" sz="1000" dirty="0">
                <a:hlinkClick r:id="rId3"/>
              </a:rPr>
              <a:t>norvig.com/Gettysburg/</a:t>
            </a:r>
            <a:r>
              <a:rPr lang="en-US" sz="1000" dirty="0"/>
              <a:t>.</a:t>
            </a:r>
          </a:p>
          <a:p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9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862013"/>
            <a:ext cx="684847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7763" y="6248400"/>
            <a:ext cx="684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Peter Norvig, “The Gettysburg PowerPoint Presentation</a:t>
            </a:r>
            <a:r>
              <a:rPr lang="en-US" sz="1000" i="1" dirty="0" smtClean="0"/>
              <a:t>,” </a:t>
            </a:r>
            <a:r>
              <a:rPr lang="en-US" sz="1000" dirty="0" smtClean="0"/>
              <a:t>October 12, 2011, </a:t>
            </a:r>
            <a:r>
              <a:rPr lang="en-US" sz="1000" dirty="0">
                <a:hlinkClick r:id="rId3"/>
              </a:rPr>
              <a:t>norvig.com/Gettysburg/</a:t>
            </a:r>
            <a:r>
              <a:rPr lang="en-US" sz="1000" dirty="0"/>
              <a:t>.</a:t>
            </a:r>
          </a:p>
          <a:p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8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862013"/>
            <a:ext cx="684847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7763" y="6248400"/>
            <a:ext cx="684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Peter Norvig, “The Gettysburg PowerPoint Presentation</a:t>
            </a:r>
            <a:r>
              <a:rPr lang="en-US" sz="1000" i="1" dirty="0" smtClean="0"/>
              <a:t>,” </a:t>
            </a:r>
            <a:r>
              <a:rPr lang="en-US" sz="1000" dirty="0" smtClean="0"/>
              <a:t>October 12, 2011, </a:t>
            </a:r>
            <a:r>
              <a:rPr lang="en-US" sz="1000" dirty="0">
                <a:hlinkClick r:id="rId3"/>
              </a:rPr>
              <a:t>norvig.com/Gettysburg/</a:t>
            </a:r>
            <a:r>
              <a:rPr lang="en-US" sz="1000" dirty="0"/>
              <a:t>.</a:t>
            </a:r>
          </a:p>
          <a:p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862013"/>
            <a:ext cx="684847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7763" y="6248400"/>
            <a:ext cx="684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Peter Norvig, “The Gettysburg PowerPoint Presentation</a:t>
            </a:r>
            <a:r>
              <a:rPr lang="en-US" sz="1000" i="1" dirty="0" smtClean="0"/>
              <a:t>,” </a:t>
            </a:r>
            <a:r>
              <a:rPr lang="en-US" sz="1000" dirty="0" smtClean="0"/>
              <a:t>October 12, 2011, </a:t>
            </a:r>
            <a:r>
              <a:rPr lang="en-US" sz="1000" dirty="0">
                <a:hlinkClick r:id="rId3"/>
              </a:rPr>
              <a:t>norvig.com/Gettysburg/</a:t>
            </a:r>
            <a:r>
              <a:rPr lang="en-US" sz="1000" dirty="0"/>
              <a:t>.</a:t>
            </a:r>
          </a:p>
          <a:p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8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862013"/>
            <a:ext cx="684847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7763" y="6248400"/>
            <a:ext cx="684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Peter Norvig, “The Gettysburg PowerPoint Presentation</a:t>
            </a:r>
            <a:r>
              <a:rPr lang="en-US" sz="1000" i="1" dirty="0" smtClean="0"/>
              <a:t>,” </a:t>
            </a:r>
            <a:r>
              <a:rPr lang="en-US" sz="1000" dirty="0" smtClean="0"/>
              <a:t>October 12, 2011, </a:t>
            </a:r>
            <a:r>
              <a:rPr lang="en-US" sz="1000" dirty="0">
                <a:hlinkClick r:id="rId3"/>
              </a:rPr>
              <a:t>norvig.com/Gettysburg/</a:t>
            </a:r>
            <a:r>
              <a:rPr lang="en-US" sz="1000" dirty="0"/>
              <a:t>.</a:t>
            </a:r>
          </a:p>
          <a:p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8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72" y="1398984"/>
            <a:ext cx="7155656" cy="406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4172" y="5867400"/>
            <a:ext cx="715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</a:t>
            </a:r>
            <a:r>
              <a:rPr lang="en-US" sz="1000" dirty="0" smtClean="0"/>
              <a:t>military PowerPoint </a:t>
            </a:r>
            <a:r>
              <a:rPr lang="en-US" sz="1000" dirty="0"/>
              <a:t>diagram </a:t>
            </a:r>
            <a:r>
              <a:rPr lang="en-US" sz="1000" dirty="0" smtClean="0"/>
              <a:t>meant </a:t>
            </a:r>
            <a:r>
              <a:rPr lang="en-US" sz="1000" dirty="0"/>
              <a:t>to portray the complexity of American strategy in </a:t>
            </a:r>
            <a:r>
              <a:rPr lang="en-US" sz="1000" dirty="0" smtClean="0"/>
              <a:t>Afghanistan. Source: Elisabeth </a:t>
            </a:r>
            <a:r>
              <a:rPr lang="en-US" sz="1000" dirty="0" err="1" smtClean="0"/>
              <a:t>Bumiller</a:t>
            </a:r>
            <a:r>
              <a:rPr lang="en-US" sz="1000" dirty="0" smtClean="0"/>
              <a:t>, “We Have Met the Enemy and He is PowerPoint,” New York Times, April 26, 2010. </a:t>
            </a:r>
            <a:r>
              <a:rPr lang="en-US" sz="1000" dirty="0" smtClean="0">
                <a:hlinkClick r:id="rId3" action="ppaction://hlinkfile"/>
              </a:rPr>
              <a:t>We </a:t>
            </a:r>
            <a:r>
              <a:rPr lang="en-US" sz="1000" dirty="0">
                <a:hlinkClick r:id="rId3" action="ppaction://hlinkfile"/>
              </a:rPr>
              <a:t>Have Met the Enemy and He Is </a:t>
            </a:r>
            <a:r>
              <a:rPr lang="en-US" sz="1000" dirty="0" smtClean="0">
                <a:hlinkClick r:id="rId3" action="ppaction://hlinkfile"/>
              </a:rPr>
              <a:t>PowerPoint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52513"/>
            <a:ext cx="36576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28800" y="5943600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Hermann Brenner, "Long-term survival rates of cancer patients achieved by the end of the 20th century: a period analysis," </a:t>
            </a:r>
            <a:r>
              <a:rPr lang="en-US" sz="1000" i="1" dirty="0"/>
              <a:t>The Lancet</a:t>
            </a:r>
            <a:r>
              <a:rPr lang="en-US" sz="1000" dirty="0"/>
              <a:t>, 360 (October 12, 2002), </a:t>
            </a:r>
            <a:r>
              <a:rPr lang="en-US" sz="1000" dirty="0" smtClean="0"/>
              <a:t> pp. 1131-1135</a:t>
            </a:r>
            <a:r>
              <a:rPr lang="en-US" sz="10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432911"/>
            <a:ext cx="4943475" cy="557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399" y="617220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Cancer </a:t>
            </a:r>
            <a:r>
              <a:rPr lang="en-US" sz="1000" dirty="0" smtClean="0"/>
              <a:t>survival rates </a:t>
            </a:r>
            <a:r>
              <a:rPr lang="en-US" sz="1000" dirty="0"/>
              <a:t>chart from the Information Awareness Office of Defense Advanced Research Projects Agency (DARPA), 2002</a:t>
            </a:r>
            <a:r>
              <a:rPr lang="en-US" sz="1000" dirty="0" smtClean="0"/>
              <a:t>. Source: Edward Tufte, “The Cognitive Style of PowerPoint</a:t>
            </a:r>
            <a:r>
              <a:rPr lang="en-US" sz="1000" i="1" dirty="0" smtClean="0"/>
              <a:t>,” Beautiful Evidence</a:t>
            </a:r>
            <a:r>
              <a:rPr lang="en-US" sz="1000" dirty="0"/>
              <a:t> (Cheshire, CT: Graphics Press LLC, 2006</a:t>
            </a:r>
            <a:r>
              <a:rPr lang="en-US" sz="1000" dirty="0" smtClean="0"/>
              <a:t>) p. 175.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75F1-CB58-4555-AC9D-FC0F503427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5244</TotalTime>
  <Words>722</Words>
  <Application>Microsoft Office PowerPoint</Application>
  <PresentationFormat>On-screen Show (4:3)</PresentationFormat>
  <Paragraphs>57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</dc:creator>
  <cp:lastModifiedBy>Jean</cp:lastModifiedBy>
  <cp:revision>76</cp:revision>
  <dcterms:created xsi:type="dcterms:W3CDTF">2019-07-03T15:31:19Z</dcterms:created>
  <dcterms:modified xsi:type="dcterms:W3CDTF">2019-07-19T03:47:25Z</dcterms:modified>
</cp:coreProperties>
</file>