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7358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F3F25-CB98-4C70-8FA4-32899B21A7A3}" type="datetimeFigureOut">
              <a:rPr lang="pt-BR" smtClean="0"/>
              <a:t>29/10/2014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1686B-FB35-4F53-B565-2C787659F4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7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Jerkovic</a:t>
            </a:r>
            <a:r>
              <a:rPr lang="en-US" b="1" dirty="0" smtClean="0"/>
              <a:t> (2009) define </a:t>
            </a:r>
            <a:r>
              <a:rPr lang="en-US" b="1" dirty="0" err="1" smtClean="0"/>
              <a:t>que</a:t>
            </a:r>
            <a:r>
              <a:rPr lang="en-US" b="1" dirty="0" smtClean="0"/>
              <a:t> é um </a:t>
            </a:r>
            <a:r>
              <a:rPr lang="en-US" b="1" dirty="0" err="1" smtClean="0"/>
              <a:t>conjunto</a:t>
            </a:r>
            <a:r>
              <a:rPr lang="en-US" b="1" dirty="0" smtClean="0"/>
              <a:t> de </a:t>
            </a:r>
            <a:r>
              <a:rPr lang="en-US" b="1" dirty="0" err="1" smtClean="0"/>
              <a:t>várias</a:t>
            </a:r>
            <a:r>
              <a:rPr lang="en-US" b="1" dirty="0" smtClean="0"/>
              <a:t> </a:t>
            </a:r>
            <a:r>
              <a:rPr lang="en-US" b="1" dirty="0" err="1" smtClean="0"/>
              <a:t>atividades</a:t>
            </a:r>
            <a:r>
              <a:rPr lang="en-US" b="1" dirty="0" smtClean="0"/>
              <a:t> para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produzir</a:t>
            </a:r>
            <a:r>
              <a:rPr lang="en-US" b="1" baseline="0" dirty="0" smtClean="0"/>
              <a:t> um volume de </a:t>
            </a:r>
            <a:r>
              <a:rPr lang="en-US" b="1" baseline="0" dirty="0" err="1" smtClean="0"/>
              <a:t>referências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bem-sucedidas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em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mecanismos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busca</a:t>
            </a:r>
            <a:r>
              <a:rPr lang="en-US" b="1" baseline="0" dirty="0" smtClean="0"/>
              <a:t>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Archie (1990) – </a:t>
            </a:r>
            <a:r>
              <a:rPr lang="en-US" b="0" baseline="0" dirty="0" err="1" smtClean="0"/>
              <a:t>listar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arquivos</a:t>
            </a:r>
            <a:r>
              <a:rPr lang="en-US" b="0" baseline="0" dirty="0" smtClean="0"/>
              <a:t> de FTP</a:t>
            </a:r>
          </a:p>
          <a:p>
            <a:r>
              <a:rPr lang="en-US" b="0" baseline="0" dirty="0" err="1" smtClean="0"/>
              <a:t>Gropher</a:t>
            </a:r>
            <a:r>
              <a:rPr lang="en-US" b="0" baseline="0" dirty="0" smtClean="0"/>
              <a:t> (1991) – </a:t>
            </a:r>
            <a:r>
              <a:rPr lang="en-US" b="0" baseline="0" dirty="0" err="1" smtClean="0"/>
              <a:t>indexar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arquivos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texto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puro</a:t>
            </a:r>
            <a:endParaRPr lang="en-US" b="0" baseline="0" dirty="0" smtClean="0"/>
          </a:p>
          <a:p>
            <a:r>
              <a:rPr lang="en-US" b="0" baseline="0" dirty="0" smtClean="0"/>
              <a:t>Veronica e </a:t>
            </a:r>
            <a:r>
              <a:rPr lang="en-US" b="0" baseline="0" dirty="0" err="1" smtClean="0"/>
              <a:t>Jughead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faziam</a:t>
            </a:r>
            <a:r>
              <a:rPr lang="en-US" b="0" baseline="0" dirty="0" smtClean="0"/>
              <a:t> a </a:t>
            </a:r>
            <a:r>
              <a:rPr lang="en-US" b="0" baseline="0" dirty="0" err="1" smtClean="0"/>
              <a:t>busca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dentro</a:t>
            </a:r>
            <a:r>
              <a:rPr lang="en-US" b="0" baseline="0" dirty="0" smtClean="0"/>
              <a:t> do </a:t>
            </a:r>
            <a:r>
              <a:rPr lang="en-US" b="0" baseline="0" dirty="0" err="1" smtClean="0"/>
              <a:t>Gropher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err="1" smtClean="0"/>
              <a:t>Wandex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indexava</a:t>
            </a:r>
            <a:r>
              <a:rPr lang="en-US" b="0" baseline="0" dirty="0" smtClean="0"/>
              <a:t> e </a:t>
            </a:r>
            <a:r>
              <a:rPr lang="en-US" b="0" baseline="0" dirty="0" err="1" smtClean="0"/>
              <a:t>buscava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arquivos</a:t>
            </a:r>
            <a:r>
              <a:rPr lang="en-US" b="0" baseline="0" dirty="0" smtClean="0"/>
              <a:t> (</a:t>
            </a:r>
            <a:r>
              <a:rPr lang="en-US" b="0" i="1" baseline="0" dirty="0" smtClean="0"/>
              <a:t>BASE PARA TODOS OS MECANISMOS ATUAIS</a:t>
            </a:r>
            <a:r>
              <a:rPr lang="en-US" b="0" baseline="0" dirty="0" smtClean="0"/>
              <a:t>)</a:t>
            </a:r>
          </a:p>
          <a:p>
            <a:endParaRPr lang="en-US" b="0" baseline="0" dirty="0" smtClean="0"/>
          </a:p>
          <a:p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Principais</a:t>
            </a:r>
            <a:r>
              <a:rPr lang="en-US" b="1" baseline="0" dirty="0" smtClean="0"/>
              <a:t>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Indexa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endParaRPr lang="en-US" baseline="0" dirty="0" smtClean="0"/>
          </a:p>
          <a:p>
            <a:r>
              <a:rPr lang="en-US" b="1" baseline="0" dirty="0" err="1" smtClean="0"/>
              <a:t>Secundários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Indexa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conteúdo</a:t>
            </a:r>
            <a:r>
              <a:rPr lang="en-US" baseline="0" dirty="0" smtClean="0"/>
              <a:t> – Lycos, </a:t>
            </a:r>
            <a:r>
              <a:rPr lang="en-US" b="1" baseline="0" dirty="0" smtClean="0"/>
              <a:t>Ask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LookSmart</a:t>
            </a:r>
            <a:endParaRPr lang="en-US" b="0" baseline="0" dirty="0" smtClean="0"/>
          </a:p>
          <a:p>
            <a:r>
              <a:rPr lang="en-US" b="1" baseline="0" dirty="0" err="1" smtClean="0"/>
              <a:t>Regionais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Melhor</a:t>
            </a:r>
            <a:r>
              <a:rPr lang="en-US" b="0" baseline="0" dirty="0" smtClean="0"/>
              <a:t> para </a:t>
            </a:r>
            <a:r>
              <a:rPr lang="en-US" b="0" baseline="0" dirty="0" err="1" smtClean="0"/>
              <a:t>conteúdo</a:t>
            </a:r>
            <a:r>
              <a:rPr lang="en-US" b="0" baseline="0" dirty="0" smtClean="0"/>
              <a:t> da </a:t>
            </a:r>
            <a:r>
              <a:rPr lang="en-US" b="0" baseline="0" dirty="0" err="1" smtClean="0"/>
              <a:t>região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Baidu</a:t>
            </a:r>
            <a:endParaRPr lang="en-US" b="0" baseline="0" dirty="0" smtClean="0"/>
          </a:p>
          <a:p>
            <a:r>
              <a:rPr lang="en-US" b="1" baseline="0" dirty="0" err="1" smtClean="0"/>
              <a:t>Verticais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Melhor</a:t>
            </a:r>
            <a:r>
              <a:rPr lang="en-US" b="0" baseline="0" dirty="0" smtClean="0"/>
              <a:t> para </a:t>
            </a:r>
            <a:r>
              <a:rPr lang="en-US" b="0" baseline="0" dirty="0" err="1" smtClean="0"/>
              <a:t>conteúdo</a:t>
            </a:r>
            <a:r>
              <a:rPr lang="en-US" b="0" baseline="0" dirty="0" smtClean="0"/>
              <a:t> de um </a:t>
            </a:r>
            <a:r>
              <a:rPr lang="en-US" b="0" baseline="0" dirty="0" err="1" smtClean="0"/>
              <a:t>mesmo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tipo</a:t>
            </a:r>
            <a:r>
              <a:rPr lang="en-US" b="0" baseline="0" dirty="0" smtClean="0"/>
              <a:t> – Google School</a:t>
            </a:r>
          </a:p>
          <a:p>
            <a:r>
              <a:rPr lang="en-US" b="1" baseline="0" dirty="0" smtClean="0"/>
              <a:t>Web spider </a:t>
            </a:r>
            <a:r>
              <a:rPr lang="en-US" b="0" baseline="0" dirty="0" smtClean="0"/>
              <a:t>– São </a:t>
            </a:r>
            <a:r>
              <a:rPr lang="en-US" b="0" baseline="0" dirty="0" err="1" smtClean="0"/>
              <a:t>todos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mecanismos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utilizam</a:t>
            </a:r>
            <a:r>
              <a:rPr lang="en-US" b="0" baseline="0" dirty="0" smtClean="0"/>
              <a:t> de spider para as </a:t>
            </a:r>
            <a:r>
              <a:rPr lang="en-US" b="0" baseline="0" dirty="0" err="1" smtClean="0"/>
              <a:t>buscas</a:t>
            </a:r>
            <a:endParaRPr lang="en-US" b="0" baseline="0" dirty="0" smtClean="0"/>
          </a:p>
          <a:p>
            <a:r>
              <a:rPr lang="en-US" b="1" baseline="0" dirty="0" err="1" smtClean="0"/>
              <a:t>Híbridos</a:t>
            </a:r>
            <a:r>
              <a:rPr lang="en-US" b="0" baseline="0" dirty="0" smtClean="0"/>
              <a:t> – Na </a:t>
            </a:r>
            <a:r>
              <a:rPr lang="en-US" b="0" baseline="0" dirty="0" err="1" smtClean="0"/>
              <a:t>mesma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busca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retornam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vários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conteúdos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diferentes</a:t>
            </a:r>
            <a:r>
              <a:rPr lang="en-US" b="0" baseline="0" dirty="0" smtClean="0"/>
              <a:t> – </a:t>
            </a:r>
            <a:r>
              <a:rPr lang="en-US" b="0" baseline="0" dirty="0" err="1" smtClean="0"/>
              <a:t>Imagens</a:t>
            </a:r>
            <a:r>
              <a:rPr lang="en-US" b="0" baseline="0" dirty="0" smtClean="0"/>
              <a:t>, links, videos.</a:t>
            </a:r>
          </a:p>
          <a:p>
            <a:r>
              <a:rPr lang="en-US" b="1" baseline="0" dirty="0" smtClean="0"/>
              <a:t>Meta </a:t>
            </a:r>
            <a:r>
              <a:rPr lang="en-US" b="1" baseline="0" dirty="0" err="1" smtClean="0"/>
              <a:t>busca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– </a:t>
            </a:r>
            <a:r>
              <a:rPr lang="en-US" b="0" baseline="0" dirty="0" err="1" smtClean="0"/>
              <a:t>ele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juntam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resultados</a:t>
            </a:r>
            <a:r>
              <a:rPr lang="en-US" b="0" baseline="0" dirty="0" smtClean="0"/>
              <a:t> de </a:t>
            </a:r>
            <a:r>
              <a:rPr lang="en-US" b="0" baseline="0" dirty="0" err="1" smtClean="0"/>
              <a:t>vários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mecanismos</a:t>
            </a:r>
            <a:r>
              <a:rPr lang="en-US" b="0" baseline="0" dirty="0" smtClean="0"/>
              <a:t>, o </a:t>
            </a:r>
            <a:r>
              <a:rPr lang="en-US" b="0" baseline="0" dirty="0" err="1" smtClean="0"/>
              <a:t>que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aumenta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seus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resultados</a:t>
            </a:r>
            <a:r>
              <a:rPr lang="en-US" b="0" baseline="0" dirty="0" smtClean="0"/>
              <a:t>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Mamma </a:t>
            </a:r>
            <a:r>
              <a:rPr lang="en-US" b="0" baseline="0" dirty="0" err="1" smtClean="0"/>
              <a:t>por</a:t>
            </a:r>
            <a:r>
              <a:rPr lang="en-US" b="0" baseline="0" dirty="0" smtClean="0"/>
              <a:t> Beatriz </a:t>
            </a:r>
            <a:r>
              <a:rPr lang="en-US" b="0" baseline="0" dirty="0" err="1" smtClean="0"/>
              <a:t>Cendón</a:t>
            </a:r>
            <a:r>
              <a:rPr lang="en-US" b="0" baseline="0" dirty="0" smtClean="0"/>
              <a:t> UFMG - http://www.scielo.br/scielo.php?pid=S0100-19652001000100006&amp;script=sci_arttext&amp;tlng=en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4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Atuam</a:t>
            </a:r>
            <a:r>
              <a:rPr lang="en-US" dirty="0" smtClean="0"/>
              <a:t> de forma </a:t>
            </a:r>
            <a:r>
              <a:rPr lang="en-US" dirty="0" err="1" smtClean="0"/>
              <a:t>aleatória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percorrendo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links da web.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aranha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0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958 </a:t>
            </a:r>
            <a:r>
              <a:rPr lang="en-US" dirty="0" err="1" smtClean="0"/>
              <a:t>milhoes</a:t>
            </a:r>
            <a:r>
              <a:rPr lang="en-US" baseline="0" dirty="0" smtClean="0"/>
              <a:t> websites</a:t>
            </a:r>
          </a:p>
          <a:p>
            <a:r>
              <a:rPr lang="en-US" baseline="0" dirty="0" smtClean="0"/>
              <a:t>7.2 </a:t>
            </a:r>
            <a:r>
              <a:rPr lang="en-US" baseline="0" dirty="0" err="1" smtClean="0"/>
              <a:t>bilhoes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pessoas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SEO – Longo </a:t>
            </a:r>
            <a:r>
              <a:rPr lang="en-US" baseline="0" dirty="0" err="1" smtClean="0"/>
              <a:t>prazo</a:t>
            </a:r>
            <a:endParaRPr lang="en-US" baseline="0" dirty="0" smtClean="0"/>
          </a:p>
          <a:p>
            <a:r>
              <a:rPr lang="en-US" baseline="0" dirty="0" smtClean="0"/>
              <a:t>PPC – </a:t>
            </a:r>
            <a:r>
              <a:rPr lang="en-US" baseline="0" dirty="0" err="1" smtClean="0"/>
              <a:t>Curto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prazo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3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para o </a:t>
            </a:r>
            <a:r>
              <a:rPr lang="en-US" dirty="0" err="1" smtClean="0"/>
              <a:t>estudo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Pesquisa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Avaliar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do website, de </a:t>
            </a:r>
            <a:r>
              <a:rPr lang="en-US" baseline="0" dirty="0" err="1" smtClean="0"/>
              <a:t>concorrentes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palavras-chaves</a:t>
            </a:r>
            <a:endParaRPr lang="en-US" baseline="0" dirty="0" smtClean="0"/>
          </a:p>
          <a:p>
            <a:r>
              <a:rPr lang="en-US" baseline="0" dirty="0" err="1" smtClean="0"/>
              <a:t>Planejamento</a:t>
            </a:r>
            <a:r>
              <a:rPr lang="en-US" baseline="0" dirty="0" smtClean="0"/>
              <a:t> – é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é, </a:t>
            </a:r>
            <a:r>
              <a:rPr lang="en-US" baseline="0" dirty="0" err="1" smtClean="0"/>
              <a:t>conteúdo</a:t>
            </a:r>
            <a:r>
              <a:rPr lang="en-US" baseline="0" dirty="0" smtClean="0"/>
              <a:t>, links, social, SEM, </a:t>
            </a:r>
            <a:r>
              <a:rPr lang="en-US" baseline="0" dirty="0" err="1" smtClean="0"/>
              <a:t>técnicas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fonte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Implementação</a:t>
            </a:r>
            <a:r>
              <a:rPr lang="en-US" baseline="0" dirty="0" smtClean="0"/>
              <a:t> – Source code (</a:t>
            </a:r>
            <a:r>
              <a:rPr lang="en-US" baseline="0" dirty="0" err="1" smtClean="0"/>
              <a:t>Interno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Externo</a:t>
            </a:r>
            <a:r>
              <a:rPr lang="en-US" baseline="0" dirty="0" smtClean="0"/>
              <a:t>)</a:t>
            </a:r>
          </a:p>
          <a:p>
            <a:r>
              <a:rPr lang="en-US" baseline="0" dirty="0" err="1" smtClean="0"/>
              <a:t>Monitoramento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trabalho</a:t>
            </a:r>
            <a:endParaRPr lang="en-US" baseline="0" dirty="0" smtClean="0"/>
          </a:p>
          <a:p>
            <a:r>
              <a:rPr lang="en-US" baseline="0" dirty="0" err="1" smtClean="0"/>
              <a:t>Avaliação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Ver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condiz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planejado</a:t>
            </a:r>
            <a:endParaRPr lang="en-US" baseline="0" dirty="0" smtClean="0"/>
          </a:p>
          <a:p>
            <a:r>
              <a:rPr lang="en-US" baseline="0" dirty="0" err="1" smtClean="0"/>
              <a:t>Manutenção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Corrigir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certo</a:t>
            </a:r>
            <a:endParaRPr lang="en-US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61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Webmaster tools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endParaRPr lang="en-US" dirty="0" smtClean="0"/>
          </a:p>
          <a:p>
            <a:r>
              <a:rPr lang="en-US" dirty="0" smtClean="0"/>
              <a:t>Analytics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ferramenta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relatórios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audiencia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Tabela</a:t>
            </a:r>
            <a:r>
              <a:rPr lang="en-US" baseline="0" dirty="0" smtClean="0"/>
              <a:t> 3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Gráficos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Demografia</a:t>
            </a:r>
            <a:r>
              <a:rPr lang="en-US" baseline="0" dirty="0" smtClean="0"/>
              <a:t>, SO, </a:t>
            </a:r>
            <a:r>
              <a:rPr lang="en-US" baseline="0" dirty="0" err="1" smtClean="0"/>
              <a:t>dispositivo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1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On Rails 4</a:t>
            </a:r>
          </a:p>
          <a:p>
            <a:r>
              <a:rPr lang="en-US" dirty="0" smtClean="0"/>
              <a:t>MySQL</a:t>
            </a:r>
            <a:r>
              <a:rPr lang="en-US" baseline="0" dirty="0" smtClean="0"/>
              <a:t> 5.5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SEO </a:t>
            </a:r>
            <a:r>
              <a:rPr lang="en-US" dirty="0" err="1" smtClean="0"/>
              <a:t>melhora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posicionamento</a:t>
            </a:r>
            <a:endParaRPr lang="en-US" baseline="0" dirty="0" smtClean="0"/>
          </a:p>
          <a:p>
            <a:r>
              <a:rPr lang="en-US" baseline="0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bem</a:t>
            </a:r>
            <a:r>
              <a:rPr lang="en-US" baseline="0" dirty="0" smtClean="0"/>
              <a:t> inferior – Marketing</a:t>
            </a:r>
          </a:p>
          <a:p>
            <a:r>
              <a:rPr lang="en-US" dirty="0" err="1" smtClean="0"/>
              <a:t>Visibilidade</a:t>
            </a:r>
            <a:r>
              <a:rPr lang="en-US" dirty="0" smtClean="0"/>
              <a:t> da </a:t>
            </a:r>
            <a:r>
              <a:rPr lang="en-US" dirty="0" err="1" smtClean="0"/>
              <a:t>marca</a:t>
            </a:r>
            <a:r>
              <a:rPr lang="en-US" dirty="0" smtClean="0"/>
              <a:t> com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credibilidade</a:t>
            </a:r>
            <a:endParaRPr lang="en-US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1686B-FB35-4F53-B565-2C787659F4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6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cseo.com.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000" b="1" dirty="0" smtClean="0"/>
              <a:t>Otimização para motores de busca em um blog</a:t>
            </a:r>
            <a:r>
              <a:rPr lang="pt-BR" sz="4000" dirty="0" smtClean="0"/>
              <a:t>: </a:t>
            </a:r>
            <a:br>
              <a:rPr lang="pt-BR" sz="4000" dirty="0" smtClean="0"/>
            </a:br>
            <a:r>
              <a:rPr lang="pt-BR" sz="4000" dirty="0" smtClean="0"/>
              <a:t>estudo de caso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Jean Miguel Ferreira Dias</a:t>
            </a:r>
          </a:p>
          <a:p>
            <a:r>
              <a:rPr lang="pt-BR" sz="1600" dirty="0" smtClean="0"/>
              <a:t>Orientador: Leandro Borges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299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COMSCORE. comScore Releases March 2014 U.S. Search Engine Rankings. </a:t>
            </a:r>
            <a:r>
              <a:rPr lang="pt-BR" dirty="0"/>
              <a:t>Disponível em: &lt;http://goo.gl/ZgdJDv&gt;. Acesso em: 17 abr. </a:t>
            </a:r>
            <a:r>
              <a:rPr lang="pt-BR" dirty="0" smtClean="0"/>
              <a:t>2014.</a:t>
            </a:r>
          </a:p>
          <a:p>
            <a:r>
              <a:rPr lang="pt-BR" dirty="0" smtClean="0"/>
              <a:t>CROFFI</a:t>
            </a:r>
            <a:r>
              <a:rPr lang="pt-BR" dirty="0"/>
              <a:t>, Flávio. Bing Brasil se mantém como o buscador mais eficiente no país. Disponível em: &lt;http://goo.gl/9Ww1DY&gt;. Acesso em: 05 out. 2014</a:t>
            </a:r>
          </a:p>
          <a:p>
            <a:r>
              <a:rPr lang="pt-BR" dirty="0" smtClean="0"/>
              <a:t>CUTRONI</a:t>
            </a:r>
            <a:r>
              <a:rPr lang="pt-BR" dirty="0"/>
              <a:t>, Justin. </a:t>
            </a:r>
            <a:r>
              <a:rPr lang="en-US" dirty="0"/>
              <a:t>Google Analytics. O’Reilly Media, 2010. 224 p.</a:t>
            </a:r>
            <a:endParaRPr lang="pt-BR" dirty="0"/>
          </a:p>
          <a:p>
            <a:r>
              <a:rPr lang="pt-BR" dirty="0" smtClean="0"/>
              <a:t>ENGE</a:t>
            </a:r>
            <a:r>
              <a:rPr lang="pt-BR" dirty="0"/>
              <a:t>, Eric; et al. A Arte de SEO. 2 ed. </a:t>
            </a:r>
            <a:r>
              <a:rPr lang="pt-BR" dirty="0" err="1"/>
              <a:t>Novatec</a:t>
            </a:r>
            <a:r>
              <a:rPr lang="pt-BR" dirty="0"/>
              <a:t>, 2012. 751 p.</a:t>
            </a:r>
          </a:p>
          <a:p>
            <a:r>
              <a:rPr lang="pt-BR" dirty="0" smtClean="0"/>
              <a:t>GOOGLE </a:t>
            </a:r>
            <a:r>
              <a:rPr lang="pt-BR" dirty="0"/>
              <a:t>(2014a). Monitorar a marcação de dados estruturados. Disponível em: &lt;http://goo.gl/zkq13F&gt;. Acesso em: 19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(2014b). </a:t>
            </a:r>
            <a:r>
              <a:rPr lang="pt-BR" dirty="0" err="1"/>
              <a:t>Melhoriasde</a:t>
            </a:r>
            <a:r>
              <a:rPr lang="pt-BR" dirty="0"/>
              <a:t> HTML. Disponível em: &lt;http://goo.gl/zpAZe3&gt;. Acesso em: 21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(2014c). </a:t>
            </a:r>
            <a:r>
              <a:rPr lang="pt-BR" dirty="0" err="1"/>
              <a:t>Sitelinks</a:t>
            </a:r>
            <a:r>
              <a:rPr lang="pt-BR" dirty="0"/>
              <a:t>. Disponível em: &lt;http://goo.gl/llfXAz&gt;. Acesso em: 21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(2014d). Links para seu site. Disponível em: &lt;http://goo.gl/CWBe8n&gt;. Acesso em: 23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(2014e). Ações manuais. Disponível em: &lt;http://goo.gl/sTc7tJ&gt;. Acesso em: 23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(2014f). O que é a segmentação internacional? Disponível em: &lt;http://goo.gl/P8ZBKB&gt;. Acesso em: 28 ago. 2014.</a:t>
            </a:r>
          </a:p>
          <a:p>
            <a:r>
              <a:rPr lang="pt-BR" dirty="0" smtClean="0"/>
              <a:t>GOOGLE </a:t>
            </a:r>
            <a:r>
              <a:rPr lang="pt-BR" dirty="0"/>
              <a:t>(2014g). Status do índice. Disponível em: &lt;http://goo.gl/GaXoqO&gt;. Acesso: 29 ago. 2014.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8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r>
              <a:rPr lang="en-US" dirty="0" smtClean="0"/>
              <a:t> </a:t>
            </a:r>
            <a:r>
              <a:rPr lang="en-US" sz="3600" dirty="0" smtClean="0"/>
              <a:t>(cont.)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GOOGLE (2014h). Busca como o Google. Disponível em: &lt;http://goo.gl/kbk6cY&gt;. Acesso: 29 ago. 2014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GOOGLE (2014h). Taxa de rejeição. Disponível em: &lt;http://goo.gl/PsPIfu&gt;. Acesso em: 10 mar. 2014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GOOGLE (2014i). BLOQUEIE URLS COM O ROBOTS.TXT. Saiba mais sobre os arquivos robots.txt. Disponível em: &lt;http://goo.gl/1Lg5de&gt;. Acesso em: 29 ago. 2014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GOOGLE (2014j). Conheça o impacto causado pelos </a:t>
            </a:r>
            <a:r>
              <a:rPr lang="pt-BR" dirty="0" err="1"/>
              <a:t>URLs</a:t>
            </a:r>
            <a:r>
              <a:rPr lang="pt-BR" dirty="0"/>
              <a:t> duplicados. Disponível em: &lt; http://goo.gl/N5fnvk&gt;. Acesso em: 29 ago. 2014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GUEDES, </a:t>
            </a:r>
            <a:r>
              <a:rPr lang="pt-BR" dirty="0" err="1"/>
              <a:t>Gilleanes</a:t>
            </a:r>
            <a:r>
              <a:rPr lang="pt-BR" dirty="0"/>
              <a:t> T.A. UML 2. Guia Prático. </a:t>
            </a:r>
            <a:r>
              <a:rPr lang="pt-BR" dirty="0" err="1"/>
              <a:t>Novatec</a:t>
            </a:r>
            <a:r>
              <a:rPr lang="pt-BR" dirty="0"/>
              <a:t>, 2007. 176 p</a:t>
            </a:r>
            <a:r>
              <a:rPr lang="pt-BR" dirty="0" smtClean="0"/>
              <a:t>.</a:t>
            </a:r>
            <a:endParaRPr lang="pt-BR" dirty="0"/>
          </a:p>
          <a:p>
            <a:r>
              <a:rPr lang="en-US" dirty="0"/>
              <a:t>HARTL, Michael. Ruby On Rails Tutorial. Learn Web Development with Rails. 2 ed. Addison-Wesley, 2012. 600 p</a:t>
            </a:r>
            <a:r>
              <a:rPr lang="en-US" dirty="0" smtClean="0"/>
              <a:t>.</a:t>
            </a:r>
            <a:endParaRPr lang="pt-BR" dirty="0"/>
          </a:p>
          <a:p>
            <a:r>
              <a:rPr lang="en-US" dirty="0"/>
              <a:t>IEFT (Internet </a:t>
            </a:r>
            <a:r>
              <a:rPr lang="en-US" dirty="0" err="1"/>
              <a:t>Enginneering</a:t>
            </a:r>
            <a:r>
              <a:rPr lang="en-US" dirty="0"/>
              <a:t> Task Force). Hypertext Transfer Protocol (HTTP/1.1): Semantics and Content.  </a:t>
            </a:r>
            <a:r>
              <a:rPr lang="pt-BR" dirty="0"/>
              <a:t>Disponível em: &lt;http://goo.gl/2qRMUq&gt;. Acesso em: 05 dez. 2014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JERKOVIC, John I. Guerreiro SEO. </a:t>
            </a:r>
            <a:r>
              <a:rPr lang="en-US" dirty="0" err="1"/>
              <a:t>Novatec</a:t>
            </a:r>
            <a:r>
              <a:rPr lang="en-US" dirty="0"/>
              <a:t>, 2010. 505 p</a:t>
            </a:r>
            <a:r>
              <a:rPr lang="en-US" dirty="0" smtClean="0"/>
              <a:t>.</a:t>
            </a:r>
            <a:endParaRPr lang="pt-BR" dirty="0"/>
          </a:p>
          <a:p>
            <a:r>
              <a:rPr lang="en-US" dirty="0"/>
              <a:t>KOFLER, Michael. The Definitive Guide to MySQL 5. </a:t>
            </a:r>
            <a:r>
              <a:rPr lang="pt-BR" dirty="0"/>
              <a:t>3.rd. </a:t>
            </a:r>
            <a:r>
              <a:rPr lang="pt-BR" dirty="0" err="1"/>
              <a:t>Apress</a:t>
            </a:r>
            <a:r>
              <a:rPr lang="pt-BR" dirty="0"/>
              <a:t>, 2005. 748 p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LEDFORD, </a:t>
            </a:r>
            <a:r>
              <a:rPr lang="pt-BR" dirty="0" err="1"/>
              <a:t>Jerri</a:t>
            </a:r>
            <a:r>
              <a:rPr lang="pt-BR" dirty="0"/>
              <a:t> L. SEO Otimização para mecanismos de busca </a:t>
            </a:r>
            <a:r>
              <a:rPr lang="pt-BR" dirty="0" err="1"/>
              <a:t>Biblia</a:t>
            </a:r>
            <a:r>
              <a:rPr lang="pt-BR" dirty="0"/>
              <a:t>. 1 ed. Alta Books, 2008. 382 p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MICROSOFT. O que é </a:t>
            </a:r>
            <a:r>
              <a:rPr lang="pt-BR" dirty="0" err="1"/>
              <a:t>malware</a:t>
            </a:r>
            <a:r>
              <a:rPr lang="pt-BR" dirty="0"/>
              <a:t>? Disponível em: &lt;http://goo.gl/pXczF7&gt;. Acesso em: 29 ago. 2014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r>
              <a:rPr lang="pt-BR" sz="3600" dirty="0" smtClean="0"/>
              <a:t>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NETCRAFT. </a:t>
            </a:r>
            <a:r>
              <a:rPr lang="pt-BR" dirty="0" err="1"/>
              <a:t>April</a:t>
            </a:r>
            <a:r>
              <a:rPr lang="pt-BR" dirty="0"/>
              <a:t> 2014 Web Server </a:t>
            </a:r>
            <a:r>
              <a:rPr lang="pt-BR" dirty="0" err="1"/>
              <a:t>Survey</a:t>
            </a:r>
            <a:r>
              <a:rPr lang="pt-BR" dirty="0"/>
              <a:t>.  Disponível em: &lt;http://goo.gl/eGCF69&gt;. Acesso em: 17 abr. 2014.</a:t>
            </a:r>
          </a:p>
          <a:p>
            <a:r>
              <a:rPr lang="pt-BR" dirty="0" smtClean="0"/>
              <a:t>ONU </a:t>
            </a:r>
            <a:r>
              <a:rPr lang="pt-BR" dirty="0"/>
              <a:t>(Organização das Nações Unidas). População mundial deve atingir 9,6 bilhões em 2050, diz novo relatório da ONU. Disponível em: &lt;http://goo.gl/jIlw3S&gt;. Acesso em: 10 jun. 2014.</a:t>
            </a:r>
          </a:p>
          <a:p>
            <a:r>
              <a:rPr lang="pt-BR" dirty="0" smtClean="0"/>
              <a:t>PRIBERAM</a:t>
            </a:r>
            <a:r>
              <a:rPr lang="pt-BR" dirty="0"/>
              <a:t>, Dicionário de </a:t>
            </a:r>
            <a:r>
              <a:rPr lang="pt-BR" dirty="0" err="1"/>
              <a:t>Lingua</a:t>
            </a:r>
            <a:r>
              <a:rPr lang="pt-BR" dirty="0"/>
              <a:t> Portuguesa. </a:t>
            </a:r>
            <a:r>
              <a:rPr lang="pt-BR" dirty="0" err="1"/>
              <a:t>Blogue</a:t>
            </a:r>
            <a:r>
              <a:rPr lang="pt-BR" dirty="0"/>
              <a:t>. Disponível em: &lt;http://goo.gl/0Jr20B&gt;. Acesso em: 15 set. 2014.</a:t>
            </a:r>
          </a:p>
          <a:p>
            <a:r>
              <a:rPr lang="pt-BR" dirty="0" smtClean="0"/>
              <a:t>RICOTTA</a:t>
            </a:r>
            <a:r>
              <a:rPr lang="pt-BR" dirty="0"/>
              <a:t>, Fábio. Conteúdo Duplicado – Casos e Soluções. Disponível em: &lt;http://goo.gl/EvIb44&gt;. Acesso em: 05 out. 2014.</a:t>
            </a:r>
          </a:p>
          <a:p>
            <a:r>
              <a:rPr lang="pt-BR" dirty="0" smtClean="0"/>
              <a:t>RICOTTA</a:t>
            </a:r>
            <a:r>
              <a:rPr lang="pt-BR" dirty="0"/>
              <a:t>, Fábio. </a:t>
            </a:r>
            <a:r>
              <a:rPr lang="pt-BR" dirty="0" err="1"/>
              <a:t>Linkbuilding</a:t>
            </a:r>
            <a:r>
              <a:rPr lang="pt-BR" dirty="0"/>
              <a:t> – O poder do Texto Âncora. Disponível em: &lt;http://goo.gl/zY7Gm6&gt;. Acesso em: 05 out. 2014.</a:t>
            </a:r>
          </a:p>
          <a:p>
            <a:r>
              <a:rPr lang="pt-BR" dirty="0" smtClean="0"/>
              <a:t>SANTANNA</a:t>
            </a:r>
            <a:r>
              <a:rPr lang="pt-BR" dirty="0"/>
              <a:t>, Gil. O Valor das Mídias Sociais. Disponível em: &lt;http://goo.gl/NaVnel&gt;. Acesso em: 05 out. 2014.</a:t>
            </a:r>
          </a:p>
          <a:p>
            <a:r>
              <a:rPr lang="pt-BR" dirty="0" smtClean="0"/>
              <a:t>SILBERSCHATZ</a:t>
            </a:r>
            <a:r>
              <a:rPr lang="pt-BR" dirty="0"/>
              <a:t>, Abraham; KORTH, Henry F.; SUDARSHAN, A. Sistema de Banco de Dados. 5.ed. Mc-</a:t>
            </a:r>
            <a:r>
              <a:rPr lang="pt-BR" dirty="0" err="1"/>
              <a:t>Graw</a:t>
            </a:r>
            <a:r>
              <a:rPr lang="pt-BR" dirty="0"/>
              <a:t>-Hill, 2006. Tradução por Daniel Vieira. Rio de Janeiro </a:t>
            </a:r>
            <a:r>
              <a:rPr lang="pt-BR" dirty="0" err="1"/>
              <a:t>Elsevier</a:t>
            </a:r>
            <a:r>
              <a:rPr lang="pt-BR" dirty="0"/>
              <a:t>, 2006. </a:t>
            </a:r>
            <a:r>
              <a:rPr lang="en-US" dirty="0"/>
              <a:t>781 p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SEO</a:t>
            </a:r>
            <a:endParaRPr lang="pt-BR" dirty="0" smtClean="0"/>
          </a:p>
          <a:p>
            <a:r>
              <a:rPr lang="pt-BR" dirty="0" smtClean="0"/>
              <a:t>Tipos de Motores de busca</a:t>
            </a:r>
          </a:p>
          <a:p>
            <a:r>
              <a:rPr lang="pt-BR" dirty="0" smtClean="0"/>
              <a:t>Robôs</a:t>
            </a:r>
          </a:p>
          <a:p>
            <a:r>
              <a:rPr lang="pt-BR" dirty="0" smtClean="0"/>
              <a:t>Tipos de Busca</a:t>
            </a:r>
          </a:p>
          <a:p>
            <a:r>
              <a:rPr lang="pt-BR" dirty="0" smtClean="0"/>
              <a:t>Plano SEO</a:t>
            </a:r>
          </a:p>
          <a:p>
            <a:r>
              <a:rPr lang="pt-BR" dirty="0" smtClean="0"/>
              <a:t>Ferramentas para Análise</a:t>
            </a:r>
          </a:p>
          <a:p>
            <a:r>
              <a:rPr lang="pt-BR" dirty="0" smtClean="0"/>
              <a:t>Aplicação</a:t>
            </a:r>
          </a:p>
          <a:p>
            <a:r>
              <a:rPr lang="pt-BR" dirty="0" smtClean="0"/>
              <a:t>Conclusão</a:t>
            </a:r>
          </a:p>
          <a:p>
            <a:r>
              <a:rPr lang="pt-BR" dirty="0" smtClean="0"/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0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 </a:t>
            </a:r>
            <a:r>
              <a:rPr lang="pt-BR" b="1" dirty="0" smtClean="0"/>
              <a:t>que</a:t>
            </a:r>
            <a:r>
              <a:rPr lang="en-US" b="1" dirty="0" smtClean="0"/>
              <a:t> é?</a:t>
            </a:r>
          </a:p>
          <a:p>
            <a:r>
              <a:rPr lang="en-US" dirty="0" smtClean="0"/>
              <a:t>Motor de </a:t>
            </a:r>
            <a:r>
              <a:rPr lang="pt-BR" dirty="0" smtClean="0"/>
              <a:t>Busca:</a:t>
            </a:r>
            <a:endParaRPr lang="en-US" dirty="0" smtClean="0"/>
          </a:p>
          <a:p>
            <a:pPr lvl="1"/>
            <a:r>
              <a:rPr lang="en-US" sz="2000" dirty="0" smtClean="0"/>
              <a:t>Archie</a:t>
            </a:r>
            <a:endParaRPr lang="pt-BR" dirty="0" smtClean="0"/>
          </a:p>
          <a:p>
            <a:pPr lvl="1"/>
            <a:r>
              <a:rPr lang="pt-BR" sz="2000" dirty="0" err="1" smtClean="0"/>
              <a:t>Gropher</a:t>
            </a:r>
            <a:r>
              <a:rPr lang="pt-BR" sz="2000" dirty="0" smtClean="0"/>
              <a:t>;</a:t>
            </a:r>
          </a:p>
          <a:p>
            <a:pPr lvl="2"/>
            <a:r>
              <a:rPr lang="en-US" sz="1800" dirty="0" smtClean="0"/>
              <a:t>Veronica</a:t>
            </a:r>
            <a:r>
              <a:rPr lang="en-US" sz="1600" dirty="0" smtClean="0"/>
              <a:t>;</a:t>
            </a:r>
          </a:p>
          <a:p>
            <a:pPr lvl="2"/>
            <a:r>
              <a:rPr lang="en-US" sz="1800" dirty="0" err="1" smtClean="0"/>
              <a:t>Jughead</a:t>
            </a:r>
            <a:r>
              <a:rPr lang="en-US" sz="1600" dirty="0" smtClean="0"/>
              <a:t>;</a:t>
            </a:r>
          </a:p>
          <a:p>
            <a:pPr lvl="1"/>
            <a:r>
              <a:rPr lang="en-US" sz="2000" dirty="0" err="1" smtClean="0"/>
              <a:t>Wandex</a:t>
            </a:r>
            <a:r>
              <a:rPr lang="en-US" sz="2000" dirty="0" smtClean="0"/>
              <a:t>;</a:t>
            </a:r>
            <a:endParaRPr lang="pt-BR" sz="2000" dirty="0" smtClean="0"/>
          </a:p>
          <a:p>
            <a:pPr lvl="1"/>
            <a:r>
              <a:rPr lang="pt-BR" sz="2000" dirty="0" smtClean="0"/>
              <a:t>Funcionamento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motores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Primários;</a:t>
            </a:r>
          </a:p>
          <a:p>
            <a:r>
              <a:rPr lang="pt-BR" dirty="0" smtClean="0"/>
              <a:t>Secundários;</a:t>
            </a:r>
          </a:p>
          <a:p>
            <a:r>
              <a:rPr lang="pt-BR" dirty="0" smtClean="0"/>
              <a:t>Regionais;</a:t>
            </a:r>
          </a:p>
          <a:p>
            <a:r>
              <a:rPr lang="pt-BR" dirty="0" smtClean="0"/>
              <a:t>Verticais;</a:t>
            </a:r>
          </a:p>
          <a:p>
            <a:r>
              <a:rPr lang="pt-BR" dirty="0" smtClean="0"/>
              <a:t>Web </a:t>
            </a:r>
            <a:r>
              <a:rPr lang="pt-BR" dirty="0" err="1" smtClean="0"/>
              <a:t>Spiders</a:t>
            </a:r>
            <a:r>
              <a:rPr lang="pt-BR" dirty="0" smtClean="0"/>
              <a:t>;</a:t>
            </a:r>
          </a:p>
          <a:p>
            <a:r>
              <a:rPr lang="pt-BR" dirty="0" smtClean="0"/>
              <a:t>Híbridos;</a:t>
            </a:r>
          </a:p>
          <a:p>
            <a:r>
              <a:rPr lang="pt-BR" dirty="0" smtClean="0"/>
              <a:t>Meta Busca.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Robôs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Crawler, Spiders or Robot;</a:t>
            </a:r>
            <a:endParaRPr lang="pt-BR" dirty="0" smtClean="0"/>
          </a:p>
          <a:p>
            <a:r>
              <a:rPr lang="pt-BR" dirty="0" smtClean="0"/>
              <a:t>Funcionamento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4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busca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Orgânica;</a:t>
            </a:r>
          </a:p>
          <a:p>
            <a:r>
              <a:rPr lang="pt-BR" dirty="0" smtClean="0"/>
              <a:t>Paga.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9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</a:t>
            </a:r>
            <a:r>
              <a:rPr lang="en-US" dirty="0" err="1" smtClean="0"/>
              <a:t>seo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Pesquisa;</a:t>
            </a:r>
          </a:p>
          <a:p>
            <a:r>
              <a:rPr lang="pt-BR" dirty="0" smtClean="0"/>
              <a:t>Planejamento;</a:t>
            </a:r>
          </a:p>
          <a:p>
            <a:r>
              <a:rPr lang="pt-BR" dirty="0" smtClean="0"/>
              <a:t>Implementação;</a:t>
            </a:r>
          </a:p>
          <a:p>
            <a:r>
              <a:rPr lang="pt-BR" dirty="0" smtClean="0"/>
              <a:t>Monitoramento;</a:t>
            </a:r>
          </a:p>
          <a:p>
            <a:r>
              <a:rPr lang="pt-BR" dirty="0" smtClean="0"/>
              <a:t>Avaliação;</a:t>
            </a:r>
          </a:p>
          <a:p>
            <a:r>
              <a:rPr lang="pt-BR" dirty="0" smtClean="0"/>
              <a:t>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3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para análise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WebMaster</a:t>
            </a:r>
            <a:r>
              <a:rPr lang="en-US" dirty="0" smtClean="0"/>
              <a:t> Tools;</a:t>
            </a:r>
          </a:p>
          <a:p>
            <a:r>
              <a:rPr lang="en-US" dirty="0" smtClean="0"/>
              <a:t>Google Analytics.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216"/>
            <a:ext cx="12192000" cy="5364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78"/>
          <a:stretch/>
        </p:blipFill>
        <p:spPr>
          <a:xfrm>
            <a:off x="5082988" y="0"/>
            <a:ext cx="1887071" cy="69062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53"/>
            <a:ext cx="12192000" cy="60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www.tccseo.com.br</a:t>
            </a:r>
            <a:endParaRPr lang="en-US" dirty="0" smtClean="0"/>
          </a:p>
          <a:p>
            <a:r>
              <a:rPr lang="en-US" dirty="0" smtClean="0"/>
              <a:t>Plano SEO</a:t>
            </a:r>
          </a:p>
          <a:p>
            <a:r>
              <a:rPr lang="pt-BR" dirty="0" smtClean="0"/>
              <a:t>Evolução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/>
          <a:stretch/>
        </p:blipFill>
        <p:spPr>
          <a:xfrm>
            <a:off x="-1" y="3857625"/>
            <a:ext cx="5953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1180</Words>
  <Application>Microsoft Office PowerPoint</Application>
  <PresentationFormat>Widescreen</PresentationFormat>
  <Paragraphs>132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Tw Cen MT Condensed</vt:lpstr>
      <vt:lpstr>Wingdings 3</vt:lpstr>
      <vt:lpstr>Integral</vt:lpstr>
      <vt:lpstr>Otimização para motores de busca em um blog:  estudo de caso</vt:lpstr>
      <vt:lpstr>Sumário</vt:lpstr>
      <vt:lpstr>SEO</vt:lpstr>
      <vt:lpstr>Tipos de motores de busca</vt:lpstr>
      <vt:lpstr>Robôs</vt:lpstr>
      <vt:lpstr>Tipos de busca</vt:lpstr>
      <vt:lpstr>Plano seo</vt:lpstr>
      <vt:lpstr>Ferramentas para análise</vt:lpstr>
      <vt:lpstr>Aplicação</vt:lpstr>
      <vt:lpstr>conclusão</vt:lpstr>
      <vt:lpstr>referências</vt:lpstr>
      <vt:lpstr>Referências (cont.)</vt:lpstr>
      <vt:lpstr>Referências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para motores de busca em um blog:  estudo de caso</dc:title>
  <dc:creator>Jean Miguel Ferreira Dias</dc:creator>
  <cp:lastModifiedBy>Jean Miguel Ferreira Dias</cp:lastModifiedBy>
  <cp:revision>13</cp:revision>
  <dcterms:created xsi:type="dcterms:W3CDTF">2014-10-22T18:52:28Z</dcterms:created>
  <dcterms:modified xsi:type="dcterms:W3CDTF">2014-10-29T11:14:09Z</dcterms:modified>
</cp:coreProperties>
</file>