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IBM Plex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8" Type="http://schemas.openxmlformats.org/officeDocument/2006/relationships/font" Target="fonts/RobotoMono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IBMPlexMono-bold.fntdata"/><Relationship Id="rId10" Type="http://schemas.openxmlformats.org/officeDocument/2006/relationships/slide" Target="slides/slide5.xml"/><Relationship Id="rId32" Type="http://schemas.openxmlformats.org/officeDocument/2006/relationships/font" Target="fonts/IBMPlexMono-regular.fntdata"/><Relationship Id="rId13" Type="http://schemas.openxmlformats.org/officeDocument/2006/relationships/slide" Target="slides/slide8.xml"/><Relationship Id="rId35" Type="http://schemas.openxmlformats.org/officeDocument/2006/relationships/font" Target="fonts/IBMPlexMono-boldItalic.fntdata"/><Relationship Id="rId12" Type="http://schemas.openxmlformats.org/officeDocument/2006/relationships/slide" Target="slides/slide7.xml"/><Relationship Id="rId34" Type="http://schemas.openxmlformats.org/officeDocument/2006/relationships/font" Target="fonts/IBMPlex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4e0c4d38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4e0c4d38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4e0c4d382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4e0c4d38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4e0c4d382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4e0c4d382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4e0c4d382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4e0c4d382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c4fcd33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c4fcd33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data for pres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a67edd0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a67edd0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Kristi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4e0c4d38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4e0c4d38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4e0c4d3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4e0c4d3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9d563f4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9d563f4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271601c9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271601c9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c42bb743d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c42bb743d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42bb743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42bb743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c42bb743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c42bb743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c42bb743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c42bb743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c42bb743d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c42bb743d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Anthony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c4fcd33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c4fcd33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c4fcd33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c4fcd33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c4fcd33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c4fcd33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1" Type="http://schemas.openxmlformats.org/officeDocument/2006/relationships/image" Target="../media/image15.png"/><Relationship Id="rId10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4E4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Hockey Recruiting Database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Jeanna Matthews, Mark Santa Clara Munro, Anthony Halliday, Kristiane Rell, Luke Levine, Jonas Petro, William Sacchi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00" y="0"/>
            <a:ext cx="9144000" cy="1734300"/>
          </a:xfrm>
          <a:prstGeom prst="rect">
            <a:avLst/>
          </a:prstGeom>
          <a:solidFill>
            <a:srgbClr val="FECE0A"/>
          </a:solidFill>
          <a:ln cap="flat" cmpd="sng" w="9525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2030725"/>
          </a:xfrm>
          <a:prstGeom prst="rect">
            <a:avLst/>
          </a:prstGeom>
          <a:solidFill>
            <a:srgbClr val="FECE0A"/>
          </a:solidFill>
          <a:ln cap="flat" cmpd="sng" w="9525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3"/>
          <p:cNvSpPr/>
          <p:nvPr/>
        </p:nvSpPr>
        <p:spPr>
          <a:xfrm>
            <a:off x="8729100" y="1252525"/>
            <a:ext cx="414900" cy="311400"/>
          </a:xfrm>
          <a:prstGeom prst="rect">
            <a:avLst/>
          </a:prstGeom>
          <a:solidFill>
            <a:srgbClr val="FECE0A"/>
          </a:solidFill>
          <a:ln cap="flat" cmpd="sng" w="9525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9144000" y="4949197"/>
            <a:ext cx="1435800" cy="5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UO-142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Example - Update Player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POST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/api/update/player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"id":</a:t>
            </a:r>
            <a:r>
              <a:rPr lang="en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"date_of_birth":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"2007-06-02"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2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→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200 OK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"status":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"success"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"data": 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"id": </a:t>
            </a:r>
            <a:r>
              <a:rPr lang="en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"first_name":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"Samantha"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"last_name":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"Sample"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"date_of_birth":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"2007-06-02"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"position":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Example - Read Player </a:t>
            </a:r>
            <a:r>
              <a:rPr lang="en"/>
              <a:t>or</a:t>
            </a:r>
            <a:r>
              <a:rPr lang="en"/>
              <a:t> Delete Player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GET /api/get/player?id=4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→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200 OK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"status":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"success"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"data": 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"id": </a:t>
            </a:r>
            <a:r>
              <a:rPr lang="en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"first_name":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"Samantha"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"last_name":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"Sample"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"date_of_birth":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"2007-02-06"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"position":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3"/>
          <p:cNvSpPr txBox="1"/>
          <p:nvPr>
            <p:ph idx="2" type="body"/>
          </p:nvPr>
        </p:nvSpPr>
        <p:spPr>
          <a:xfrm>
            <a:off x="4572000" y="1171675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DELETE /api/delete/player?id=4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→ 200 OK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"status":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"success"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"data": 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"id": </a:t>
            </a:r>
            <a:r>
              <a:rPr lang="en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"first_name":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"Samantha"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"last_name":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"Sample"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"date_of_birth":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"2007-02-06"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"position":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Example - Search Player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GET</a:t>
            </a:r>
            <a:r>
              <a:rPr lang="en" sz="100"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/api/search/player?last_name=Sample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2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80">
                <a:latin typeface="IBM Plex Mono"/>
                <a:ea typeface="IBM Plex Mono"/>
                <a:cs typeface="IBM Plex Mono"/>
                <a:sym typeface="IBM Plex Mono"/>
              </a:rPr>
              <a:t>→ </a:t>
            </a:r>
            <a:r>
              <a:rPr lang="en" sz="980">
                <a:latin typeface="IBM Plex Mono"/>
                <a:ea typeface="IBM Plex Mono"/>
                <a:cs typeface="IBM Plex Mono"/>
                <a:sym typeface="IBM Plex Mono"/>
              </a:rPr>
              <a:t>200 OK</a:t>
            </a:r>
            <a:endParaRPr sz="98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"status": </a:t>
            </a:r>
            <a:r>
              <a:rPr lang="en" sz="98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"success"</a:t>
            </a: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"data": [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"id": </a:t>
            </a:r>
            <a:r>
              <a:rPr lang="en" sz="98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"first_name": </a:t>
            </a:r>
            <a:r>
              <a:rPr lang="en" sz="98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"Sally"</a:t>
            </a: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"last_name": </a:t>
            </a:r>
            <a:r>
              <a:rPr lang="en" sz="98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"Sample"</a:t>
            </a: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"date_of_birth": </a:t>
            </a:r>
            <a:r>
              <a:rPr lang="en" sz="98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"2006-03-07"</a:t>
            </a: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"position": </a:t>
            </a:r>
            <a:r>
              <a:rPr lang="en" sz="98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"id": </a:t>
            </a:r>
            <a:r>
              <a:rPr lang="en" sz="98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"first_name": </a:t>
            </a:r>
            <a:r>
              <a:rPr lang="en" sz="98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"Samantha"</a:t>
            </a: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"last_name": </a:t>
            </a:r>
            <a:r>
              <a:rPr lang="en" sz="98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"Sample"</a:t>
            </a: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"date_of_birth": </a:t>
            </a:r>
            <a:r>
              <a:rPr lang="en" sz="98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"2007-02-06"</a:t>
            </a: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"position": </a:t>
            </a:r>
            <a:r>
              <a:rPr lang="en" sz="98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8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8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Example - Get a Team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GET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/api/get/team?id=0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0" name="Google Shape;190;p25"/>
          <p:cNvSpPr txBox="1"/>
          <p:nvPr>
            <p:ph idx="2" type="body"/>
          </p:nvPr>
        </p:nvSpPr>
        <p:spPr>
          <a:xfrm>
            <a:off x="4832400" y="882725"/>
            <a:ext cx="3999900" cy="4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→ </a:t>
            </a:r>
            <a:r>
              <a:rPr lang="en" sz="1200">
                <a:latin typeface="IBM Plex Mono"/>
                <a:ea typeface="IBM Plex Mono"/>
                <a:cs typeface="IBM Plex Mono"/>
                <a:sym typeface="IBM Plex Mono"/>
              </a:rPr>
              <a:t>200 OK</a:t>
            </a:r>
            <a:endParaRPr sz="1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"status": </a:t>
            </a:r>
            <a:r>
              <a:rPr lang="en" sz="85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"success"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"data": {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"id": </a:t>
            </a:r>
            <a:r>
              <a:rPr lang="en" sz="85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"name": </a:t>
            </a:r>
            <a:r>
              <a:rPr lang="en" sz="85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"Bruins"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"coach_first_name": </a:t>
            </a:r>
            <a:r>
              <a:rPr lang="en" sz="85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"John"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"coach_last_name": </a:t>
            </a:r>
            <a:r>
              <a:rPr lang="en" sz="85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"Smith"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"coach_email": </a:t>
            </a:r>
            <a:r>
              <a:rPr lang="en" sz="85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"jsmith@gmail.com"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"players": [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{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"id": </a:t>
            </a:r>
            <a:r>
              <a:rPr lang="en" sz="85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"first_name": </a:t>
            </a:r>
            <a:r>
              <a:rPr lang="en" sz="85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"Luke"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"last_name": </a:t>
            </a:r>
            <a:r>
              <a:rPr lang="en" sz="85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"Test"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"date_of_birth": </a:t>
            </a:r>
            <a:r>
              <a:rPr lang="en" sz="85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"2003-10-10"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"position": </a:t>
            </a:r>
            <a:r>
              <a:rPr lang="en" sz="85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"Defence"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"number_on_team": </a:t>
            </a:r>
            <a:r>
              <a:rPr lang="en" sz="85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{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5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50">
                <a:latin typeface="Roboto Mono"/>
                <a:ea typeface="Roboto Mono"/>
                <a:cs typeface="Roboto Mono"/>
                <a:sym typeface="Roboto Mono"/>
              </a:rPr>
              <a:t>"number_on_team"</a:t>
            </a: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85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},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b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5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5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1171600"/>
            <a:ext cx="6320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Goals</a:t>
            </a:r>
            <a:endParaRPr sz="3000"/>
          </a:p>
          <a:p>
            <a:pPr indent="-3905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000"/>
              <a:t>Flexible, streamlined, user-friendly</a:t>
            </a:r>
            <a:endParaRPr sz="3000"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Frontend framework</a:t>
            </a:r>
            <a:endParaRPr sz="3000"/>
          </a:p>
          <a:p>
            <a:pPr indent="-3905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000"/>
              <a:t>Vue.JS</a:t>
            </a:r>
            <a:endParaRPr sz="3000"/>
          </a:p>
          <a:p>
            <a:pPr indent="-3905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000"/>
              <a:t>Lightweight, reactive, </a:t>
            </a:r>
            <a:r>
              <a:rPr lang="en" sz="3000"/>
              <a:t>PWA support</a:t>
            </a:r>
            <a:endParaRPr sz="3000"/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0"/>
              <a:t>Backend integration</a:t>
            </a:r>
            <a:endParaRPr sz="3000"/>
          </a:p>
          <a:p>
            <a:pPr indent="-3905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000"/>
              <a:t>Django REST API</a:t>
            </a:r>
            <a:endParaRPr sz="3000"/>
          </a:p>
        </p:txBody>
      </p:sp>
      <p:sp>
        <p:nvSpPr>
          <p:cNvPr id="197" name="Google Shape;197;p26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188" y="1782438"/>
            <a:ext cx="1681625" cy="16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767198" y="2717648"/>
            <a:ext cx="1973601" cy="14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Search Page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261225" y="1432825"/>
            <a:ext cx="32067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Searching and filtering by…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Name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Team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Position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Graduation Year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Insightful player info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 navigation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new players</a:t>
            </a:r>
            <a:endParaRPr sz="2000"/>
          </a:p>
        </p:txBody>
      </p:sp>
      <p:pic>
        <p:nvPicPr>
          <p:cNvPr id="206" name="Google Shape;206;p27" title="players-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004" y="1231650"/>
            <a:ext cx="5173296" cy="3351301"/>
          </a:xfrm>
          <a:prstGeom prst="rect">
            <a:avLst/>
          </a:prstGeom>
          <a:noFill/>
          <a:ln cap="flat" cmpd="sng" w="9525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Information Page</a:t>
            </a:r>
            <a:endParaRPr/>
          </a:p>
        </p:txBody>
      </p:sp>
      <p:pic>
        <p:nvPicPr>
          <p:cNvPr id="212" name="Google Shape;212;p28" title="Screenshot 2025-04-10 1424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6002" y="1058213"/>
            <a:ext cx="4248573" cy="3510575"/>
          </a:xfrm>
          <a:prstGeom prst="rect">
            <a:avLst/>
          </a:prstGeom>
          <a:noFill/>
          <a:ln cap="flat" cmpd="sng" w="19050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213200"/>
            <a:ext cx="37128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rgbClr val="000000"/>
                </a:solidFill>
              </a:rPr>
              <a:t>Personal information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Char char="○"/>
            </a:pPr>
            <a:r>
              <a:rPr lang="en" sz="2000">
                <a:solidFill>
                  <a:srgbClr val="000000"/>
                </a:solidFill>
              </a:rPr>
              <a:t>name, rank, position, year, etc.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rgbClr val="000000"/>
                </a:solidFill>
              </a:rPr>
              <a:t>Team information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Char char="○"/>
            </a:pPr>
            <a:r>
              <a:rPr lang="en" sz="2000">
                <a:solidFill>
                  <a:srgbClr val="000000"/>
                </a:solidFill>
              </a:rPr>
              <a:t>coach info, team website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Player tracking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000000"/>
                </a:solidFill>
              </a:rPr>
              <a:t>past notes, in-game videos, stats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Page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311700" y="1426450"/>
            <a:ext cx="32229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Quick comparison of multiple players on two teams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Filter by team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Perfect for adding notes during a game or scrimmage</a:t>
            </a:r>
            <a:endParaRPr sz="2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0" name="Google Shape;220;p29" title="games-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50" y="1058225"/>
            <a:ext cx="4993749" cy="3546551"/>
          </a:xfrm>
          <a:prstGeom prst="rect">
            <a:avLst/>
          </a:prstGeom>
          <a:noFill/>
          <a:ln cap="flat" cmpd="sng" w="19050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4E44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/>
          <p:nvPr/>
        </p:nvSpPr>
        <p:spPr>
          <a:xfrm>
            <a:off x="100" y="0"/>
            <a:ext cx="9144000" cy="1734300"/>
          </a:xfrm>
          <a:prstGeom prst="rect">
            <a:avLst/>
          </a:prstGeom>
          <a:solidFill>
            <a:srgbClr val="FECE0A"/>
          </a:solidFill>
          <a:ln cap="flat" cmpd="sng" w="9525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2030725"/>
          </a:xfrm>
          <a:prstGeom prst="rect">
            <a:avLst/>
          </a:prstGeom>
          <a:solidFill>
            <a:srgbClr val="FECE0A"/>
          </a:solidFill>
          <a:ln cap="flat" cmpd="sng" w="9525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30"/>
          <p:cNvSpPr/>
          <p:nvPr/>
        </p:nvSpPr>
        <p:spPr>
          <a:xfrm>
            <a:off x="8729100" y="1252525"/>
            <a:ext cx="414900" cy="311400"/>
          </a:xfrm>
          <a:prstGeom prst="rect">
            <a:avLst/>
          </a:prstGeom>
          <a:solidFill>
            <a:srgbClr val="FECE0A"/>
          </a:solidFill>
          <a:ln cap="flat" cmpd="sng" w="9525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518800" y="3475950"/>
            <a:ext cx="689400" cy="348300"/>
          </a:xfrm>
          <a:prstGeom prst="rect">
            <a:avLst/>
          </a:prstGeom>
          <a:solidFill>
            <a:srgbClr val="084E44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2437500" y="3096000"/>
            <a:ext cx="426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Demo</a:t>
            </a:r>
            <a:endParaRPr sz="6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4E44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/>
          <p:nvPr/>
        </p:nvSpPr>
        <p:spPr>
          <a:xfrm>
            <a:off x="100" y="0"/>
            <a:ext cx="9144000" cy="1734300"/>
          </a:xfrm>
          <a:prstGeom prst="rect">
            <a:avLst/>
          </a:prstGeom>
          <a:solidFill>
            <a:srgbClr val="FECE0A"/>
          </a:solidFill>
          <a:ln cap="flat" cmpd="sng" w="9525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2030725"/>
          </a:xfrm>
          <a:prstGeom prst="rect">
            <a:avLst/>
          </a:prstGeom>
          <a:solidFill>
            <a:srgbClr val="FECE0A"/>
          </a:solidFill>
          <a:ln cap="flat" cmpd="sng" w="9525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31"/>
          <p:cNvSpPr/>
          <p:nvPr/>
        </p:nvSpPr>
        <p:spPr>
          <a:xfrm>
            <a:off x="8729100" y="1252525"/>
            <a:ext cx="414900" cy="311400"/>
          </a:xfrm>
          <a:prstGeom prst="rect">
            <a:avLst/>
          </a:prstGeom>
          <a:solidFill>
            <a:srgbClr val="FECE0A"/>
          </a:solidFill>
          <a:ln cap="flat" cmpd="sng" w="9525">
            <a:solidFill>
              <a:srgbClr val="FECE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518800" y="3475950"/>
            <a:ext cx="689400" cy="348300"/>
          </a:xfrm>
          <a:prstGeom prst="rect">
            <a:avLst/>
          </a:prstGeom>
          <a:solidFill>
            <a:srgbClr val="084E44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2437500" y="3096000"/>
            <a:ext cx="4269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you!</a:t>
            </a:r>
            <a:endParaRPr sz="6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2"/>
              <a:t>The Problem</a:t>
            </a:r>
            <a:endParaRPr sz="2722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71600"/>
            <a:ext cx="6849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Recruiting</a:t>
            </a:r>
            <a:r>
              <a:rPr lang="en" sz="2100"/>
              <a:t> information stored in spreadsheets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Inconsistent formatting, multiple spreadsheets needed, notes </a:t>
            </a:r>
            <a:r>
              <a:rPr lang="en" sz="2100"/>
              <a:t>generally</a:t>
            </a:r>
            <a:r>
              <a:rPr lang="en" sz="2100"/>
              <a:t> cluttered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 existing product exists to record the required information</a:t>
            </a:r>
            <a:endParaRPr sz="2100"/>
          </a:p>
        </p:txBody>
      </p:sp>
      <p:sp>
        <p:nvSpPr>
          <p:cNvPr id="71" name="Google Shape;71;p14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File:Google Sheets logo (2014-2020).svg - Wikimedia Commons"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7724" y="1754238"/>
            <a:ext cx="1631449" cy="223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807998" y="3344048"/>
            <a:ext cx="1973601" cy="14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575275"/>
            <a:ext cx="5326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Web application that fits recruiting needs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Avoids redundancy and clutter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User-friendly</a:t>
            </a:r>
            <a:endParaRPr sz="3000"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/>
              <a:t>Our Solution</a:t>
            </a:r>
            <a:endParaRPr sz="3850"/>
          </a:p>
        </p:txBody>
      </p:sp>
      <p:sp>
        <p:nvSpPr>
          <p:cNvPr id="80" name="Google Shape;80;p15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1" name="Google Shape;81;p15" title="ho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213" y="1842350"/>
            <a:ext cx="4018550" cy="226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4771451" y="3198150"/>
            <a:ext cx="4536075" cy="14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Windows Live Messenger | Logopedia | Fandom"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118" y="2571750"/>
            <a:ext cx="2710181" cy="21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04300" y="462475"/>
            <a:ext cx="4269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Features</a:t>
            </a:r>
            <a:endParaRPr sz="3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3623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Player information with progress tracking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Player comparison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Player searching and filtering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Offline functionality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00"/>
              <a:t>How?</a:t>
            </a:r>
            <a:endParaRPr sz="35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600"/>
              <a:t>Progressive web app designed for Apple Devices</a:t>
            </a:r>
            <a:endParaRPr sz="1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600"/>
          </a:p>
          <a:p>
            <a:pPr indent="-4127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1600"/>
              <a:t>Backend implemented with Django</a:t>
            </a:r>
            <a:endParaRPr sz="1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600"/>
          </a:p>
          <a:p>
            <a:pPr indent="-4127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1600"/>
              <a:t>Front end implemented with Vue</a:t>
            </a:r>
            <a:endParaRPr sz="1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7" name="Google Shape;97;p17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descr="Python icon - Free download on Iconfinder"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8000" y="2125925"/>
            <a:ext cx="2094300" cy="20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6798348" y="3497873"/>
            <a:ext cx="1973601" cy="14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Architecture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4240275" y="1171750"/>
            <a:ext cx="4592100" cy="339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422050" y="1589450"/>
            <a:ext cx="3683351" cy="2801557"/>
            <a:chOff x="311700" y="1278356"/>
            <a:chExt cx="4051200" cy="3123600"/>
          </a:xfrm>
        </p:grpSpPr>
        <p:sp>
          <p:nvSpPr>
            <p:cNvPr id="109" name="Google Shape;109;p18"/>
            <p:cNvSpPr/>
            <p:nvPr/>
          </p:nvSpPr>
          <p:spPr>
            <a:xfrm>
              <a:off x="311700" y="1278356"/>
              <a:ext cx="4051200" cy="31236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pic>
          <p:nvPicPr>
            <p:cNvPr descr="File:Django logo.svg - Wikipedia" id="110" name="Google Shape;11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9050" y="2981291"/>
              <a:ext cx="1561226" cy="539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98225" y="1407725"/>
              <a:ext cx="741499" cy="841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lorful page vector image | Free SVG" id="112" name="Google Shape;11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74588" y="3472350"/>
              <a:ext cx="792875" cy="792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MySQL textlogo.svg - Wikimedia Commons" id="113" name="Google Shape;113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9050" y="1732646"/>
              <a:ext cx="1658977" cy="488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4" name="Google Shape;114;p18"/>
            <p:cNvCxnSpPr/>
            <p:nvPr/>
          </p:nvCxnSpPr>
          <p:spPr>
            <a:xfrm rot="10800000">
              <a:off x="3835625" y="2326850"/>
              <a:ext cx="12300" cy="106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" name="Google Shape;115;p18"/>
            <p:cNvSpPr txBox="1"/>
            <p:nvPr/>
          </p:nvSpPr>
          <p:spPr>
            <a:xfrm>
              <a:off x="2469113" y="3085888"/>
              <a:ext cx="14838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Static Pages</a:t>
              </a:r>
              <a:endParaRPr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116" name="Google Shape;116;p18"/>
            <p:cNvCxnSpPr/>
            <p:nvPr/>
          </p:nvCxnSpPr>
          <p:spPr>
            <a:xfrm flipH="1">
              <a:off x="1635838" y="2288575"/>
              <a:ext cx="67500" cy="625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7" name="Google Shape;117;p18"/>
            <p:cNvSpPr txBox="1"/>
            <p:nvPr/>
          </p:nvSpPr>
          <p:spPr>
            <a:xfrm>
              <a:off x="311700" y="2288575"/>
              <a:ext cx="14838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Player Data</a:t>
              </a:r>
              <a:endParaRPr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cxnSp>
          <p:nvCxnSpPr>
            <p:cNvPr id="118" name="Google Shape;118;p18"/>
            <p:cNvCxnSpPr/>
            <p:nvPr/>
          </p:nvCxnSpPr>
          <p:spPr>
            <a:xfrm flipH="1" rot="10800000">
              <a:off x="2253975" y="2260075"/>
              <a:ext cx="1275000" cy="815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8"/>
            <p:cNvSpPr txBox="1"/>
            <p:nvPr/>
          </p:nvSpPr>
          <p:spPr>
            <a:xfrm>
              <a:off x="2358019" y="2221074"/>
              <a:ext cx="7416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API</a:t>
              </a:r>
              <a:endParaRPr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sp>
        <p:nvSpPr>
          <p:cNvPr id="120" name="Google Shape;120;p18"/>
          <p:cNvSpPr txBox="1"/>
          <p:nvPr/>
        </p:nvSpPr>
        <p:spPr>
          <a:xfrm>
            <a:off x="414825" y="1217925"/>
            <a:ext cx="114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Backend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240275" y="800350"/>
            <a:ext cx="114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Frontend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4681675" y="2345950"/>
            <a:ext cx="353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0000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7450" y="2695308"/>
            <a:ext cx="2643625" cy="14870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8">
            <a:alphaModFix/>
          </a:blip>
          <a:srcRect b="29463" l="21588" r="21583" t="0"/>
          <a:stretch/>
        </p:blipFill>
        <p:spPr>
          <a:xfrm>
            <a:off x="491725" y="3846075"/>
            <a:ext cx="1146301" cy="80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1277602" y="4318800"/>
            <a:ext cx="178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Runs on Docker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22413" y="1429125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50450" y="1793675"/>
            <a:ext cx="887700" cy="88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8"/>
          <p:cNvCxnSpPr>
            <a:endCxn id="128" idx="1"/>
          </p:cNvCxnSpPr>
          <p:nvPr/>
        </p:nvCxnSpPr>
        <p:spPr>
          <a:xfrm>
            <a:off x="4004650" y="2102225"/>
            <a:ext cx="745800" cy="13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8"/>
          <p:cNvSpPr txBox="1"/>
          <p:nvPr/>
        </p:nvSpPr>
        <p:spPr>
          <a:xfrm>
            <a:off x="4389250" y="2662450"/>
            <a:ext cx="161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Service Worker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1" name="Google Shape;131;p18"/>
          <p:cNvCxnSpPr>
            <a:stCxn id="128" idx="3"/>
            <a:endCxn id="127" idx="1"/>
          </p:cNvCxnSpPr>
          <p:nvPr/>
        </p:nvCxnSpPr>
        <p:spPr>
          <a:xfrm flipH="1" rot="10800000">
            <a:off x="5638150" y="1900625"/>
            <a:ext cx="1784400" cy="33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8"/>
          <p:cNvSpPr txBox="1"/>
          <p:nvPr/>
        </p:nvSpPr>
        <p:spPr>
          <a:xfrm>
            <a:off x="5581500" y="1589450"/>
            <a:ext cx="161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Proxied Content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65450" y="4095375"/>
            <a:ext cx="800350" cy="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225475" y="4505550"/>
            <a:ext cx="324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Runs on User’s Browser (Safari)</a:t>
            </a:r>
            <a:endParaRPr sz="15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Player names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Contact information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Team information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Notes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Videos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highlight>
                <a:srgbClr val="FF0000"/>
              </a:highlight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800" y="1427526"/>
            <a:ext cx="2613700" cy="263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 amt="16000"/>
          </a:blip>
          <a:stretch>
            <a:fillRect/>
          </a:stretch>
        </p:blipFill>
        <p:spPr>
          <a:xfrm>
            <a:off x="5299825" y="3278100"/>
            <a:ext cx="2787674" cy="14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REST API implemented in python with django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MySQL database to store player data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Managed using django “models”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Frontend uses API to indirectly query database and get JSON formatted data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API supports full range of CRUD operations (create, read, update, delete)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All backend components located behind NGINX reverse proxy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Serves static pages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Could later provide authentication and authorization through </a:t>
            </a:r>
            <a:r>
              <a:rPr lang="en" sz="1900"/>
              <a:t>OpenID</a:t>
            </a:r>
            <a:endParaRPr sz="1900"/>
          </a:p>
        </p:txBody>
      </p:sp>
      <p:sp>
        <p:nvSpPr>
          <p:cNvPr id="150" name="Google Shape;150;p20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Example - Create Player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POST /api/create/player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"first_name":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"Samantha"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"last_name":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"Sample"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"date_of_birth":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"2007-02-06"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-7400" y="5054575"/>
            <a:ext cx="9144000" cy="89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084E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→ 200 OK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"status":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"success"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"data": 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"id": </a:t>
            </a:r>
            <a:r>
              <a:rPr lang="en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"first_name":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"Samantha"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"last_name":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"Sample"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"date_of_birth":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"2007-02-06"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"position": </a:t>
            </a:r>
            <a:r>
              <a:rPr lang="en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