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Lst>
  <p:sldSz cx="18288000" cy="10287000"/>
  <p:notesSz cx="6858000" cy="9144000"/>
  <p:embeddedFontLst>
    <p:embeddedFont>
      <p:font typeface="Poppins Semi-Bold" charset="1" panose="00000700000000000000"/>
      <p:regular r:id="rId15"/>
    </p:embeddedFont>
    <p:embeddedFont>
      <p:font typeface="Poppins" charset="1" panose="00000500000000000000"/>
      <p:regular r:id="rId16"/>
    </p:embeddedFont>
    <p:embeddedFont>
      <p:font typeface="Poppins Bold" charset="1" panose="00000800000000000000"/>
      <p:regular r:id="rId17"/>
    </p:embeddedFont>
    <p:embeddedFont>
      <p:font typeface="DM Sans" charset="1" panose="00000000000000000000"/>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png" Type="http://schemas.openxmlformats.org/officeDocument/2006/relationships/image"/><Relationship Id="rId11" Target="../media/image12.svg" Type="http://schemas.openxmlformats.org/officeDocument/2006/relationships/image"/><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9.png" Type="http://schemas.openxmlformats.org/officeDocument/2006/relationships/image"/><Relationship Id="rId9" Target="../media/image10.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9.png" Type="http://schemas.openxmlformats.org/officeDocument/2006/relationships/image"/><Relationship Id="rId2" Target="../media/image13.png" Type="http://schemas.openxmlformats.org/officeDocument/2006/relationships/image"/><Relationship Id="rId3" Target="../media/image14.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15.png" Type="http://schemas.openxmlformats.org/officeDocument/2006/relationships/image"/><Relationship Id="rId7" Target="../media/image16.svg" Type="http://schemas.openxmlformats.org/officeDocument/2006/relationships/image"/><Relationship Id="rId8" Target="../media/image17.png" Type="http://schemas.openxmlformats.org/officeDocument/2006/relationships/image"/><Relationship Id="rId9" Target="../media/image18.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5.png" Type="http://schemas.openxmlformats.org/officeDocument/2006/relationships/image"/><Relationship Id="rId2" Target="../media/image13.png" Type="http://schemas.openxmlformats.org/officeDocument/2006/relationships/image"/><Relationship Id="rId3" Target="../media/image14.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21.png" Type="http://schemas.openxmlformats.org/officeDocument/2006/relationships/image"/><Relationship Id="rId7" Target="../media/image22.svg" Type="http://schemas.openxmlformats.org/officeDocument/2006/relationships/image"/><Relationship Id="rId8" Target="../media/image23.png" Type="http://schemas.openxmlformats.org/officeDocument/2006/relationships/image"/><Relationship Id="rId9" Target="../media/image24.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8.png" Type="http://schemas.openxmlformats.org/officeDocument/2006/relationships/image"/><Relationship Id="rId2" Target="../media/image3.png" Type="http://schemas.openxmlformats.org/officeDocument/2006/relationships/image"/><Relationship Id="rId3" Target="../media/image4.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26.png" Type="http://schemas.openxmlformats.org/officeDocument/2006/relationships/image"/><Relationship Id="rId7" Target="../media/image27.svg" Type="http://schemas.openxmlformats.org/officeDocument/2006/relationships/image"/><Relationship Id="rId8" Target="../media/image23.png" Type="http://schemas.openxmlformats.org/officeDocument/2006/relationships/image"/><Relationship Id="rId9" Target="../media/image24.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9.png" Type="http://schemas.openxmlformats.org/officeDocument/2006/relationships/image"/><Relationship Id="rId3" Target="../media/image13.png" Type="http://schemas.openxmlformats.org/officeDocument/2006/relationships/image"/><Relationship Id="rId4" Target="../media/image14.svg" Type="http://schemas.openxmlformats.org/officeDocument/2006/relationships/image"/><Relationship Id="rId5" Target="../media/image17.png" Type="http://schemas.openxmlformats.org/officeDocument/2006/relationships/image"/><Relationship Id="rId6" Target="../media/image18.svg" Type="http://schemas.openxmlformats.org/officeDocument/2006/relationships/image"/><Relationship Id="rId7" Target="../media/image15.png" Type="http://schemas.openxmlformats.org/officeDocument/2006/relationships/image"/><Relationship Id="rId8" Target="../media/image16.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101622" y="-767350"/>
            <a:ext cx="22013892" cy="12354774"/>
          </a:xfrm>
          <a:custGeom>
            <a:avLst/>
            <a:gdLst/>
            <a:ahLst/>
            <a:cxnLst/>
            <a:rect r="r" b="b" t="t" l="l"/>
            <a:pathLst>
              <a:path h="12354774" w="22013892">
                <a:moveTo>
                  <a:pt x="0" y="0"/>
                </a:moveTo>
                <a:lnTo>
                  <a:pt x="22013891" y="0"/>
                </a:lnTo>
                <a:lnTo>
                  <a:pt x="22013891" y="12354775"/>
                </a:lnTo>
                <a:lnTo>
                  <a:pt x="0" y="12354775"/>
                </a:lnTo>
                <a:lnTo>
                  <a:pt x="0" y="0"/>
                </a:lnTo>
                <a:close/>
              </a:path>
            </a:pathLst>
          </a:custGeom>
          <a:blipFill>
            <a:blip r:embed="rId2"/>
            <a:stretch>
              <a:fillRect l="0" t="-9467" r="0" b="-9467"/>
            </a:stretch>
          </a:blipFill>
        </p:spPr>
      </p:sp>
      <p:grpSp>
        <p:nvGrpSpPr>
          <p:cNvPr name="Group 3" id="3"/>
          <p:cNvGrpSpPr/>
          <p:nvPr/>
        </p:nvGrpSpPr>
        <p:grpSpPr>
          <a:xfrm rot="0">
            <a:off x="-1793400" y="-712357"/>
            <a:ext cx="22453902" cy="11711713"/>
            <a:chOff x="0" y="0"/>
            <a:chExt cx="5913785" cy="3084566"/>
          </a:xfrm>
        </p:grpSpPr>
        <p:sp>
          <p:nvSpPr>
            <p:cNvPr name="Freeform 4" id="4"/>
            <p:cNvSpPr/>
            <p:nvPr/>
          </p:nvSpPr>
          <p:spPr>
            <a:xfrm flipH="false" flipV="false" rot="0">
              <a:off x="0" y="0"/>
              <a:ext cx="5913785" cy="3084567"/>
            </a:xfrm>
            <a:custGeom>
              <a:avLst/>
              <a:gdLst/>
              <a:ahLst/>
              <a:cxnLst/>
              <a:rect r="r" b="b" t="t" l="l"/>
              <a:pathLst>
                <a:path h="3084567" w="5913785">
                  <a:moveTo>
                    <a:pt x="0" y="0"/>
                  </a:moveTo>
                  <a:lnTo>
                    <a:pt x="5913785" y="0"/>
                  </a:lnTo>
                  <a:lnTo>
                    <a:pt x="5913785" y="3084567"/>
                  </a:lnTo>
                  <a:lnTo>
                    <a:pt x="0" y="3084567"/>
                  </a:lnTo>
                  <a:close/>
                </a:path>
              </a:pathLst>
            </a:custGeom>
            <a:solidFill>
              <a:srgbClr val="AAD7D4">
                <a:alpha val="28627"/>
              </a:srgbClr>
            </a:solidFill>
          </p:spPr>
        </p:sp>
        <p:sp>
          <p:nvSpPr>
            <p:cNvPr name="TextBox 5" id="5"/>
            <p:cNvSpPr txBox="true"/>
            <p:nvPr/>
          </p:nvSpPr>
          <p:spPr>
            <a:xfrm>
              <a:off x="0" y="-38100"/>
              <a:ext cx="5913785" cy="3122666"/>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5571132" y="6449964"/>
            <a:ext cx="6983181" cy="669188"/>
            <a:chOff x="0" y="0"/>
            <a:chExt cx="1839192" cy="176247"/>
          </a:xfrm>
        </p:grpSpPr>
        <p:sp>
          <p:nvSpPr>
            <p:cNvPr name="Freeform 7" id="7"/>
            <p:cNvSpPr/>
            <p:nvPr/>
          </p:nvSpPr>
          <p:spPr>
            <a:xfrm flipH="false" flipV="false" rot="0">
              <a:off x="0" y="0"/>
              <a:ext cx="1839192" cy="176247"/>
            </a:xfrm>
            <a:custGeom>
              <a:avLst/>
              <a:gdLst/>
              <a:ahLst/>
              <a:cxnLst/>
              <a:rect r="r" b="b" t="t" l="l"/>
              <a:pathLst>
                <a:path h="176247" w="1839192">
                  <a:moveTo>
                    <a:pt x="0" y="0"/>
                  </a:moveTo>
                  <a:lnTo>
                    <a:pt x="1839192" y="0"/>
                  </a:lnTo>
                  <a:lnTo>
                    <a:pt x="1839192" y="176247"/>
                  </a:lnTo>
                  <a:lnTo>
                    <a:pt x="0" y="176247"/>
                  </a:lnTo>
                  <a:close/>
                </a:path>
              </a:pathLst>
            </a:custGeom>
            <a:solidFill>
              <a:srgbClr val="AAD7D4"/>
            </a:solidFill>
            <a:ln w="28575" cap="sq">
              <a:solidFill>
                <a:srgbClr val="1C2120"/>
              </a:solidFill>
              <a:prstDash val="solid"/>
              <a:miter/>
            </a:ln>
          </p:spPr>
        </p:sp>
        <p:sp>
          <p:nvSpPr>
            <p:cNvPr name="TextBox 8" id="8"/>
            <p:cNvSpPr txBox="true"/>
            <p:nvPr/>
          </p:nvSpPr>
          <p:spPr>
            <a:xfrm>
              <a:off x="0" y="-38100"/>
              <a:ext cx="1839192" cy="214347"/>
            </a:xfrm>
            <a:prstGeom prst="rect">
              <a:avLst/>
            </a:prstGeom>
          </p:spPr>
          <p:txBody>
            <a:bodyPr anchor="ctr" rtlCol="false" tIns="50800" lIns="50800" bIns="50800" rIns="50800"/>
            <a:lstStyle/>
            <a:p>
              <a:pPr algn="ctr">
                <a:lnSpc>
                  <a:spcPts val="2659"/>
                </a:lnSpc>
              </a:pPr>
            </a:p>
          </p:txBody>
        </p:sp>
      </p:grpSp>
      <p:sp>
        <p:nvSpPr>
          <p:cNvPr name="TextBox 9" id="9"/>
          <p:cNvSpPr txBox="true"/>
          <p:nvPr/>
        </p:nvSpPr>
        <p:spPr>
          <a:xfrm rot="0">
            <a:off x="2610563" y="3491698"/>
            <a:ext cx="13066873" cy="3032670"/>
          </a:xfrm>
          <a:prstGeom prst="rect">
            <a:avLst/>
          </a:prstGeom>
        </p:spPr>
        <p:txBody>
          <a:bodyPr anchor="t" rtlCol="false" tIns="0" lIns="0" bIns="0" rIns="0">
            <a:spAutoFit/>
          </a:bodyPr>
          <a:lstStyle/>
          <a:p>
            <a:pPr algn="ctr">
              <a:lnSpc>
                <a:spcPts val="10918"/>
              </a:lnSpc>
            </a:pPr>
            <a:r>
              <a:rPr lang="en-US" b="true" sz="12998" spc="-701">
                <a:solidFill>
                  <a:srgbClr val="1C2120"/>
                </a:solidFill>
                <a:latin typeface="Poppins Semi-Bold"/>
                <a:ea typeface="Poppins Semi-Bold"/>
                <a:cs typeface="Poppins Semi-Bold"/>
                <a:sym typeface="Poppins Semi-Bold"/>
              </a:rPr>
              <a:t>LIVRARIA</a:t>
            </a:r>
          </a:p>
          <a:p>
            <a:pPr algn="ctr">
              <a:lnSpc>
                <a:spcPts val="10918"/>
              </a:lnSpc>
            </a:pPr>
            <a:r>
              <a:rPr lang="en-US" b="true" sz="12998" spc="-701">
                <a:solidFill>
                  <a:srgbClr val="1C2120"/>
                </a:solidFill>
                <a:latin typeface="Poppins Semi-Bold"/>
                <a:ea typeface="Poppins Semi-Bold"/>
                <a:cs typeface="Poppins Semi-Bold"/>
                <a:sym typeface="Poppins Semi-Bold"/>
              </a:rPr>
              <a:t>DEVSABER</a:t>
            </a:r>
          </a:p>
        </p:txBody>
      </p:sp>
      <p:sp>
        <p:nvSpPr>
          <p:cNvPr name="TextBox 10" id="10"/>
          <p:cNvSpPr txBox="true"/>
          <p:nvPr/>
        </p:nvSpPr>
        <p:spPr>
          <a:xfrm rot="0">
            <a:off x="5835017" y="6562438"/>
            <a:ext cx="6617965" cy="482339"/>
          </a:xfrm>
          <a:prstGeom prst="rect">
            <a:avLst/>
          </a:prstGeom>
        </p:spPr>
        <p:txBody>
          <a:bodyPr anchor="t" rtlCol="false" tIns="0" lIns="0" bIns="0" rIns="0">
            <a:spAutoFit/>
          </a:bodyPr>
          <a:lstStyle/>
          <a:p>
            <a:pPr algn="ctr">
              <a:lnSpc>
                <a:spcPts val="3445"/>
              </a:lnSpc>
            </a:pPr>
            <a:r>
              <a:rPr lang="en-US" sz="3445" spc="-68">
                <a:solidFill>
                  <a:srgbClr val="1C2120"/>
                </a:solidFill>
                <a:latin typeface="Poppins"/>
                <a:ea typeface="Poppins"/>
                <a:cs typeface="Poppins"/>
                <a:sym typeface="Poppins"/>
              </a:rPr>
              <a:t>GRUPO 1.5</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1159142"/>
            <a:ext cx="4628090" cy="8099158"/>
          </a:xfrm>
          <a:custGeom>
            <a:avLst/>
            <a:gdLst/>
            <a:ahLst/>
            <a:cxnLst/>
            <a:rect r="r" b="b" t="t" l="l"/>
            <a:pathLst>
              <a:path h="8099158" w="4628090">
                <a:moveTo>
                  <a:pt x="0" y="0"/>
                </a:moveTo>
                <a:lnTo>
                  <a:pt x="4628090" y="0"/>
                </a:lnTo>
                <a:lnTo>
                  <a:pt x="4628090" y="8099158"/>
                </a:lnTo>
                <a:lnTo>
                  <a:pt x="0" y="8099158"/>
                </a:lnTo>
                <a:lnTo>
                  <a:pt x="0" y="0"/>
                </a:lnTo>
                <a:close/>
              </a:path>
            </a:pathLst>
          </a:custGeom>
          <a:blipFill>
            <a:blip r:embed="rId2"/>
            <a:stretch>
              <a:fillRect l="0" t="0" r="0" b="0"/>
            </a:stretch>
          </a:blipFill>
        </p:spPr>
      </p:sp>
      <p:sp>
        <p:nvSpPr>
          <p:cNvPr name="TextBox 3" id="3"/>
          <p:cNvSpPr txBox="true"/>
          <p:nvPr/>
        </p:nvSpPr>
        <p:spPr>
          <a:xfrm rot="0">
            <a:off x="7195478" y="1254392"/>
            <a:ext cx="8599969" cy="2152356"/>
          </a:xfrm>
          <a:prstGeom prst="rect">
            <a:avLst/>
          </a:prstGeom>
        </p:spPr>
        <p:txBody>
          <a:bodyPr anchor="t" rtlCol="false" tIns="0" lIns="0" bIns="0" rIns="0">
            <a:spAutoFit/>
          </a:bodyPr>
          <a:lstStyle/>
          <a:p>
            <a:pPr algn="l">
              <a:lnSpc>
                <a:spcPts val="7935"/>
              </a:lnSpc>
            </a:pPr>
            <a:r>
              <a:rPr lang="en-US" sz="8180" b="true">
                <a:solidFill>
                  <a:srgbClr val="1C2120"/>
                </a:solidFill>
                <a:latin typeface="Poppins Bold"/>
                <a:ea typeface="Poppins Bold"/>
                <a:cs typeface="Poppins Bold"/>
                <a:sym typeface="Poppins Bold"/>
              </a:rPr>
              <a:t>Livraria DevSaber</a:t>
            </a:r>
          </a:p>
        </p:txBody>
      </p:sp>
      <p:sp>
        <p:nvSpPr>
          <p:cNvPr name="TextBox 4" id="4"/>
          <p:cNvSpPr txBox="true"/>
          <p:nvPr/>
        </p:nvSpPr>
        <p:spPr>
          <a:xfrm rot="0">
            <a:off x="7195478" y="4385655"/>
            <a:ext cx="8599969" cy="2928426"/>
          </a:xfrm>
          <a:prstGeom prst="rect">
            <a:avLst/>
          </a:prstGeom>
        </p:spPr>
        <p:txBody>
          <a:bodyPr anchor="t" rtlCol="false" tIns="0" lIns="0" bIns="0" rIns="0">
            <a:spAutoFit/>
          </a:bodyPr>
          <a:lstStyle/>
          <a:p>
            <a:pPr algn="l" marL="0" indent="0" lvl="0">
              <a:lnSpc>
                <a:spcPts val="3934"/>
              </a:lnSpc>
              <a:spcBef>
                <a:spcPct val="0"/>
              </a:spcBef>
            </a:pPr>
            <a:r>
              <a:rPr lang="en-US" sz="2914" spc="174">
                <a:solidFill>
                  <a:srgbClr val="000000"/>
                </a:solidFill>
                <a:latin typeface="DM Sans"/>
                <a:ea typeface="DM Sans"/>
                <a:cs typeface="DM Sans"/>
                <a:sym typeface="DM Sans"/>
              </a:rPr>
              <a:t>E</a:t>
            </a:r>
            <a:r>
              <a:rPr lang="en-US" sz="2914" spc="174" u="none">
                <a:solidFill>
                  <a:srgbClr val="000000"/>
                </a:solidFill>
                <a:latin typeface="DM Sans"/>
                <a:ea typeface="DM Sans"/>
                <a:cs typeface="DM Sans"/>
                <a:sym typeface="DM Sans"/>
              </a:rPr>
              <a:t>ste relatório apresenta informações relacionadas às vendas de produtos da Livraria DevSaber nos anos de 2024 e 2025, analisando os números de vendas, produtos mais e menos vendidos, clientes ativos, estoques e outros indicadores.</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175402" y="1600759"/>
            <a:ext cx="6680611" cy="1471783"/>
            <a:chOff x="0" y="0"/>
            <a:chExt cx="2236389" cy="492691"/>
          </a:xfrm>
        </p:grpSpPr>
        <p:sp>
          <p:nvSpPr>
            <p:cNvPr name="Freeform 3" id="3"/>
            <p:cNvSpPr/>
            <p:nvPr/>
          </p:nvSpPr>
          <p:spPr>
            <a:xfrm flipH="false" flipV="false" rot="0">
              <a:off x="0" y="0"/>
              <a:ext cx="2236389" cy="492691"/>
            </a:xfrm>
            <a:custGeom>
              <a:avLst/>
              <a:gdLst/>
              <a:ahLst/>
              <a:cxnLst/>
              <a:rect r="r" b="b" t="t" l="l"/>
              <a:pathLst>
                <a:path h="492691" w="2236389">
                  <a:moveTo>
                    <a:pt x="57943" y="0"/>
                  </a:moveTo>
                  <a:lnTo>
                    <a:pt x="2178446" y="0"/>
                  </a:lnTo>
                  <a:cubicBezTo>
                    <a:pt x="2193814" y="0"/>
                    <a:pt x="2208552" y="6105"/>
                    <a:pt x="2219418" y="16971"/>
                  </a:cubicBezTo>
                  <a:cubicBezTo>
                    <a:pt x="2230285" y="27838"/>
                    <a:pt x="2236389" y="42576"/>
                    <a:pt x="2236389" y="57943"/>
                  </a:cubicBezTo>
                  <a:lnTo>
                    <a:pt x="2236389" y="434748"/>
                  </a:lnTo>
                  <a:cubicBezTo>
                    <a:pt x="2236389" y="450116"/>
                    <a:pt x="2230285" y="464854"/>
                    <a:pt x="2219418" y="475720"/>
                  </a:cubicBezTo>
                  <a:cubicBezTo>
                    <a:pt x="2208552" y="486587"/>
                    <a:pt x="2193814" y="492691"/>
                    <a:pt x="2178446" y="492691"/>
                  </a:cubicBezTo>
                  <a:lnTo>
                    <a:pt x="57943" y="492691"/>
                  </a:lnTo>
                  <a:cubicBezTo>
                    <a:pt x="42576" y="492691"/>
                    <a:pt x="27838" y="486587"/>
                    <a:pt x="16971" y="475720"/>
                  </a:cubicBezTo>
                  <a:cubicBezTo>
                    <a:pt x="6105" y="464854"/>
                    <a:pt x="0" y="450116"/>
                    <a:pt x="0" y="434748"/>
                  </a:cubicBezTo>
                  <a:lnTo>
                    <a:pt x="0" y="57943"/>
                  </a:lnTo>
                  <a:cubicBezTo>
                    <a:pt x="0" y="42576"/>
                    <a:pt x="6105" y="27838"/>
                    <a:pt x="16971" y="16971"/>
                  </a:cubicBezTo>
                  <a:cubicBezTo>
                    <a:pt x="27838" y="6105"/>
                    <a:pt x="42576" y="0"/>
                    <a:pt x="57943" y="0"/>
                  </a:cubicBezTo>
                  <a:close/>
                </a:path>
              </a:pathLst>
            </a:custGeom>
            <a:solidFill>
              <a:srgbClr val="AAD7D4"/>
            </a:solidFill>
          </p:spPr>
        </p:sp>
        <p:sp>
          <p:nvSpPr>
            <p:cNvPr name="TextBox 4" id="4"/>
            <p:cNvSpPr txBox="true"/>
            <p:nvPr/>
          </p:nvSpPr>
          <p:spPr>
            <a:xfrm>
              <a:off x="0" y="85725"/>
              <a:ext cx="2236389" cy="406966"/>
            </a:xfrm>
            <a:prstGeom prst="rect">
              <a:avLst/>
            </a:prstGeom>
          </p:spPr>
          <p:txBody>
            <a:bodyPr anchor="ctr" rtlCol="false" tIns="50800" lIns="50800" bIns="50800" rIns="50800"/>
            <a:lstStyle/>
            <a:p>
              <a:pPr algn="ctr">
                <a:lnSpc>
                  <a:spcPts val="1925"/>
                </a:lnSpc>
              </a:pPr>
            </a:p>
          </p:txBody>
        </p:sp>
      </p:grpSp>
      <p:grpSp>
        <p:nvGrpSpPr>
          <p:cNvPr name="Group 5" id="5"/>
          <p:cNvGrpSpPr/>
          <p:nvPr/>
        </p:nvGrpSpPr>
        <p:grpSpPr>
          <a:xfrm rot="0">
            <a:off x="10175402" y="3556096"/>
            <a:ext cx="6680611" cy="1718034"/>
            <a:chOff x="0" y="0"/>
            <a:chExt cx="2236389" cy="575126"/>
          </a:xfrm>
        </p:grpSpPr>
        <p:sp>
          <p:nvSpPr>
            <p:cNvPr name="Freeform 6" id="6"/>
            <p:cNvSpPr/>
            <p:nvPr/>
          </p:nvSpPr>
          <p:spPr>
            <a:xfrm flipH="false" flipV="false" rot="0">
              <a:off x="0" y="0"/>
              <a:ext cx="2236389" cy="575126"/>
            </a:xfrm>
            <a:custGeom>
              <a:avLst/>
              <a:gdLst/>
              <a:ahLst/>
              <a:cxnLst/>
              <a:rect r="r" b="b" t="t" l="l"/>
              <a:pathLst>
                <a:path h="575126" w="2236389">
                  <a:moveTo>
                    <a:pt x="57943" y="0"/>
                  </a:moveTo>
                  <a:lnTo>
                    <a:pt x="2178446" y="0"/>
                  </a:lnTo>
                  <a:cubicBezTo>
                    <a:pt x="2193814" y="0"/>
                    <a:pt x="2208552" y="6105"/>
                    <a:pt x="2219418" y="16971"/>
                  </a:cubicBezTo>
                  <a:cubicBezTo>
                    <a:pt x="2230285" y="27838"/>
                    <a:pt x="2236389" y="42576"/>
                    <a:pt x="2236389" y="57943"/>
                  </a:cubicBezTo>
                  <a:lnTo>
                    <a:pt x="2236389" y="517183"/>
                  </a:lnTo>
                  <a:cubicBezTo>
                    <a:pt x="2236389" y="532550"/>
                    <a:pt x="2230285" y="547288"/>
                    <a:pt x="2219418" y="558155"/>
                  </a:cubicBezTo>
                  <a:cubicBezTo>
                    <a:pt x="2208552" y="569021"/>
                    <a:pt x="2193814" y="575126"/>
                    <a:pt x="2178446" y="575126"/>
                  </a:cubicBezTo>
                  <a:lnTo>
                    <a:pt x="57943" y="575126"/>
                  </a:lnTo>
                  <a:cubicBezTo>
                    <a:pt x="42576" y="575126"/>
                    <a:pt x="27838" y="569021"/>
                    <a:pt x="16971" y="558155"/>
                  </a:cubicBezTo>
                  <a:cubicBezTo>
                    <a:pt x="6105" y="547288"/>
                    <a:pt x="0" y="532550"/>
                    <a:pt x="0" y="517183"/>
                  </a:cubicBezTo>
                  <a:lnTo>
                    <a:pt x="0" y="57943"/>
                  </a:lnTo>
                  <a:cubicBezTo>
                    <a:pt x="0" y="42576"/>
                    <a:pt x="6105" y="27838"/>
                    <a:pt x="16971" y="16971"/>
                  </a:cubicBezTo>
                  <a:cubicBezTo>
                    <a:pt x="27838" y="6105"/>
                    <a:pt x="42576" y="0"/>
                    <a:pt x="57943" y="0"/>
                  </a:cubicBezTo>
                  <a:close/>
                </a:path>
              </a:pathLst>
            </a:custGeom>
            <a:solidFill>
              <a:srgbClr val="AAD7D4"/>
            </a:solidFill>
          </p:spPr>
        </p:sp>
        <p:sp>
          <p:nvSpPr>
            <p:cNvPr name="TextBox 7" id="7"/>
            <p:cNvSpPr txBox="true"/>
            <p:nvPr/>
          </p:nvSpPr>
          <p:spPr>
            <a:xfrm>
              <a:off x="0" y="85725"/>
              <a:ext cx="2236389" cy="489401"/>
            </a:xfrm>
            <a:prstGeom prst="rect">
              <a:avLst/>
            </a:prstGeom>
          </p:spPr>
          <p:txBody>
            <a:bodyPr anchor="ctr" rtlCol="false" tIns="50800" lIns="50800" bIns="50800" rIns="50800"/>
            <a:lstStyle/>
            <a:p>
              <a:pPr algn="ctr">
                <a:lnSpc>
                  <a:spcPts val="1925"/>
                </a:lnSpc>
              </a:pPr>
            </a:p>
          </p:txBody>
        </p:sp>
      </p:grpSp>
      <p:grpSp>
        <p:nvGrpSpPr>
          <p:cNvPr name="Group 8" id="8"/>
          <p:cNvGrpSpPr/>
          <p:nvPr/>
        </p:nvGrpSpPr>
        <p:grpSpPr>
          <a:xfrm rot="0">
            <a:off x="10175402" y="5759906"/>
            <a:ext cx="6680611" cy="1548204"/>
            <a:chOff x="0" y="0"/>
            <a:chExt cx="2236389" cy="518274"/>
          </a:xfrm>
        </p:grpSpPr>
        <p:sp>
          <p:nvSpPr>
            <p:cNvPr name="Freeform 9" id="9"/>
            <p:cNvSpPr/>
            <p:nvPr/>
          </p:nvSpPr>
          <p:spPr>
            <a:xfrm flipH="false" flipV="false" rot="0">
              <a:off x="0" y="0"/>
              <a:ext cx="2236389" cy="518274"/>
            </a:xfrm>
            <a:custGeom>
              <a:avLst/>
              <a:gdLst/>
              <a:ahLst/>
              <a:cxnLst/>
              <a:rect r="r" b="b" t="t" l="l"/>
              <a:pathLst>
                <a:path h="518274" w="2236389">
                  <a:moveTo>
                    <a:pt x="57943" y="0"/>
                  </a:moveTo>
                  <a:lnTo>
                    <a:pt x="2178446" y="0"/>
                  </a:lnTo>
                  <a:cubicBezTo>
                    <a:pt x="2193814" y="0"/>
                    <a:pt x="2208552" y="6105"/>
                    <a:pt x="2219418" y="16971"/>
                  </a:cubicBezTo>
                  <a:cubicBezTo>
                    <a:pt x="2230285" y="27838"/>
                    <a:pt x="2236389" y="42576"/>
                    <a:pt x="2236389" y="57943"/>
                  </a:cubicBezTo>
                  <a:lnTo>
                    <a:pt x="2236389" y="460331"/>
                  </a:lnTo>
                  <a:cubicBezTo>
                    <a:pt x="2236389" y="475698"/>
                    <a:pt x="2230285" y="490436"/>
                    <a:pt x="2219418" y="501303"/>
                  </a:cubicBezTo>
                  <a:cubicBezTo>
                    <a:pt x="2208552" y="512169"/>
                    <a:pt x="2193814" y="518274"/>
                    <a:pt x="2178446" y="518274"/>
                  </a:cubicBezTo>
                  <a:lnTo>
                    <a:pt x="57943" y="518274"/>
                  </a:lnTo>
                  <a:cubicBezTo>
                    <a:pt x="42576" y="518274"/>
                    <a:pt x="27838" y="512169"/>
                    <a:pt x="16971" y="501303"/>
                  </a:cubicBezTo>
                  <a:cubicBezTo>
                    <a:pt x="6105" y="490436"/>
                    <a:pt x="0" y="475698"/>
                    <a:pt x="0" y="460331"/>
                  </a:cubicBezTo>
                  <a:lnTo>
                    <a:pt x="0" y="57943"/>
                  </a:lnTo>
                  <a:cubicBezTo>
                    <a:pt x="0" y="42576"/>
                    <a:pt x="6105" y="27838"/>
                    <a:pt x="16971" y="16971"/>
                  </a:cubicBezTo>
                  <a:cubicBezTo>
                    <a:pt x="27838" y="6105"/>
                    <a:pt x="42576" y="0"/>
                    <a:pt x="57943" y="0"/>
                  </a:cubicBezTo>
                  <a:close/>
                </a:path>
              </a:pathLst>
            </a:custGeom>
            <a:solidFill>
              <a:srgbClr val="AAD7D4"/>
            </a:solidFill>
          </p:spPr>
        </p:sp>
        <p:sp>
          <p:nvSpPr>
            <p:cNvPr name="TextBox 10" id="10"/>
            <p:cNvSpPr txBox="true"/>
            <p:nvPr/>
          </p:nvSpPr>
          <p:spPr>
            <a:xfrm>
              <a:off x="0" y="85725"/>
              <a:ext cx="2236389" cy="432549"/>
            </a:xfrm>
            <a:prstGeom prst="rect">
              <a:avLst/>
            </a:prstGeom>
          </p:spPr>
          <p:txBody>
            <a:bodyPr anchor="ctr" rtlCol="false" tIns="50800" lIns="50800" bIns="50800" rIns="50800"/>
            <a:lstStyle/>
            <a:p>
              <a:pPr algn="ctr">
                <a:lnSpc>
                  <a:spcPts val="1925"/>
                </a:lnSpc>
              </a:pPr>
            </a:p>
          </p:txBody>
        </p:sp>
      </p:grpSp>
      <p:sp>
        <p:nvSpPr>
          <p:cNvPr name="Freeform 11" id="11"/>
          <p:cNvSpPr/>
          <p:nvPr/>
        </p:nvSpPr>
        <p:spPr>
          <a:xfrm flipH="false" flipV="false" rot="0">
            <a:off x="10736982" y="6149987"/>
            <a:ext cx="1163698" cy="768041"/>
          </a:xfrm>
          <a:custGeom>
            <a:avLst/>
            <a:gdLst/>
            <a:ahLst/>
            <a:cxnLst/>
            <a:rect r="r" b="b" t="t" l="l"/>
            <a:pathLst>
              <a:path h="768041" w="1163698">
                <a:moveTo>
                  <a:pt x="0" y="0"/>
                </a:moveTo>
                <a:lnTo>
                  <a:pt x="1163698" y="0"/>
                </a:lnTo>
                <a:lnTo>
                  <a:pt x="1163698" y="768041"/>
                </a:lnTo>
                <a:lnTo>
                  <a:pt x="0" y="76804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12" id="12"/>
          <p:cNvSpPr/>
          <p:nvPr/>
        </p:nvSpPr>
        <p:spPr>
          <a:xfrm flipV="true">
            <a:off x="12210529" y="1967252"/>
            <a:ext cx="0" cy="738797"/>
          </a:xfrm>
          <a:prstGeom prst="line">
            <a:avLst/>
          </a:prstGeom>
          <a:ln cap="flat" w="38100">
            <a:solidFill>
              <a:srgbClr val="000000"/>
            </a:solidFill>
            <a:prstDash val="solid"/>
            <a:headEnd type="none" len="sm" w="sm"/>
            <a:tailEnd type="none" len="sm" w="sm"/>
          </a:ln>
        </p:spPr>
      </p:sp>
      <p:sp>
        <p:nvSpPr>
          <p:cNvPr name="AutoShape 13" id="13"/>
          <p:cNvSpPr/>
          <p:nvPr/>
        </p:nvSpPr>
        <p:spPr>
          <a:xfrm flipV="true">
            <a:off x="12229579" y="4045715"/>
            <a:ext cx="0" cy="738797"/>
          </a:xfrm>
          <a:prstGeom prst="line">
            <a:avLst/>
          </a:prstGeom>
          <a:ln cap="flat" w="38100">
            <a:solidFill>
              <a:srgbClr val="000000"/>
            </a:solidFill>
            <a:prstDash val="solid"/>
            <a:headEnd type="none" len="sm" w="sm"/>
            <a:tailEnd type="none" len="sm" w="sm"/>
          </a:ln>
        </p:spPr>
      </p:sp>
      <p:sp>
        <p:nvSpPr>
          <p:cNvPr name="AutoShape 14" id="14"/>
          <p:cNvSpPr/>
          <p:nvPr/>
        </p:nvSpPr>
        <p:spPr>
          <a:xfrm flipV="true">
            <a:off x="12191479" y="6102155"/>
            <a:ext cx="0" cy="738797"/>
          </a:xfrm>
          <a:prstGeom prst="line">
            <a:avLst/>
          </a:prstGeom>
          <a:ln cap="flat" w="38100">
            <a:solidFill>
              <a:srgbClr val="000000"/>
            </a:solidFill>
            <a:prstDash val="solid"/>
            <a:headEnd type="none" len="sm" w="sm"/>
            <a:tailEnd type="none" len="sm" w="sm"/>
          </a:ln>
        </p:spPr>
      </p:sp>
      <p:sp>
        <p:nvSpPr>
          <p:cNvPr name="Freeform 15" id="15"/>
          <p:cNvSpPr/>
          <p:nvPr/>
        </p:nvSpPr>
        <p:spPr>
          <a:xfrm flipH="false" flipV="false" rot="0">
            <a:off x="10736982" y="1930448"/>
            <a:ext cx="1105997" cy="812405"/>
          </a:xfrm>
          <a:custGeom>
            <a:avLst/>
            <a:gdLst/>
            <a:ahLst/>
            <a:cxnLst/>
            <a:rect r="r" b="b" t="t" l="l"/>
            <a:pathLst>
              <a:path h="812405" w="1105997">
                <a:moveTo>
                  <a:pt x="0" y="0"/>
                </a:moveTo>
                <a:lnTo>
                  <a:pt x="1105997" y="0"/>
                </a:lnTo>
                <a:lnTo>
                  <a:pt x="1105997" y="812405"/>
                </a:lnTo>
                <a:lnTo>
                  <a:pt x="0" y="81240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false" flipV="false" rot="0">
            <a:off x="11044353" y="3724826"/>
            <a:ext cx="491255" cy="491255"/>
          </a:xfrm>
          <a:custGeom>
            <a:avLst/>
            <a:gdLst/>
            <a:ahLst/>
            <a:cxnLst/>
            <a:rect r="r" b="b" t="t" l="l"/>
            <a:pathLst>
              <a:path h="491255" w="491255">
                <a:moveTo>
                  <a:pt x="0" y="0"/>
                </a:moveTo>
                <a:lnTo>
                  <a:pt x="491255" y="0"/>
                </a:lnTo>
                <a:lnTo>
                  <a:pt x="491255" y="491255"/>
                </a:lnTo>
                <a:lnTo>
                  <a:pt x="0" y="49125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7" id="17"/>
          <p:cNvSpPr/>
          <p:nvPr/>
        </p:nvSpPr>
        <p:spPr>
          <a:xfrm flipH="false" flipV="false" rot="0">
            <a:off x="10736982" y="4045715"/>
            <a:ext cx="1030387" cy="988531"/>
          </a:xfrm>
          <a:custGeom>
            <a:avLst/>
            <a:gdLst/>
            <a:ahLst/>
            <a:cxnLst/>
            <a:rect r="r" b="b" t="t" l="l"/>
            <a:pathLst>
              <a:path h="988531" w="1030387">
                <a:moveTo>
                  <a:pt x="0" y="0"/>
                </a:moveTo>
                <a:lnTo>
                  <a:pt x="1030386" y="0"/>
                </a:lnTo>
                <a:lnTo>
                  <a:pt x="1030386" y="988531"/>
                </a:lnTo>
                <a:lnTo>
                  <a:pt x="0" y="98853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18" id="18"/>
          <p:cNvGrpSpPr/>
          <p:nvPr/>
        </p:nvGrpSpPr>
        <p:grpSpPr>
          <a:xfrm rot="0">
            <a:off x="10175402" y="7793885"/>
            <a:ext cx="6680611" cy="1548204"/>
            <a:chOff x="0" y="0"/>
            <a:chExt cx="2236389" cy="518274"/>
          </a:xfrm>
        </p:grpSpPr>
        <p:sp>
          <p:nvSpPr>
            <p:cNvPr name="Freeform 19" id="19"/>
            <p:cNvSpPr/>
            <p:nvPr/>
          </p:nvSpPr>
          <p:spPr>
            <a:xfrm flipH="false" flipV="false" rot="0">
              <a:off x="0" y="0"/>
              <a:ext cx="2236389" cy="518274"/>
            </a:xfrm>
            <a:custGeom>
              <a:avLst/>
              <a:gdLst/>
              <a:ahLst/>
              <a:cxnLst/>
              <a:rect r="r" b="b" t="t" l="l"/>
              <a:pathLst>
                <a:path h="518274" w="2236389">
                  <a:moveTo>
                    <a:pt x="57943" y="0"/>
                  </a:moveTo>
                  <a:lnTo>
                    <a:pt x="2178446" y="0"/>
                  </a:lnTo>
                  <a:cubicBezTo>
                    <a:pt x="2193814" y="0"/>
                    <a:pt x="2208552" y="6105"/>
                    <a:pt x="2219418" y="16971"/>
                  </a:cubicBezTo>
                  <a:cubicBezTo>
                    <a:pt x="2230285" y="27838"/>
                    <a:pt x="2236389" y="42576"/>
                    <a:pt x="2236389" y="57943"/>
                  </a:cubicBezTo>
                  <a:lnTo>
                    <a:pt x="2236389" y="460331"/>
                  </a:lnTo>
                  <a:cubicBezTo>
                    <a:pt x="2236389" y="475698"/>
                    <a:pt x="2230285" y="490436"/>
                    <a:pt x="2219418" y="501303"/>
                  </a:cubicBezTo>
                  <a:cubicBezTo>
                    <a:pt x="2208552" y="512169"/>
                    <a:pt x="2193814" y="518274"/>
                    <a:pt x="2178446" y="518274"/>
                  </a:cubicBezTo>
                  <a:lnTo>
                    <a:pt x="57943" y="518274"/>
                  </a:lnTo>
                  <a:cubicBezTo>
                    <a:pt x="42576" y="518274"/>
                    <a:pt x="27838" y="512169"/>
                    <a:pt x="16971" y="501303"/>
                  </a:cubicBezTo>
                  <a:cubicBezTo>
                    <a:pt x="6105" y="490436"/>
                    <a:pt x="0" y="475698"/>
                    <a:pt x="0" y="460331"/>
                  </a:cubicBezTo>
                  <a:lnTo>
                    <a:pt x="0" y="57943"/>
                  </a:lnTo>
                  <a:cubicBezTo>
                    <a:pt x="0" y="42576"/>
                    <a:pt x="6105" y="27838"/>
                    <a:pt x="16971" y="16971"/>
                  </a:cubicBezTo>
                  <a:cubicBezTo>
                    <a:pt x="27838" y="6105"/>
                    <a:pt x="42576" y="0"/>
                    <a:pt x="57943" y="0"/>
                  </a:cubicBezTo>
                  <a:close/>
                </a:path>
              </a:pathLst>
            </a:custGeom>
            <a:solidFill>
              <a:srgbClr val="AAD7D4"/>
            </a:solidFill>
          </p:spPr>
        </p:sp>
        <p:sp>
          <p:nvSpPr>
            <p:cNvPr name="TextBox 20" id="20"/>
            <p:cNvSpPr txBox="true"/>
            <p:nvPr/>
          </p:nvSpPr>
          <p:spPr>
            <a:xfrm>
              <a:off x="0" y="85725"/>
              <a:ext cx="2236389" cy="432549"/>
            </a:xfrm>
            <a:prstGeom prst="rect">
              <a:avLst/>
            </a:prstGeom>
          </p:spPr>
          <p:txBody>
            <a:bodyPr anchor="ctr" rtlCol="false" tIns="50800" lIns="50800" bIns="50800" rIns="50800"/>
            <a:lstStyle/>
            <a:p>
              <a:pPr algn="ctr">
                <a:lnSpc>
                  <a:spcPts val="1925"/>
                </a:lnSpc>
              </a:pPr>
            </a:p>
          </p:txBody>
        </p:sp>
      </p:grpSp>
      <p:sp>
        <p:nvSpPr>
          <p:cNvPr name="AutoShape 21" id="21"/>
          <p:cNvSpPr/>
          <p:nvPr/>
        </p:nvSpPr>
        <p:spPr>
          <a:xfrm flipV="true">
            <a:off x="12191479" y="8198589"/>
            <a:ext cx="0" cy="738797"/>
          </a:xfrm>
          <a:prstGeom prst="line">
            <a:avLst/>
          </a:prstGeom>
          <a:ln cap="flat" w="38100">
            <a:solidFill>
              <a:srgbClr val="000000"/>
            </a:solidFill>
            <a:prstDash val="solid"/>
            <a:headEnd type="none" len="sm" w="sm"/>
            <a:tailEnd type="none" len="sm" w="sm"/>
          </a:ln>
        </p:spPr>
      </p:sp>
      <p:sp>
        <p:nvSpPr>
          <p:cNvPr name="Freeform 22" id="22"/>
          <p:cNvSpPr/>
          <p:nvPr/>
        </p:nvSpPr>
        <p:spPr>
          <a:xfrm flipH="false" flipV="false" rot="0">
            <a:off x="10829688" y="8056551"/>
            <a:ext cx="920585" cy="1022872"/>
          </a:xfrm>
          <a:custGeom>
            <a:avLst/>
            <a:gdLst/>
            <a:ahLst/>
            <a:cxnLst/>
            <a:rect r="r" b="b" t="t" l="l"/>
            <a:pathLst>
              <a:path h="1022872" w="920585">
                <a:moveTo>
                  <a:pt x="0" y="0"/>
                </a:moveTo>
                <a:lnTo>
                  <a:pt x="920585" y="0"/>
                </a:lnTo>
                <a:lnTo>
                  <a:pt x="920585" y="1022872"/>
                </a:lnTo>
                <a:lnTo>
                  <a:pt x="0" y="102287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23" id="23"/>
          <p:cNvSpPr txBox="true"/>
          <p:nvPr/>
        </p:nvSpPr>
        <p:spPr>
          <a:xfrm rot="0">
            <a:off x="1258865" y="2191245"/>
            <a:ext cx="7885135" cy="2024836"/>
          </a:xfrm>
          <a:prstGeom prst="rect">
            <a:avLst/>
          </a:prstGeom>
        </p:spPr>
        <p:txBody>
          <a:bodyPr anchor="t" rtlCol="false" tIns="0" lIns="0" bIns="0" rIns="0">
            <a:spAutoFit/>
          </a:bodyPr>
          <a:lstStyle/>
          <a:p>
            <a:pPr algn="l" marL="0" indent="0" lvl="1">
              <a:lnSpc>
                <a:spcPts val="7458"/>
              </a:lnSpc>
              <a:spcBef>
                <a:spcPct val="0"/>
              </a:spcBef>
            </a:pPr>
            <a:r>
              <a:rPr lang="en-US" b="true" sz="7689">
                <a:solidFill>
                  <a:srgbClr val="1C2120"/>
                </a:solidFill>
                <a:latin typeface="Poppins Bold"/>
                <a:ea typeface="Poppins Bold"/>
                <a:cs typeface="Poppins Bold"/>
                <a:sym typeface="Poppins Bold"/>
              </a:rPr>
              <a:t>DevSaber em números</a:t>
            </a:r>
          </a:p>
        </p:txBody>
      </p:sp>
      <p:sp>
        <p:nvSpPr>
          <p:cNvPr name="TextBox 24" id="24"/>
          <p:cNvSpPr txBox="true"/>
          <p:nvPr/>
        </p:nvSpPr>
        <p:spPr>
          <a:xfrm rot="0">
            <a:off x="1258865" y="4935626"/>
            <a:ext cx="7286636" cy="3931920"/>
          </a:xfrm>
          <a:prstGeom prst="rect">
            <a:avLst/>
          </a:prstGeom>
        </p:spPr>
        <p:txBody>
          <a:bodyPr anchor="t" rtlCol="false" tIns="0" lIns="0" bIns="0" rIns="0">
            <a:spAutoFit/>
          </a:bodyPr>
          <a:lstStyle/>
          <a:p>
            <a:pPr algn="l" marL="0" indent="0" lvl="0">
              <a:lnSpc>
                <a:spcPts val="3510"/>
              </a:lnSpc>
              <a:spcBef>
                <a:spcPct val="0"/>
              </a:spcBef>
            </a:pPr>
            <a:r>
              <a:rPr lang="en-US" sz="2600" spc="156">
                <a:solidFill>
                  <a:srgbClr val="000000"/>
                </a:solidFill>
                <a:latin typeface="DM Sans"/>
                <a:ea typeface="DM Sans"/>
                <a:cs typeface="DM Sans"/>
                <a:sym typeface="DM Sans"/>
              </a:rPr>
              <a:t>Até </a:t>
            </a:r>
            <a:r>
              <a:rPr lang="en-US" sz="2600" spc="156" u="none">
                <a:solidFill>
                  <a:srgbClr val="000000"/>
                </a:solidFill>
                <a:latin typeface="DM Sans"/>
                <a:ea typeface="DM Sans"/>
                <a:cs typeface="DM Sans"/>
                <a:sym typeface="DM Sans"/>
              </a:rPr>
              <a:t>o momento, a Livraria DevSaber conta com 125 clientes, sendo 20 deles já engajados em ao menos uma compra.</a:t>
            </a:r>
          </a:p>
          <a:p>
            <a:pPr algn="l" marL="0" indent="0" lvl="0">
              <a:lnSpc>
                <a:spcPts val="3510"/>
              </a:lnSpc>
              <a:spcBef>
                <a:spcPct val="0"/>
              </a:spcBef>
            </a:pPr>
          </a:p>
          <a:p>
            <a:pPr algn="l" marL="0" indent="0" lvl="0">
              <a:lnSpc>
                <a:spcPts val="3510"/>
              </a:lnSpc>
              <a:spcBef>
                <a:spcPct val="0"/>
              </a:spcBef>
            </a:pPr>
            <a:r>
              <a:rPr lang="en-US" sz="2600" spc="156" u="none">
                <a:solidFill>
                  <a:srgbClr val="000000"/>
                </a:solidFill>
                <a:latin typeface="DM Sans"/>
                <a:ea typeface="DM Sans"/>
                <a:cs typeface="DM Sans"/>
                <a:sym typeface="DM Sans"/>
              </a:rPr>
              <a:t>Uma vez em nosso site, o cliente leva em média 6m39s até efetivar sua compra. </a:t>
            </a:r>
          </a:p>
          <a:p>
            <a:pPr algn="l" marL="0" indent="0" lvl="0">
              <a:lnSpc>
                <a:spcPts val="3510"/>
              </a:lnSpc>
              <a:spcBef>
                <a:spcPct val="0"/>
              </a:spcBef>
            </a:pPr>
          </a:p>
          <a:p>
            <a:pPr algn="l" marL="0" indent="0" lvl="0">
              <a:lnSpc>
                <a:spcPts val="3510"/>
              </a:lnSpc>
              <a:spcBef>
                <a:spcPct val="0"/>
              </a:spcBef>
            </a:pPr>
            <a:r>
              <a:rPr lang="en-US" sz="2600" spc="156" u="none">
                <a:solidFill>
                  <a:srgbClr val="000000"/>
                </a:solidFill>
                <a:latin typeface="DM Sans"/>
                <a:ea typeface="DM Sans"/>
                <a:cs typeface="DM Sans"/>
                <a:sym typeface="DM Sans"/>
              </a:rPr>
              <a:t>O mês de julho de 2025 foi o que teve o melhor desempenho em vendas.</a:t>
            </a:r>
          </a:p>
        </p:txBody>
      </p:sp>
      <p:sp>
        <p:nvSpPr>
          <p:cNvPr name="TextBox 25" id="25"/>
          <p:cNvSpPr txBox="true"/>
          <p:nvPr/>
        </p:nvSpPr>
        <p:spPr>
          <a:xfrm rot="0">
            <a:off x="12706158" y="2060426"/>
            <a:ext cx="2310500" cy="504825"/>
          </a:xfrm>
          <a:prstGeom prst="rect">
            <a:avLst/>
          </a:prstGeom>
        </p:spPr>
        <p:txBody>
          <a:bodyPr anchor="t" rtlCol="false" tIns="0" lIns="0" bIns="0" rIns="0">
            <a:spAutoFit/>
          </a:bodyPr>
          <a:lstStyle/>
          <a:p>
            <a:pPr algn="just" marL="0" indent="0" lvl="0">
              <a:lnSpc>
                <a:spcPts val="4050"/>
              </a:lnSpc>
              <a:spcBef>
                <a:spcPct val="0"/>
              </a:spcBef>
            </a:pPr>
            <a:r>
              <a:rPr lang="en-US" sz="3000" spc="48">
                <a:solidFill>
                  <a:srgbClr val="1C2120"/>
                </a:solidFill>
                <a:latin typeface="DM Sans"/>
                <a:ea typeface="DM Sans"/>
                <a:cs typeface="DM Sans"/>
                <a:sym typeface="DM Sans"/>
              </a:rPr>
              <a:t>125 clientes</a:t>
            </a:r>
          </a:p>
        </p:txBody>
      </p:sp>
      <p:sp>
        <p:nvSpPr>
          <p:cNvPr name="TextBox 26" id="26"/>
          <p:cNvSpPr txBox="true"/>
          <p:nvPr/>
        </p:nvSpPr>
        <p:spPr>
          <a:xfrm rot="0">
            <a:off x="12706158" y="3868378"/>
            <a:ext cx="3556933" cy="1028700"/>
          </a:xfrm>
          <a:prstGeom prst="rect">
            <a:avLst/>
          </a:prstGeom>
        </p:spPr>
        <p:txBody>
          <a:bodyPr anchor="t" rtlCol="false" tIns="0" lIns="0" bIns="0" rIns="0">
            <a:spAutoFit/>
          </a:bodyPr>
          <a:lstStyle/>
          <a:p>
            <a:pPr algn="just" marL="0" indent="0" lvl="0">
              <a:lnSpc>
                <a:spcPts val="2700"/>
              </a:lnSpc>
              <a:spcBef>
                <a:spcPct val="0"/>
              </a:spcBef>
            </a:pPr>
            <a:r>
              <a:rPr lang="en-US" sz="2000" spc="32">
                <a:solidFill>
                  <a:srgbClr val="1C2120"/>
                </a:solidFill>
                <a:latin typeface="DM Sans"/>
                <a:ea typeface="DM Sans"/>
                <a:cs typeface="DM Sans"/>
                <a:sym typeface="DM Sans"/>
              </a:rPr>
              <a:t>Tempo entre o acesso ao site e a efetivação da compra: 6m39s</a:t>
            </a:r>
          </a:p>
        </p:txBody>
      </p:sp>
      <p:sp>
        <p:nvSpPr>
          <p:cNvPr name="TextBox 27" id="27"/>
          <p:cNvSpPr txBox="true"/>
          <p:nvPr/>
        </p:nvSpPr>
        <p:spPr>
          <a:xfrm rot="0">
            <a:off x="12706158" y="6137226"/>
            <a:ext cx="3556933" cy="640079"/>
          </a:xfrm>
          <a:prstGeom prst="rect">
            <a:avLst/>
          </a:prstGeom>
        </p:spPr>
        <p:txBody>
          <a:bodyPr anchor="t" rtlCol="false" tIns="0" lIns="0" bIns="0" rIns="0">
            <a:spAutoFit/>
          </a:bodyPr>
          <a:lstStyle/>
          <a:p>
            <a:pPr algn="just" marL="0" indent="0" lvl="0">
              <a:lnSpc>
                <a:spcPts val="2565"/>
              </a:lnSpc>
              <a:spcBef>
                <a:spcPct val="0"/>
              </a:spcBef>
            </a:pPr>
            <a:r>
              <a:rPr lang="en-US" sz="1900" spc="30">
                <a:solidFill>
                  <a:srgbClr val="1C2120"/>
                </a:solidFill>
                <a:latin typeface="DM Sans"/>
                <a:ea typeface="DM Sans"/>
                <a:cs typeface="DM Sans"/>
                <a:sym typeface="DM Sans"/>
              </a:rPr>
              <a:t>20 clientes ativos com pelo menos uma compra efetivada.</a:t>
            </a:r>
          </a:p>
        </p:txBody>
      </p:sp>
      <p:sp>
        <p:nvSpPr>
          <p:cNvPr name="TextBox 28" id="28"/>
          <p:cNvSpPr txBox="true"/>
          <p:nvPr/>
        </p:nvSpPr>
        <p:spPr>
          <a:xfrm rot="0">
            <a:off x="12706158" y="8071735"/>
            <a:ext cx="3556933" cy="963929"/>
          </a:xfrm>
          <a:prstGeom prst="rect">
            <a:avLst/>
          </a:prstGeom>
        </p:spPr>
        <p:txBody>
          <a:bodyPr anchor="t" rtlCol="false" tIns="0" lIns="0" bIns="0" rIns="0">
            <a:spAutoFit/>
          </a:bodyPr>
          <a:lstStyle/>
          <a:p>
            <a:pPr algn="just" marL="0" indent="0" lvl="0">
              <a:lnSpc>
                <a:spcPts val="2565"/>
              </a:lnSpc>
              <a:spcBef>
                <a:spcPct val="0"/>
              </a:spcBef>
            </a:pPr>
            <a:r>
              <a:rPr lang="en-US" sz="1900" spc="30">
                <a:solidFill>
                  <a:srgbClr val="1C2120"/>
                </a:solidFill>
                <a:latin typeface="DM Sans"/>
                <a:ea typeface="DM Sans"/>
                <a:cs typeface="DM Sans"/>
                <a:sym typeface="DM Sans"/>
              </a:rPr>
              <a:t>Melhor desempenho de vendas está em dias de julho de 2025.</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26698" y="8233707"/>
            <a:ext cx="5185518" cy="1024593"/>
            <a:chOff x="0" y="0"/>
            <a:chExt cx="6914025" cy="1366124"/>
          </a:xfrm>
        </p:grpSpPr>
        <p:grpSp>
          <p:nvGrpSpPr>
            <p:cNvPr name="Group 3" id="3"/>
            <p:cNvGrpSpPr/>
            <p:nvPr/>
          </p:nvGrpSpPr>
          <p:grpSpPr>
            <a:xfrm rot="0">
              <a:off x="0" y="0"/>
              <a:ext cx="1366124" cy="1366124"/>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AAD7D4"/>
              </a:solidFill>
            </p:spPr>
          </p:sp>
          <p:sp>
            <p:nvSpPr>
              <p:cNvPr name="TextBox 5" id="5"/>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false" flipV="false" rot="0">
              <a:off x="287453" y="292488"/>
              <a:ext cx="791218" cy="781148"/>
            </a:xfrm>
            <a:custGeom>
              <a:avLst/>
              <a:gdLst/>
              <a:ahLst/>
              <a:cxnLst/>
              <a:rect r="r" b="b" t="t" l="l"/>
              <a:pathLst>
                <a:path h="781148" w="791218">
                  <a:moveTo>
                    <a:pt x="0" y="0"/>
                  </a:moveTo>
                  <a:lnTo>
                    <a:pt x="791218" y="0"/>
                  </a:lnTo>
                  <a:lnTo>
                    <a:pt x="791218" y="781148"/>
                  </a:lnTo>
                  <a:lnTo>
                    <a:pt x="0" y="7811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7" id="7"/>
            <p:cNvGrpSpPr/>
            <p:nvPr/>
          </p:nvGrpSpPr>
          <p:grpSpPr>
            <a:xfrm rot="0">
              <a:off x="1850452" y="0"/>
              <a:ext cx="1366124" cy="1366124"/>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AAD7D4"/>
              </a:solidFill>
            </p:spPr>
          </p:sp>
          <p:sp>
            <p:nvSpPr>
              <p:cNvPr name="TextBox 9" id="9"/>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10" id="10"/>
            <p:cNvSpPr/>
            <p:nvPr/>
          </p:nvSpPr>
          <p:spPr>
            <a:xfrm flipH="false" flipV="false" rot="0">
              <a:off x="2072142" y="378556"/>
              <a:ext cx="922745" cy="609012"/>
            </a:xfrm>
            <a:custGeom>
              <a:avLst/>
              <a:gdLst/>
              <a:ahLst/>
              <a:cxnLst/>
              <a:rect r="r" b="b" t="t" l="l"/>
              <a:pathLst>
                <a:path h="609012" w="922745">
                  <a:moveTo>
                    <a:pt x="0" y="0"/>
                  </a:moveTo>
                  <a:lnTo>
                    <a:pt x="922745" y="0"/>
                  </a:lnTo>
                  <a:lnTo>
                    <a:pt x="922745" y="609012"/>
                  </a:lnTo>
                  <a:lnTo>
                    <a:pt x="0" y="60901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1" id="11"/>
            <p:cNvGrpSpPr/>
            <p:nvPr/>
          </p:nvGrpSpPr>
          <p:grpSpPr>
            <a:xfrm rot="0">
              <a:off x="3699176" y="0"/>
              <a:ext cx="1366124" cy="1366124"/>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AAD7D4"/>
              </a:solidFill>
            </p:spPr>
          </p:sp>
          <p:sp>
            <p:nvSpPr>
              <p:cNvPr name="TextBox 13" id="13"/>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14" id="14"/>
            <p:cNvSpPr/>
            <p:nvPr/>
          </p:nvSpPr>
          <p:spPr>
            <a:xfrm flipH="false" flipV="false" rot="0">
              <a:off x="4053634" y="284095"/>
              <a:ext cx="657208" cy="797935"/>
            </a:xfrm>
            <a:custGeom>
              <a:avLst/>
              <a:gdLst/>
              <a:ahLst/>
              <a:cxnLst/>
              <a:rect r="r" b="b" t="t" l="l"/>
              <a:pathLst>
                <a:path h="797935" w="657208">
                  <a:moveTo>
                    <a:pt x="0" y="0"/>
                  </a:moveTo>
                  <a:lnTo>
                    <a:pt x="657209" y="0"/>
                  </a:lnTo>
                  <a:lnTo>
                    <a:pt x="657209" y="797934"/>
                  </a:lnTo>
                  <a:lnTo>
                    <a:pt x="0" y="79793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5" id="15"/>
            <p:cNvGrpSpPr/>
            <p:nvPr/>
          </p:nvGrpSpPr>
          <p:grpSpPr>
            <a:xfrm rot="0">
              <a:off x="5547901" y="0"/>
              <a:ext cx="1366124" cy="1366124"/>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AAD7D4"/>
              </a:solidFill>
            </p:spPr>
          </p:sp>
          <p:sp>
            <p:nvSpPr>
              <p:cNvPr name="TextBox 17" id="1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18" id="18"/>
            <p:cNvSpPr/>
            <p:nvPr/>
          </p:nvSpPr>
          <p:spPr>
            <a:xfrm flipH="false" flipV="false" rot="0">
              <a:off x="5799550" y="324787"/>
              <a:ext cx="862826" cy="757242"/>
            </a:xfrm>
            <a:custGeom>
              <a:avLst/>
              <a:gdLst/>
              <a:ahLst/>
              <a:cxnLst/>
              <a:rect r="r" b="b" t="t" l="l"/>
              <a:pathLst>
                <a:path h="757242" w="862826">
                  <a:moveTo>
                    <a:pt x="0" y="0"/>
                  </a:moveTo>
                  <a:lnTo>
                    <a:pt x="862826" y="0"/>
                  </a:lnTo>
                  <a:lnTo>
                    <a:pt x="862826" y="757242"/>
                  </a:lnTo>
                  <a:lnTo>
                    <a:pt x="0" y="75724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sp>
        <p:nvSpPr>
          <p:cNvPr name="Freeform 19" id="19"/>
          <p:cNvSpPr/>
          <p:nvPr/>
        </p:nvSpPr>
        <p:spPr>
          <a:xfrm flipH="false" flipV="false" rot="0">
            <a:off x="8651002" y="3765676"/>
            <a:ext cx="8407480" cy="5053432"/>
          </a:xfrm>
          <a:custGeom>
            <a:avLst/>
            <a:gdLst/>
            <a:ahLst/>
            <a:cxnLst/>
            <a:rect r="r" b="b" t="t" l="l"/>
            <a:pathLst>
              <a:path h="5053432" w="8407480">
                <a:moveTo>
                  <a:pt x="0" y="0"/>
                </a:moveTo>
                <a:lnTo>
                  <a:pt x="8407480" y="0"/>
                </a:lnTo>
                <a:lnTo>
                  <a:pt x="8407480" y="5053432"/>
                </a:lnTo>
                <a:lnTo>
                  <a:pt x="0" y="5053432"/>
                </a:lnTo>
                <a:lnTo>
                  <a:pt x="0" y="0"/>
                </a:lnTo>
                <a:close/>
              </a:path>
            </a:pathLst>
          </a:custGeom>
          <a:blipFill>
            <a:blip r:embed="rId10"/>
            <a:stretch>
              <a:fillRect l="0" t="0" r="0" b="0"/>
            </a:stretch>
          </a:blipFill>
        </p:spPr>
      </p:sp>
      <p:sp>
        <p:nvSpPr>
          <p:cNvPr name="TextBox 20" id="20"/>
          <p:cNvSpPr txBox="true"/>
          <p:nvPr/>
        </p:nvSpPr>
        <p:spPr>
          <a:xfrm rot="0">
            <a:off x="1426698" y="4793017"/>
            <a:ext cx="6860787" cy="2817420"/>
          </a:xfrm>
          <a:prstGeom prst="rect">
            <a:avLst/>
          </a:prstGeom>
        </p:spPr>
        <p:txBody>
          <a:bodyPr anchor="t" rtlCol="false" tIns="0" lIns="0" bIns="0" rIns="0">
            <a:spAutoFit/>
          </a:bodyPr>
          <a:lstStyle/>
          <a:p>
            <a:pPr algn="l" marL="0" indent="0" lvl="0">
              <a:lnSpc>
                <a:spcPts val="2840"/>
              </a:lnSpc>
              <a:spcBef>
                <a:spcPct val="0"/>
              </a:spcBef>
            </a:pPr>
            <a:r>
              <a:rPr lang="en-US" sz="2103" spc="126">
                <a:solidFill>
                  <a:srgbClr val="000000"/>
                </a:solidFill>
                <a:latin typeface="DM Sans"/>
                <a:ea typeface="DM Sans"/>
                <a:cs typeface="DM Sans"/>
                <a:sym typeface="DM Sans"/>
              </a:rPr>
              <a:t>Est</a:t>
            </a:r>
            <a:r>
              <a:rPr lang="en-US" sz="2103" spc="126" u="none">
                <a:solidFill>
                  <a:srgbClr val="000000"/>
                </a:solidFill>
                <a:latin typeface="DM Sans"/>
                <a:ea typeface="DM Sans"/>
                <a:cs typeface="DM Sans"/>
                <a:sym typeface="DM Sans"/>
              </a:rPr>
              <a:t>e indicador pode ajudar no controle de estoque, evitando a falta dos itens mais populares. </a:t>
            </a:r>
          </a:p>
          <a:p>
            <a:pPr algn="l" marL="0" indent="0" lvl="0">
              <a:lnSpc>
                <a:spcPts val="2840"/>
              </a:lnSpc>
              <a:spcBef>
                <a:spcPct val="0"/>
              </a:spcBef>
            </a:pPr>
          </a:p>
          <a:p>
            <a:pPr algn="l" marL="0" indent="0" lvl="0">
              <a:lnSpc>
                <a:spcPts val="2840"/>
              </a:lnSpc>
              <a:spcBef>
                <a:spcPct val="0"/>
              </a:spcBef>
            </a:pPr>
            <a:r>
              <a:rPr lang="en-US" sz="2103" spc="126" u="none">
                <a:solidFill>
                  <a:srgbClr val="000000"/>
                </a:solidFill>
                <a:latin typeface="DM Sans"/>
                <a:ea typeface="DM Sans"/>
                <a:cs typeface="DM Sans"/>
                <a:sym typeface="DM Sans"/>
              </a:rPr>
              <a:t>Também pode ajudar a gerar campanhas específicas para os itens mais vendidos, colocando como alvo os clientes das categorias com os melhores números.</a:t>
            </a:r>
          </a:p>
        </p:txBody>
      </p:sp>
      <p:sp>
        <p:nvSpPr>
          <p:cNvPr name="TextBox 21" id="21"/>
          <p:cNvSpPr txBox="true"/>
          <p:nvPr/>
        </p:nvSpPr>
        <p:spPr>
          <a:xfrm rot="0">
            <a:off x="1426698" y="2011096"/>
            <a:ext cx="9678741" cy="1575435"/>
          </a:xfrm>
          <a:prstGeom prst="rect">
            <a:avLst/>
          </a:prstGeom>
        </p:spPr>
        <p:txBody>
          <a:bodyPr anchor="t" rtlCol="false" tIns="0" lIns="0" bIns="0" rIns="0">
            <a:spAutoFit/>
          </a:bodyPr>
          <a:lstStyle/>
          <a:p>
            <a:pPr algn="ctr">
              <a:lnSpc>
                <a:spcPts val="5820"/>
              </a:lnSpc>
            </a:pPr>
            <a:r>
              <a:rPr lang="en-US" sz="6000" b="true">
                <a:solidFill>
                  <a:srgbClr val="1C2120"/>
                </a:solidFill>
                <a:latin typeface="Poppins Bold"/>
                <a:ea typeface="Poppins Bold"/>
                <a:cs typeface="Poppins Bold"/>
                <a:sym typeface="Poppins Bold"/>
              </a:rPr>
              <a:t>Produtos mais vendidos</a:t>
            </a:r>
          </a:p>
          <a:p>
            <a:pPr algn="ctr">
              <a:lnSpc>
                <a:spcPts val="5820"/>
              </a:lnSpc>
            </a:pPr>
            <a:r>
              <a:rPr lang="en-US" b="true" sz="6000">
                <a:solidFill>
                  <a:srgbClr val="1C2120"/>
                </a:solidFill>
                <a:latin typeface="Poppins Bold"/>
                <a:ea typeface="Poppins Bold"/>
                <a:cs typeface="Poppins Bold"/>
                <a:sym typeface="Poppins Bold"/>
              </a:rPr>
              <a:t>(Top 10)</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44770" y="6942089"/>
            <a:ext cx="3092123" cy="1316294"/>
            <a:chOff x="0" y="0"/>
            <a:chExt cx="4122831" cy="1755059"/>
          </a:xfrm>
        </p:grpSpPr>
        <p:grpSp>
          <p:nvGrpSpPr>
            <p:cNvPr name="Group 3" id="3"/>
            <p:cNvGrpSpPr/>
            <p:nvPr/>
          </p:nvGrpSpPr>
          <p:grpSpPr>
            <a:xfrm rot="0">
              <a:off x="0" y="948542"/>
              <a:ext cx="4122831" cy="806517"/>
              <a:chOff x="0" y="0"/>
              <a:chExt cx="814386" cy="159312"/>
            </a:xfrm>
          </p:grpSpPr>
          <p:sp>
            <p:nvSpPr>
              <p:cNvPr name="Freeform 4" id="4"/>
              <p:cNvSpPr/>
              <p:nvPr/>
            </p:nvSpPr>
            <p:spPr>
              <a:xfrm flipH="false" flipV="false" rot="0">
                <a:off x="0" y="0"/>
                <a:ext cx="814386" cy="159312"/>
              </a:xfrm>
              <a:custGeom>
                <a:avLst/>
                <a:gdLst/>
                <a:ahLst/>
                <a:cxnLst/>
                <a:rect r="r" b="b" t="t" l="l"/>
                <a:pathLst>
                  <a:path h="159312" w="814386">
                    <a:moveTo>
                      <a:pt x="79656" y="0"/>
                    </a:moveTo>
                    <a:lnTo>
                      <a:pt x="734730" y="0"/>
                    </a:lnTo>
                    <a:cubicBezTo>
                      <a:pt x="755857" y="0"/>
                      <a:pt x="776117" y="8392"/>
                      <a:pt x="791056" y="23331"/>
                    </a:cubicBezTo>
                    <a:cubicBezTo>
                      <a:pt x="805994" y="38269"/>
                      <a:pt x="814386" y="58530"/>
                      <a:pt x="814386" y="79656"/>
                    </a:cubicBezTo>
                    <a:lnTo>
                      <a:pt x="814386" y="79656"/>
                    </a:lnTo>
                    <a:cubicBezTo>
                      <a:pt x="814386" y="123649"/>
                      <a:pt x="778723" y="159312"/>
                      <a:pt x="734730" y="159312"/>
                    </a:cubicBezTo>
                    <a:lnTo>
                      <a:pt x="79656" y="159312"/>
                    </a:lnTo>
                    <a:cubicBezTo>
                      <a:pt x="58530" y="159312"/>
                      <a:pt x="38269" y="150920"/>
                      <a:pt x="23331" y="135981"/>
                    </a:cubicBezTo>
                    <a:cubicBezTo>
                      <a:pt x="8392" y="121043"/>
                      <a:pt x="0" y="100782"/>
                      <a:pt x="0" y="79656"/>
                    </a:cubicBezTo>
                    <a:lnTo>
                      <a:pt x="0" y="79656"/>
                    </a:lnTo>
                    <a:cubicBezTo>
                      <a:pt x="0" y="58530"/>
                      <a:pt x="8392" y="38269"/>
                      <a:pt x="23331" y="23331"/>
                    </a:cubicBezTo>
                    <a:cubicBezTo>
                      <a:pt x="38269" y="8392"/>
                      <a:pt x="58530" y="0"/>
                      <a:pt x="79656" y="0"/>
                    </a:cubicBezTo>
                    <a:close/>
                  </a:path>
                </a:pathLst>
              </a:custGeom>
              <a:solidFill>
                <a:srgbClr val="AAD7D4"/>
              </a:solidFill>
            </p:spPr>
          </p:sp>
          <p:sp>
            <p:nvSpPr>
              <p:cNvPr name="TextBox 5" id="5"/>
              <p:cNvSpPr txBox="true"/>
              <p:nvPr/>
            </p:nvSpPr>
            <p:spPr>
              <a:xfrm>
                <a:off x="0" y="0"/>
                <a:ext cx="814386" cy="159312"/>
              </a:xfrm>
              <a:prstGeom prst="rect">
                <a:avLst/>
              </a:prstGeom>
            </p:spPr>
            <p:txBody>
              <a:bodyPr anchor="ctr" rtlCol="false" tIns="50800" lIns="50800" bIns="50800" rIns="50800"/>
              <a:lstStyle/>
              <a:p>
                <a:pPr algn="ctr" marL="0" indent="0" lvl="0">
                  <a:lnSpc>
                    <a:spcPts val="2465"/>
                  </a:lnSpc>
                  <a:spcBef>
                    <a:spcPct val="0"/>
                  </a:spcBef>
                </a:pPr>
              </a:p>
            </p:txBody>
          </p:sp>
        </p:grpSp>
        <p:sp>
          <p:nvSpPr>
            <p:cNvPr name="TextBox 6" id="6"/>
            <p:cNvSpPr txBox="true"/>
            <p:nvPr/>
          </p:nvSpPr>
          <p:spPr>
            <a:xfrm rot="0">
              <a:off x="386175" y="-19050"/>
              <a:ext cx="3350481" cy="742527"/>
            </a:xfrm>
            <a:prstGeom prst="rect">
              <a:avLst/>
            </a:prstGeom>
          </p:spPr>
          <p:txBody>
            <a:bodyPr anchor="t" rtlCol="false" tIns="0" lIns="0" bIns="0" rIns="0">
              <a:spAutoFit/>
            </a:bodyPr>
            <a:lstStyle/>
            <a:p>
              <a:pPr algn="l" marL="0" indent="0" lvl="1">
                <a:lnSpc>
                  <a:spcPts val="4103"/>
                </a:lnSpc>
                <a:spcBef>
                  <a:spcPct val="0"/>
                </a:spcBef>
              </a:pPr>
              <a:r>
                <a:rPr lang="en-US" b="true" sz="3599">
                  <a:solidFill>
                    <a:srgbClr val="1C2120"/>
                  </a:solidFill>
                  <a:latin typeface="Poppins Bold"/>
                  <a:ea typeface="Poppins Bold"/>
                  <a:cs typeface="Poppins Bold"/>
                  <a:sym typeface="Poppins Bold"/>
                </a:rPr>
                <a:t>R$ 1.774,70</a:t>
              </a:r>
            </a:p>
          </p:txBody>
        </p:sp>
        <p:sp>
          <p:nvSpPr>
            <p:cNvPr name="TextBox 7" id="7"/>
            <p:cNvSpPr txBox="true"/>
            <p:nvPr/>
          </p:nvSpPr>
          <p:spPr>
            <a:xfrm rot="0">
              <a:off x="272968" y="1121174"/>
              <a:ext cx="3576895" cy="461254"/>
            </a:xfrm>
            <a:prstGeom prst="rect">
              <a:avLst/>
            </a:prstGeom>
          </p:spPr>
          <p:txBody>
            <a:bodyPr anchor="t" rtlCol="false" tIns="0" lIns="0" bIns="0" rIns="0">
              <a:spAutoFit/>
            </a:bodyPr>
            <a:lstStyle/>
            <a:p>
              <a:pPr algn="ctr" marL="0" indent="0" lvl="0">
                <a:lnSpc>
                  <a:spcPts val="2465"/>
                </a:lnSpc>
                <a:spcBef>
                  <a:spcPct val="0"/>
                </a:spcBef>
              </a:pPr>
              <a:r>
                <a:rPr lang="en-US" sz="2283">
                  <a:solidFill>
                    <a:srgbClr val="1C2120"/>
                  </a:solidFill>
                  <a:latin typeface="Poppins"/>
                  <a:ea typeface="Poppins"/>
                  <a:cs typeface="Poppins"/>
                  <a:sym typeface="Poppins"/>
                </a:rPr>
                <a:t>Cartão de débito</a:t>
              </a:r>
            </a:p>
          </p:txBody>
        </p:sp>
      </p:grpSp>
      <p:grpSp>
        <p:nvGrpSpPr>
          <p:cNvPr name="Group 8" id="8"/>
          <p:cNvGrpSpPr/>
          <p:nvPr/>
        </p:nvGrpSpPr>
        <p:grpSpPr>
          <a:xfrm rot="0">
            <a:off x="1200962" y="2570645"/>
            <a:ext cx="2333479" cy="1284572"/>
            <a:chOff x="0" y="0"/>
            <a:chExt cx="3111306" cy="1712763"/>
          </a:xfrm>
        </p:grpSpPr>
        <p:sp>
          <p:nvSpPr>
            <p:cNvPr name="TextBox 9" id="9"/>
            <p:cNvSpPr txBox="true"/>
            <p:nvPr/>
          </p:nvSpPr>
          <p:spPr>
            <a:xfrm rot="0">
              <a:off x="103543" y="-19050"/>
              <a:ext cx="2904220" cy="742527"/>
            </a:xfrm>
            <a:prstGeom prst="rect">
              <a:avLst/>
            </a:prstGeom>
          </p:spPr>
          <p:txBody>
            <a:bodyPr anchor="t" rtlCol="false" tIns="0" lIns="0" bIns="0" rIns="0">
              <a:spAutoFit/>
            </a:bodyPr>
            <a:lstStyle/>
            <a:p>
              <a:pPr algn="l" marL="0" indent="0" lvl="1">
                <a:lnSpc>
                  <a:spcPts val="4103"/>
                </a:lnSpc>
                <a:spcBef>
                  <a:spcPct val="0"/>
                </a:spcBef>
              </a:pPr>
              <a:r>
                <a:rPr lang="en-US" b="true" sz="3599">
                  <a:solidFill>
                    <a:srgbClr val="1C2120"/>
                  </a:solidFill>
                  <a:latin typeface="Poppins Bold"/>
                  <a:ea typeface="Poppins Bold"/>
                  <a:cs typeface="Poppins Bold"/>
                  <a:sym typeface="Poppins Bold"/>
                </a:rPr>
                <a:t>R$ 937,10</a:t>
              </a:r>
            </a:p>
          </p:txBody>
        </p:sp>
        <p:grpSp>
          <p:nvGrpSpPr>
            <p:cNvPr name="Group 10" id="10"/>
            <p:cNvGrpSpPr/>
            <p:nvPr/>
          </p:nvGrpSpPr>
          <p:grpSpPr>
            <a:xfrm rot="0">
              <a:off x="0" y="935997"/>
              <a:ext cx="3111306" cy="776766"/>
              <a:chOff x="0" y="0"/>
              <a:chExt cx="614579" cy="153435"/>
            </a:xfrm>
          </p:grpSpPr>
          <p:sp>
            <p:nvSpPr>
              <p:cNvPr name="Freeform 11" id="11"/>
              <p:cNvSpPr/>
              <p:nvPr/>
            </p:nvSpPr>
            <p:spPr>
              <a:xfrm flipH="false" flipV="false" rot="0">
                <a:off x="0" y="0"/>
                <a:ext cx="614579" cy="153435"/>
              </a:xfrm>
              <a:custGeom>
                <a:avLst/>
                <a:gdLst/>
                <a:ahLst/>
                <a:cxnLst/>
                <a:rect r="r" b="b" t="t" l="l"/>
                <a:pathLst>
                  <a:path h="153435" w="614579">
                    <a:moveTo>
                      <a:pt x="76718" y="0"/>
                    </a:moveTo>
                    <a:lnTo>
                      <a:pt x="537861" y="0"/>
                    </a:lnTo>
                    <a:cubicBezTo>
                      <a:pt x="558208" y="0"/>
                      <a:pt x="577721" y="8083"/>
                      <a:pt x="592109" y="22470"/>
                    </a:cubicBezTo>
                    <a:cubicBezTo>
                      <a:pt x="606496" y="36857"/>
                      <a:pt x="614579" y="56371"/>
                      <a:pt x="614579" y="76718"/>
                    </a:cubicBezTo>
                    <a:lnTo>
                      <a:pt x="614579" y="76718"/>
                    </a:lnTo>
                    <a:cubicBezTo>
                      <a:pt x="614579" y="97064"/>
                      <a:pt x="606496" y="116578"/>
                      <a:pt x="592109" y="130965"/>
                    </a:cubicBezTo>
                    <a:cubicBezTo>
                      <a:pt x="577721" y="145353"/>
                      <a:pt x="558208" y="153435"/>
                      <a:pt x="537861" y="153435"/>
                    </a:cubicBezTo>
                    <a:lnTo>
                      <a:pt x="76718" y="153435"/>
                    </a:lnTo>
                    <a:cubicBezTo>
                      <a:pt x="56371" y="153435"/>
                      <a:pt x="36857" y="145353"/>
                      <a:pt x="22470" y="130965"/>
                    </a:cubicBezTo>
                    <a:cubicBezTo>
                      <a:pt x="8083" y="116578"/>
                      <a:pt x="0" y="97064"/>
                      <a:pt x="0" y="76718"/>
                    </a:cubicBezTo>
                    <a:lnTo>
                      <a:pt x="0" y="76718"/>
                    </a:lnTo>
                    <a:cubicBezTo>
                      <a:pt x="0" y="56371"/>
                      <a:pt x="8083" y="36857"/>
                      <a:pt x="22470" y="22470"/>
                    </a:cubicBezTo>
                    <a:cubicBezTo>
                      <a:pt x="36857" y="8083"/>
                      <a:pt x="56371" y="0"/>
                      <a:pt x="76718" y="0"/>
                    </a:cubicBezTo>
                    <a:close/>
                  </a:path>
                </a:pathLst>
              </a:custGeom>
              <a:solidFill>
                <a:srgbClr val="AAD7D4"/>
              </a:solidFill>
            </p:spPr>
          </p:sp>
          <p:sp>
            <p:nvSpPr>
              <p:cNvPr name="TextBox 12" id="12"/>
              <p:cNvSpPr txBox="true"/>
              <p:nvPr/>
            </p:nvSpPr>
            <p:spPr>
              <a:xfrm>
                <a:off x="0" y="-38100"/>
                <a:ext cx="614579" cy="191535"/>
              </a:xfrm>
              <a:prstGeom prst="rect">
                <a:avLst/>
              </a:prstGeom>
            </p:spPr>
            <p:txBody>
              <a:bodyPr anchor="ctr" rtlCol="false" tIns="50800" lIns="50800" bIns="50800" rIns="50800"/>
              <a:lstStyle/>
              <a:p>
                <a:pPr algn="ctr">
                  <a:lnSpc>
                    <a:spcPts val="2659"/>
                  </a:lnSpc>
                </a:pPr>
              </a:p>
            </p:txBody>
          </p:sp>
        </p:grpSp>
        <p:sp>
          <p:nvSpPr>
            <p:cNvPr name="TextBox 13" id="13"/>
            <p:cNvSpPr txBox="true"/>
            <p:nvPr/>
          </p:nvSpPr>
          <p:spPr>
            <a:xfrm rot="0">
              <a:off x="109339" y="1136049"/>
              <a:ext cx="2892628" cy="461254"/>
            </a:xfrm>
            <a:prstGeom prst="rect">
              <a:avLst/>
            </a:prstGeom>
          </p:spPr>
          <p:txBody>
            <a:bodyPr anchor="t" rtlCol="false" tIns="0" lIns="0" bIns="0" rIns="0">
              <a:spAutoFit/>
            </a:bodyPr>
            <a:lstStyle/>
            <a:p>
              <a:pPr algn="ctr" marL="0" indent="0" lvl="0">
                <a:lnSpc>
                  <a:spcPts val="2465"/>
                </a:lnSpc>
                <a:spcBef>
                  <a:spcPct val="0"/>
                </a:spcBef>
              </a:pPr>
              <a:r>
                <a:rPr lang="en-US" sz="2283">
                  <a:solidFill>
                    <a:srgbClr val="1C2120"/>
                  </a:solidFill>
                  <a:latin typeface="Poppins"/>
                  <a:ea typeface="Poppins"/>
                  <a:cs typeface="Poppins"/>
                  <a:sym typeface="Poppins"/>
                </a:rPr>
                <a:t>Boleto</a:t>
              </a:r>
            </a:p>
          </p:txBody>
        </p:sp>
      </p:grpSp>
      <p:grpSp>
        <p:nvGrpSpPr>
          <p:cNvPr name="Group 14" id="14"/>
          <p:cNvGrpSpPr/>
          <p:nvPr/>
        </p:nvGrpSpPr>
        <p:grpSpPr>
          <a:xfrm rot="0">
            <a:off x="14300348" y="2570645"/>
            <a:ext cx="2958952" cy="1307692"/>
            <a:chOff x="0" y="0"/>
            <a:chExt cx="3945269" cy="1743590"/>
          </a:xfrm>
        </p:grpSpPr>
        <p:grpSp>
          <p:nvGrpSpPr>
            <p:cNvPr name="Group 15" id="15"/>
            <p:cNvGrpSpPr/>
            <p:nvPr/>
          </p:nvGrpSpPr>
          <p:grpSpPr>
            <a:xfrm rot="0">
              <a:off x="0" y="950976"/>
              <a:ext cx="3945269" cy="792614"/>
              <a:chOff x="0" y="0"/>
              <a:chExt cx="779312" cy="156566"/>
            </a:xfrm>
          </p:grpSpPr>
          <p:sp>
            <p:nvSpPr>
              <p:cNvPr name="Freeform 16" id="16"/>
              <p:cNvSpPr/>
              <p:nvPr/>
            </p:nvSpPr>
            <p:spPr>
              <a:xfrm flipH="false" flipV="false" rot="0">
                <a:off x="0" y="0"/>
                <a:ext cx="779312" cy="156566"/>
              </a:xfrm>
              <a:custGeom>
                <a:avLst/>
                <a:gdLst/>
                <a:ahLst/>
                <a:cxnLst/>
                <a:rect r="r" b="b" t="t" l="l"/>
                <a:pathLst>
                  <a:path h="156566" w="779312">
                    <a:moveTo>
                      <a:pt x="78283" y="0"/>
                    </a:moveTo>
                    <a:lnTo>
                      <a:pt x="701030" y="0"/>
                    </a:lnTo>
                    <a:cubicBezTo>
                      <a:pt x="721792" y="0"/>
                      <a:pt x="741703" y="8248"/>
                      <a:pt x="756384" y="22929"/>
                    </a:cubicBezTo>
                    <a:cubicBezTo>
                      <a:pt x="771065" y="37609"/>
                      <a:pt x="779312" y="57521"/>
                      <a:pt x="779312" y="78283"/>
                    </a:cubicBezTo>
                    <a:lnTo>
                      <a:pt x="779312" y="78283"/>
                    </a:lnTo>
                    <a:cubicBezTo>
                      <a:pt x="779312" y="99045"/>
                      <a:pt x="771065" y="118956"/>
                      <a:pt x="756384" y="133637"/>
                    </a:cubicBezTo>
                    <a:cubicBezTo>
                      <a:pt x="741703" y="148318"/>
                      <a:pt x="721792" y="156566"/>
                      <a:pt x="701030" y="156566"/>
                    </a:cubicBezTo>
                    <a:lnTo>
                      <a:pt x="78283" y="156566"/>
                    </a:lnTo>
                    <a:cubicBezTo>
                      <a:pt x="57521" y="156566"/>
                      <a:pt x="37609" y="148318"/>
                      <a:pt x="22929" y="133637"/>
                    </a:cubicBezTo>
                    <a:cubicBezTo>
                      <a:pt x="8248" y="118956"/>
                      <a:pt x="0" y="99045"/>
                      <a:pt x="0" y="78283"/>
                    </a:cubicBezTo>
                    <a:lnTo>
                      <a:pt x="0" y="78283"/>
                    </a:lnTo>
                    <a:cubicBezTo>
                      <a:pt x="0" y="57521"/>
                      <a:pt x="8248" y="37609"/>
                      <a:pt x="22929" y="22929"/>
                    </a:cubicBezTo>
                    <a:cubicBezTo>
                      <a:pt x="37609" y="8248"/>
                      <a:pt x="57521" y="0"/>
                      <a:pt x="78283" y="0"/>
                    </a:cubicBezTo>
                    <a:close/>
                  </a:path>
                </a:pathLst>
              </a:custGeom>
              <a:solidFill>
                <a:srgbClr val="AAD7D4"/>
              </a:solidFill>
            </p:spPr>
          </p:sp>
          <p:sp>
            <p:nvSpPr>
              <p:cNvPr name="TextBox 17" id="17"/>
              <p:cNvSpPr txBox="true"/>
              <p:nvPr/>
            </p:nvSpPr>
            <p:spPr>
              <a:xfrm>
                <a:off x="0" y="-38100"/>
                <a:ext cx="779312" cy="194666"/>
              </a:xfrm>
              <a:prstGeom prst="rect">
                <a:avLst/>
              </a:prstGeom>
            </p:spPr>
            <p:txBody>
              <a:bodyPr anchor="ctr" rtlCol="false" tIns="50800" lIns="50800" bIns="50800" rIns="50800"/>
              <a:lstStyle/>
              <a:p>
                <a:pPr algn="ctr">
                  <a:lnSpc>
                    <a:spcPts val="2659"/>
                  </a:lnSpc>
                </a:pPr>
              </a:p>
            </p:txBody>
          </p:sp>
        </p:grpSp>
        <p:sp>
          <p:nvSpPr>
            <p:cNvPr name="TextBox 18" id="18"/>
            <p:cNvSpPr txBox="true"/>
            <p:nvPr/>
          </p:nvSpPr>
          <p:spPr>
            <a:xfrm rot="0">
              <a:off x="109339" y="-19050"/>
              <a:ext cx="3835930" cy="741426"/>
            </a:xfrm>
            <a:prstGeom prst="rect">
              <a:avLst/>
            </a:prstGeom>
          </p:spPr>
          <p:txBody>
            <a:bodyPr anchor="t" rtlCol="false" tIns="0" lIns="0" bIns="0" rIns="0">
              <a:spAutoFit/>
            </a:bodyPr>
            <a:lstStyle/>
            <a:p>
              <a:pPr algn="l">
                <a:lnSpc>
                  <a:spcPts val="4103"/>
                </a:lnSpc>
              </a:pPr>
              <a:r>
                <a:rPr lang="en-US" sz="3599" b="true">
                  <a:solidFill>
                    <a:srgbClr val="1C2120"/>
                  </a:solidFill>
                  <a:latin typeface="Poppins Bold"/>
                  <a:ea typeface="Poppins Bold"/>
                  <a:cs typeface="Poppins Bold"/>
                  <a:sym typeface="Poppins Bold"/>
                </a:rPr>
                <a:t>R$ 3.385,60</a:t>
              </a:r>
            </a:p>
          </p:txBody>
        </p:sp>
        <p:sp>
          <p:nvSpPr>
            <p:cNvPr name="TextBox 19" id="19"/>
            <p:cNvSpPr txBox="true"/>
            <p:nvPr/>
          </p:nvSpPr>
          <p:spPr>
            <a:xfrm rot="0">
              <a:off x="109339" y="1151028"/>
              <a:ext cx="3636397" cy="452795"/>
            </a:xfrm>
            <a:prstGeom prst="rect">
              <a:avLst/>
            </a:prstGeom>
          </p:spPr>
          <p:txBody>
            <a:bodyPr anchor="t" rtlCol="false" tIns="0" lIns="0" bIns="0" rIns="0">
              <a:spAutoFit/>
            </a:bodyPr>
            <a:lstStyle/>
            <a:p>
              <a:pPr algn="ctr">
                <a:lnSpc>
                  <a:spcPts val="2465"/>
                </a:lnSpc>
              </a:pPr>
              <a:r>
                <a:rPr lang="en-US" sz="2283">
                  <a:solidFill>
                    <a:srgbClr val="1C2120"/>
                  </a:solidFill>
                  <a:latin typeface="Poppins"/>
                  <a:ea typeface="Poppins"/>
                  <a:cs typeface="Poppins"/>
                  <a:sym typeface="Poppins"/>
                </a:rPr>
                <a:t>Cartão de crédito</a:t>
              </a:r>
            </a:p>
          </p:txBody>
        </p:sp>
      </p:grpSp>
      <p:grpSp>
        <p:nvGrpSpPr>
          <p:cNvPr name="Group 20" id="20"/>
          <p:cNvGrpSpPr/>
          <p:nvPr/>
        </p:nvGrpSpPr>
        <p:grpSpPr>
          <a:xfrm rot="0">
            <a:off x="14625451" y="6983336"/>
            <a:ext cx="2633849" cy="1275047"/>
            <a:chOff x="0" y="0"/>
            <a:chExt cx="3511798" cy="1700063"/>
          </a:xfrm>
        </p:grpSpPr>
        <p:grpSp>
          <p:nvGrpSpPr>
            <p:cNvPr name="Group 21" id="21"/>
            <p:cNvGrpSpPr/>
            <p:nvPr/>
          </p:nvGrpSpPr>
          <p:grpSpPr>
            <a:xfrm rot="0">
              <a:off x="109339" y="923297"/>
              <a:ext cx="3111306" cy="776766"/>
              <a:chOff x="0" y="0"/>
              <a:chExt cx="614579" cy="153435"/>
            </a:xfrm>
          </p:grpSpPr>
          <p:sp>
            <p:nvSpPr>
              <p:cNvPr name="Freeform 22" id="22"/>
              <p:cNvSpPr/>
              <p:nvPr/>
            </p:nvSpPr>
            <p:spPr>
              <a:xfrm flipH="false" flipV="false" rot="0">
                <a:off x="0" y="0"/>
                <a:ext cx="614579" cy="153435"/>
              </a:xfrm>
              <a:custGeom>
                <a:avLst/>
                <a:gdLst/>
                <a:ahLst/>
                <a:cxnLst/>
                <a:rect r="r" b="b" t="t" l="l"/>
                <a:pathLst>
                  <a:path h="153435" w="614579">
                    <a:moveTo>
                      <a:pt x="76718" y="0"/>
                    </a:moveTo>
                    <a:lnTo>
                      <a:pt x="537861" y="0"/>
                    </a:lnTo>
                    <a:cubicBezTo>
                      <a:pt x="558208" y="0"/>
                      <a:pt x="577721" y="8083"/>
                      <a:pt x="592109" y="22470"/>
                    </a:cubicBezTo>
                    <a:cubicBezTo>
                      <a:pt x="606496" y="36857"/>
                      <a:pt x="614579" y="56371"/>
                      <a:pt x="614579" y="76718"/>
                    </a:cubicBezTo>
                    <a:lnTo>
                      <a:pt x="614579" y="76718"/>
                    </a:lnTo>
                    <a:cubicBezTo>
                      <a:pt x="614579" y="97064"/>
                      <a:pt x="606496" y="116578"/>
                      <a:pt x="592109" y="130965"/>
                    </a:cubicBezTo>
                    <a:cubicBezTo>
                      <a:pt x="577721" y="145353"/>
                      <a:pt x="558208" y="153435"/>
                      <a:pt x="537861" y="153435"/>
                    </a:cubicBezTo>
                    <a:lnTo>
                      <a:pt x="76718" y="153435"/>
                    </a:lnTo>
                    <a:cubicBezTo>
                      <a:pt x="56371" y="153435"/>
                      <a:pt x="36857" y="145353"/>
                      <a:pt x="22470" y="130965"/>
                    </a:cubicBezTo>
                    <a:cubicBezTo>
                      <a:pt x="8083" y="116578"/>
                      <a:pt x="0" y="97064"/>
                      <a:pt x="0" y="76718"/>
                    </a:cubicBezTo>
                    <a:lnTo>
                      <a:pt x="0" y="76718"/>
                    </a:lnTo>
                    <a:cubicBezTo>
                      <a:pt x="0" y="56371"/>
                      <a:pt x="8083" y="36857"/>
                      <a:pt x="22470" y="22470"/>
                    </a:cubicBezTo>
                    <a:cubicBezTo>
                      <a:pt x="36857" y="8083"/>
                      <a:pt x="56371" y="0"/>
                      <a:pt x="76718" y="0"/>
                    </a:cubicBezTo>
                    <a:close/>
                  </a:path>
                </a:pathLst>
              </a:custGeom>
              <a:solidFill>
                <a:srgbClr val="AAD7D4"/>
              </a:solidFill>
            </p:spPr>
          </p:sp>
          <p:sp>
            <p:nvSpPr>
              <p:cNvPr name="TextBox 23" id="23"/>
              <p:cNvSpPr txBox="true"/>
              <p:nvPr/>
            </p:nvSpPr>
            <p:spPr>
              <a:xfrm>
                <a:off x="0" y="-38100"/>
                <a:ext cx="614579" cy="191535"/>
              </a:xfrm>
              <a:prstGeom prst="rect">
                <a:avLst/>
              </a:prstGeom>
            </p:spPr>
            <p:txBody>
              <a:bodyPr anchor="ctr" rtlCol="false" tIns="50800" lIns="50800" bIns="50800" rIns="50800"/>
              <a:lstStyle/>
              <a:p>
                <a:pPr algn="ctr">
                  <a:lnSpc>
                    <a:spcPts val="2659"/>
                  </a:lnSpc>
                </a:pPr>
              </a:p>
            </p:txBody>
          </p:sp>
        </p:grpSp>
        <p:sp>
          <p:nvSpPr>
            <p:cNvPr name="TextBox 24" id="24"/>
            <p:cNvSpPr txBox="true"/>
            <p:nvPr/>
          </p:nvSpPr>
          <p:spPr>
            <a:xfrm rot="0">
              <a:off x="0" y="-19050"/>
              <a:ext cx="3511798" cy="742527"/>
            </a:xfrm>
            <a:prstGeom prst="rect">
              <a:avLst/>
            </a:prstGeom>
          </p:spPr>
          <p:txBody>
            <a:bodyPr anchor="t" rtlCol="false" tIns="0" lIns="0" bIns="0" rIns="0">
              <a:spAutoFit/>
            </a:bodyPr>
            <a:lstStyle/>
            <a:p>
              <a:pPr algn="l" marL="0" indent="0" lvl="1">
                <a:lnSpc>
                  <a:spcPts val="4103"/>
                </a:lnSpc>
                <a:spcBef>
                  <a:spcPct val="0"/>
                </a:spcBef>
              </a:pPr>
              <a:r>
                <a:rPr lang="en-US" b="true" sz="3599">
                  <a:solidFill>
                    <a:srgbClr val="1C2120"/>
                  </a:solidFill>
                  <a:latin typeface="Poppins Bold"/>
                  <a:ea typeface="Poppins Bold"/>
                  <a:cs typeface="Poppins Bold"/>
                  <a:sym typeface="Poppins Bold"/>
                </a:rPr>
                <a:t>R$ 3.116,60</a:t>
              </a:r>
            </a:p>
          </p:txBody>
        </p:sp>
        <p:sp>
          <p:nvSpPr>
            <p:cNvPr name="TextBox 25" id="25"/>
            <p:cNvSpPr txBox="true"/>
            <p:nvPr/>
          </p:nvSpPr>
          <p:spPr>
            <a:xfrm rot="0">
              <a:off x="218678" y="1081053"/>
              <a:ext cx="2892628" cy="461254"/>
            </a:xfrm>
            <a:prstGeom prst="rect">
              <a:avLst/>
            </a:prstGeom>
          </p:spPr>
          <p:txBody>
            <a:bodyPr anchor="t" rtlCol="false" tIns="0" lIns="0" bIns="0" rIns="0">
              <a:spAutoFit/>
            </a:bodyPr>
            <a:lstStyle/>
            <a:p>
              <a:pPr algn="ctr" marL="0" indent="0" lvl="0">
                <a:lnSpc>
                  <a:spcPts val="2465"/>
                </a:lnSpc>
                <a:spcBef>
                  <a:spcPct val="0"/>
                </a:spcBef>
              </a:pPr>
              <a:r>
                <a:rPr lang="en-US" sz="2283">
                  <a:solidFill>
                    <a:srgbClr val="1C2120"/>
                  </a:solidFill>
                  <a:latin typeface="Poppins"/>
                  <a:ea typeface="Poppins"/>
                  <a:cs typeface="Poppins"/>
                  <a:sym typeface="Poppins"/>
                </a:rPr>
                <a:t>PIX</a:t>
              </a:r>
            </a:p>
          </p:txBody>
        </p:sp>
      </p:grpSp>
      <p:sp>
        <p:nvSpPr>
          <p:cNvPr name="Freeform 26" id="26"/>
          <p:cNvSpPr/>
          <p:nvPr/>
        </p:nvSpPr>
        <p:spPr>
          <a:xfrm flipH="false" flipV="false" rot="0">
            <a:off x="4622669" y="2570645"/>
            <a:ext cx="9042662" cy="5687738"/>
          </a:xfrm>
          <a:custGeom>
            <a:avLst/>
            <a:gdLst/>
            <a:ahLst/>
            <a:cxnLst/>
            <a:rect r="r" b="b" t="t" l="l"/>
            <a:pathLst>
              <a:path h="5687738" w="9042662">
                <a:moveTo>
                  <a:pt x="0" y="0"/>
                </a:moveTo>
                <a:lnTo>
                  <a:pt x="9042662" y="0"/>
                </a:lnTo>
                <a:lnTo>
                  <a:pt x="9042662" y="5687738"/>
                </a:lnTo>
                <a:lnTo>
                  <a:pt x="0" y="5687738"/>
                </a:lnTo>
                <a:lnTo>
                  <a:pt x="0" y="0"/>
                </a:lnTo>
                <a:close/>
              </a:path>
            </a:pathLst>
          </a:custGeom>
          <a:blipFill>
            <a:blip r:embed="rId2"/>
            <a:stretch>
              <a:fillRect l="0" t="0" r="0" b="0"/>
            </a:stretch>
          </a:blipFill>
        </p:spPr>
      </p:sp>
      <p:sp>
        <p:nvSpPr>
          <p:cNvPr name="TextBox 27" id="27"/>
          <p:cNvSpPr txBox="true"/>
          <p:nvPr/>
        </p:nvSpPr>
        <p:spPr>
          <a:xfrm rot="0">
            <a:off x="1832340" y="588499"/>
            <a:ext cx="14291338" cy="861352"/>
          </a:xfrm>
          <a:prstGeom prst="rect">
            <a:avLst/>
          </a:prstGeom>
        </p:spPr>
        <p:txBody>
          <a:bodyPr anchor="t" rtlCol="false" tIns="0" lIns="0" bIns="0" rIns="0">
            <a:spAutoFit/>
          </a:bodyPr>
          <a:lstStyle/>
          <a:p>
            <a:pPr algn="ctr">
              <a:lnSpc>
                <a:spcPts val="6313"/>
              </a:lnSpc>
            </a:pPr>
            <a:r>
              <a:rPr lang="en-US" b="true" sz="5538">
                <a:solidFill>
                  <a:srgbClr val="1C2120"/>
                </a:solidFill>
                <a:latin typeface="Poppins Bold"/>
                <a:ea typeface="Poppins Bold"/>
                <a:cs typeface="Poppins Bold"/>
                <a:sym typeface="Poppins Bold"/>
              </a:rPr>
              <a:t>Receita por forma de pagamento</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26698" y="8233707"/>
            <a:ext cx="5185518" cy="1024593"/>
            <a:chOff x="0" y="0"/>
            <a:chExt cx="6914025" cy="1366124"/>
          </a:xfrm>
        </p:grpSpPr>
        <p:grpSp>
          <p:nvGrpSpPr>
            <p:cNvPr name="Group 3" id="3"/>
            <p:cNvGrpSpPr/>
            <p:nvPr/>
          </p:nvGrpSpPr>
          <p:grpSpPr>
            <a:xfrm rot="0">
              <a:off x="0" y="0"/>
              <a:ext cx="1366124" cy="1366124"/>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AAD7D4"/>
              </a:solidFill>
            </p:spPr>
          </p:sp>
          <p:sp>
            <p:nvSpPr>
              <p:cNvPr name="TextBox 5" id="5"/>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false" flipV="false" rot="0">
              <a:off x="287453" y="292488"/>
              <a:ext cx="791218" cy="781148"/>
            </a:xfrm>
            <a:custGeom>
              <a:avLst/>
              <a:gdLst/>
              <a:ahLst/>
              <a:cxnLst/>
              <a:rect r="r" b="b" t="t" l="l"/>
              <a:pathLst>
                <a:path h="781148" w="791218">
                  <a:moveTo>
                    <a:pt x="0" y="0"/>
                  </a:moveTo>
                  <a:lnTo>
                    <a:pt x="791218" y="0"/>
                  </a:lnTo>
                  <a:lnTo>
                    <a:pt x="791218" y="781148"/>
                  </a:lnTo>
                  <a:lnTo>
                    <a:pt x="0" y="7811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7" id="7"/>
            <p:cNvGrpSpPr/>
            <p:nvPr/>
          </p:nvGrpSpPr>
          <p:grpSpPr>
            <a:xfrm rot="0">
              <a:off x="1850452" y="0"/>
              <a:ext cx="1366124" cy="1366124"/>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AAD7D4"/>
              </a:solidFill>
            </p:spPr>
          </p:sp>
          <p:sp>
            <p:nvSpPr>
              <p:cNvPr name="TextBox 9" id="9"/>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10" id="10"/>
            <p:cNvSpPr/>
            <p:nvPr/>
          </p:nvSpPr>
          <p:spPr>
            <a:xfrm flipH="false" flipV="false" rot="0">
              <a:off x="2072142" y="378556"/>
              <a:ext cx="922745" cy="609012"/>
            </a:xfrm>
            <a:custGeom>
              <a:avLst/>
              <a:gdLst/>
              <a:ahLst/>
              <a:cxnLst/>
              <a:rect r="r" b="b" t="t" l="l"/>
              <a:pathLst>
                <a:path h="609012" w="922745">
                  <a:moveTo>
                    <a:pt x="0" y="0"/>
                  </a:moveTo>
                  <a:lnTo>
                    <a:pt x="922745" y="0"/>
                  </a:lnTo>
                  <a:lnTo>
                    <a:pt x="922745" y="609012"/>
                  </a:lnTo>
                  <a:lnTo>
                    <a:pt x="0" y="60901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1" id="11"/>
            <p:cNvGrpSpPr/>
            <p:nvPr/>
          </p:nvGrpSpPr>
          <p:grpSpPr>
            <a:xfrm rot="0">
              <a:off x="3699176" y="0"/>
              <a:ext cx="1366124" cy="1366124"/>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AAD7D4"/>
              </a:solidFill>
            </p:spPr>
          </p:sp>
          <p:sp>
            <p:nvSpPr>
              <p:cNvPr name="TextBox 13" id="13"/>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14" id="14"/>
            <p:cNvSpPr/>
            <p:nvPr/>
          </p:nvSpPr>
          <p:spPr>
            <a:xfrm flipH="false" flipV="false" rot="0">
              <a:off x="3931309" y="419883"/>
              <a:ext cx="901859" cy="526358"/>
            </a:xfrm>
            <a:custGeom>
              <a:avLst/>
              <a:gdLst/>
              <a:ahLst/>
              <a:cxnLst/>
              <a:rect r="r" b="b" t="t" l="l"/>
              <a:pathLst>
                <a:path h="526358" w="901859">
                  <a:moveTo>
                    <a:pt x="0" y="0"/>
                  </a:moveTo>
                  <a:lnTo>
                    <a:pt x="901859" y="0"/>
                  </a:lnTo>
                  <a:lnTo>
                    <a:pt x="901859" y="526358"/>
                  </a:lnTo>
                  <a:lnTo>
                    <a:pt x="0" y="52635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5" id="15"/>
            <p:cNvGrpSpPr/>
            <p:nvPr/>
          </p:nvGrpSpPr>
          <p:grpSpPr>
            <a:xfrm rot="0">
              <a:off x="5547901" y="0"/>
              <a:ext cx="1366124" cy="1366124"/>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AAD7D4"/>
              </a:solidFill>
            </p:spPr>
          </p:sp>
          <p:sp>
            <p:nvSpPr>
              <p:cNvPr name="TextBox 17" id="1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18" id="18"/>
            <p:cNvSpPr/>
            <p:nvPr/>
          </p:nvSpPr>
          <p:spPr>
            <a:xfrm flipH="false" flipV="false" rot="0">
              <a:off x="5950725" y="250610"/>
              <a:ext cx="560475" cy="766819"/>
            </a:xfrm>
            <a:custGeom>
              <a:avLst/>
              <a:gdLst/>
              <a:ahLst/>
              <a:cxnLst/>
              <a:rect r="r" b="b" t="t" l="l"/>
              <a:pathLst>
                <a:path h="766819" w="560475">
                  <a:moveTo>
                    <a:pt x="0" y="0"/>
                  </a:moveTo>
                  <a:lnTo>
                    <a:pt x="560475" y="0"/>
                  </a:lnTo>
                  <a:lnTo>
                    <a:pt x="560475" y="766819"/>
                  </a:lnTo>
                  <a:lnTo>
                    <a:pt x="0" y="76681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sp>
        <p:nvSpPr>
          <p:cNvPr name="Freeform 19" id="19"/>
          <p:cNvSpPr/>
          <p:nvPr/>
        </p:nvSpPr>
        <p:spPr>
          <a:xfrm flipH="false" flipV="false" rot="0">
            <a:off x="7875363" y="3622940"/>
            <a:ext cx="9383937" cy="5635360"/>
          </a:xfrm>
          <a:custGeom>
            <a:avLst/>
            <a:gdLst/>
            <a:ahLst/>
            <a:cxnLst/>
            <a:rect r="r" b="b" t="t" l="l"/>
            <a:pathLst>
              <a:path h="5635360" w="9383937">
                <a:moveTo>
                  <a:pt x="0" y="0"/>
                </a:moveTo>
                <a:lnTo>
                  <a:pt x="9383937" y="0"/>
                </a:lnTo>
                <a:lnTo>
                  <a:pt x="9383937" y="5635360"/>
                </a:lnTo>
                <a:lnTo>
                  <a:pt x="0" y="5635360"/>
                </a:lnTo>
                <a:lnTo>
                  <a:pt x="0" y="0"/>
                </a:lnTo>
                <a:close/>
              </a:path>
            </a:pathLst>
          </a:custGeom>
          <a:blipFill>
            <a:blip r:embed="rId10"/>
            <a:stretch>
              <a:fillRect l="0" t="0" r="0" b="0"/>
            </a:stretch>
          </a:blipFill>
        </p:spPr>
      </p:sp>
      <p:sp>
        <p:nvSpPr>
          <p:cNvPr name="TextBox 20" id="20"/>
          <p:cNvSpPr txBox="true"/>
          <p:nvPr/>
        </p:nvSpPr>
        <p:spPr>
          <a:xfrm rot="0">
            <a:off x="1426698" y="4273026"/>
            <a:ext cx="6283041" cy="3245611"/>
          </a:xfrm>
          <a:prstGeom prst="rect">
            <a:avLst/>
          </a:prstGeom>
        </p:spPr>
        <p:txBody>
          <a:bodyPr anchor="t" rtlCol="false" tIns="0" lIns="0" bIns="0" rIns="0">
            <a:spAutoFit/>
          </a:bodyPr>
          <a:lstStyle/>
          <a:p>
            <a:pPr algn="l" marL="0" indent="0" lvl="0">
              <a:lnSpc>
                <a:spcPts val="2871"/>
              </a:lnSpc>
              <a:spcBef>
                <a:spcPct val="0"/>
              </a:spcBef>
            </a:pPr>
            <a:r>
              <a:rPr lang="en-US" sz="2126" spc="127">
                <a:solidFill>
                  <a:srgbClr val="000000"/>
                </a:solidFill>
                <a:latin typeface="DM Sans"/>
                <a:ea typeface="DM Sans"/>
                <a:cs typeface="DM Sans"/>
                <a:sym typeface="DM Sans"/>
              </a:rPr>
              <a:t>A amostra d</a:t>
            </a:r>
            <a:r>
              <a:rPr lang="en-US" sz="2126" spc="127" u="none">
                <a:solidFill>
                  <a:srgbClr val="000000"/>
                </a:solidFill>
                <a:latin typeface="DM Sans"/>
                <a:ea typeface="DM Sans"/>
                <a:cs typeface="DM Sans"/>
                <a:sym typeface="DM Sans"/>
              </a:rPr>
              <a:t>e faturamento distribuído por cidades pode ajudar no direcionamento de campanhas de marketing, cobrança ou isenção de frete e, combinada com outros indicadores (como quais produtos foram mais vendidos em cada região), podem auxiliar em decisões mais complexas, como a implantação de depósitos ou centros de distribuição em outras regiões.</a:t>
            </a:r>
          </a:p>
        </p:txBody>
      </p:sp>
      <p:sp>
        <p:nvSpPr>
          <p:cNvPr name="TextBox 21" id="21"/>
          <p:cNvSpPr txBox="true"/>
          <p:nvPr/>
        </p:nvSpPr>
        <p:spPr>
          <a:xfrm rot="0">
            <a:off x="1426698" y="2011096"/>
            <a:ext cx="9678741" cy="1575435"/>
          </a:xfrm>
          <a:prstGeom prst="rect">
            <a:avLst/>
          </a:prstGeom>
        </p:spPr>
        <p:txBody>
          <a:bodyPr anchor="t" rtlCol="false" tIns="0" lIns="0" bIns="0" rIns="0">
            <a:spAutoFit/>
          </a:bodyPr>
          <a:lstStyle/>
          <a:p>
            <a:pPr algn="ctr">
              <a:lnSpc>
                <a:spcPts val="5820"/>
              </a:lnSpc>
            </a:pPr>
            <a:r>
              <a:rPr lang="en-US" sz="6000" b="true">
                <a:solidFill>
                  <a:srgbClr val="1C2120"/>
                </a:solidFill>
                <a:latin typeface="Poppins Bold"/>
                <a:ea typeface="Poppins Bold"/>
                <a:cs typeface="Poppins Bold"/>
                <a:sym typeface="Poppins Bold"/>
              </a:rPr>
              <a:t>Faturamento por cidade</a:t>
            </a:r>
          </a:p>
          <a:p>
            <a:pPr algn="ctr">
              <a:lnSpc>
                <a:spcPts val="5820"/>
              </a:lnSpc>
            </a:pPr>
            <a:r>
              <a:rPr lang="en-US" b="true" sz="6000">
                <a:solidFill>
                  <a:srgbClr val="1C2120"/>
                </a:solidFill>
                <a:latin typeface="Poppins Bold"/>
                <a:ea typeface="Poppins Bold"/>
                <a:cs typeface="Poppins Bold"/>
                <a:sym typeface="Poppins Bold"/>
              </a:rPr>
              <a:t>(Top 10)</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26698" y="8233707"/>
            <a:ext cx="5185518" cy="1024593"/>
            <a:chOff x="0" y="0"/>
            <a:chExt cx="6914025" cy="1366124"/>
          </a:xfrm>
        </p:grpSpPr>
        <p:grpSp>
          <p:nvGrpSpPr>
            <p:cNvPr name="Group 3" id="3"/>
            <p:cNvGrpSpPr/>
            <p:nvPr/>
          </p:nvGrpSpPr>
          <p:grpSpPr>
            <a:xfrm rot="0">
              <a:off x="1850452" y="0"/>
              <a:ext cx="1366124" cy="1366124"/>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AAD7D4"/>
              </a:solidFill>
            </p:spPr>
          </p:sp>
          <p:sp>
            <p:nvSpPr>
              <p:cNvPr name="TextBox 5" id="5"/>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false" flipV="false" rot="0">
              <a:off x="2072142" y="378556"/>
              <a:ext cx="922745" cy="609012"/>
            </a:xfrm>
            <a:custGeom>
              <a:avLst/>
              <a:gdLst/>
              <a:ahLst/>
              <a:cxnLst/>
              <a:rect r="r" b="b" t="t" l="l"/>
              <a:pathLst>
                <a:path h="609012" w="922745">
                  <a:moveTo>
                    <a:pt x="0" y="0"/>
                  </a:moveTo>
                  <a:lnTo>
                    <a:pt x="922745" y="0"/>
                  </a:lnTo>
                  <a:lnTo>
                    <a:pt x="922745" y="609012"/>
                  </a:lnTo>
                  <a:lnTo>
                    <a:pt x="0" y="6090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7" id="7"/>
            <p:cNvGrpSpPr/>
            <p:nvPr/>
          </p:nvGrpSpPr>
          <p:grpSpPr>
            <a:xfrm rot="0">
              <a:off x="3699176" y="0"/>
              <a:ext cx="1366124" cy="1366124"/>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AAD7D4"/>
              </a:solidFill>
            </p:spPr>
          </p:sp>
          <p:sp>
            <p:nvSpPr>
              <p:cNvPr name="TextBox 9" id="9"/>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10" id="10"/>
            <p:cNvSpPr/>
            <p:nvPr/>
          </p:nvSpPr>
          <p:spPr>
            <a:xfrm flipH="false" flipV="false" rot="0">
              <a:off x="4053634" y="284095"/>
              <a:ext cx="657208" cy="797935"/>
            </a:xfrm>
            <a:custGeom>
              <a:avLst/>
              <a:gdLst/>
              <a:ahLst/>
              <a:cxnLst/>
              <a:rect r="r" b="b" t="t" l="l"/>
              <a:pathLst>
                <a:path h="797935" w="657208">
                  <a:moveTo>
                    <a:pt x="0" y="0"/>
                  </a:moveTo>
                  <a:lnTo>
                    <a:pt x="657209" y="0"/>
                  </a:lnTo>
                  <a:lnTo>
                    <a:pt x="657209" y="797934"/>
                  </a:lnTo>
                  <a:lnTo>
                    <a:pt x="0" y="79793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1" id="11"/>
            <p:cNvGrpSpPr/>
            <p:nvPr/>
          </p:nvGrpSpPr>
          <p:grpSpPr>
            <a:xfrm rot="0">
              <a:off x="0" y="0"/>
              <a:ext cx="1366124" cy="1366124"/>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AAD7D4"/>
              </a:solidFill>
            </p:spPr>
          </p:sp>
          <p:sp>
            <p:nvSpPr>
              <p:cNvPr name="TextBox 13" id="13"/>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14" id="14"/>
            <p:cNvSpPr/>
            <p:nvPr/>
          </p:nvSpPr>
          <p:spPr>
            <a:xfrm flipH="false" flipV="false" rot="0">
              <a:off x="266796" y="319019"/>
              <a:ext cx="832531" cy="728086"/>
            </a:xfrm>
            <a:custGeom>
              <a:avLst/>
              <a:gdLst/>
              <a:ahLst/>
              <a:cxnLst/>
              <a:rect r="r" b="b" t="t" l="l"/>
              <a:pathLst>
                <a:path h="728086" w="832531">
                  <a:moveTo>
                    <a:pt x="0" y="0"/>
                  </a:moveTo>
                  <a:lnTo>
                    <a:pt x="832532" y="0"/>
                  </a:lnTo>
                  <a:lnTo>
                    <a:pt x="832532" y="728086"/>
                  </a:lnTo>
                  <a:lnTo>
                    <a:pt x="0" y="72808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5" id="15"/>
            <p:cNvGrpSpPr/>
            <p:nvPr/>
          </p:nvGrpSpPr>
          <p:grpSpPr>
            <a:xfrm rot="0">
              <a:off x="5547901" y="0"/>
              <a:ext cx="1366124" cy="1366124"/>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AAD7D4"/>
              </a:solidFill>
            </p:spPr>
          </p:sp>
          <p:sp>
            <p:nvSpPr>
              <p:cNvPr name="TextBox 17" id="1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18" id="18"/>
            <p:cNvSpPr/>
            <p:nvPr/>
          </p:nvSpPr>
          <p:spPr>
            <a:xfrm flipH="false" flipV="false" rot="0">
              <a:off x="5950725" y="250610"/>
              <a:ext cx="560475" cy="766819"/>
            </a:xfrm>
            <a:custGeom>
              <a:avLst/>
              <a:gdLst/>
              <a:ahLst/>
              <a:cxnLst/>
              <a:rect r="r" b="b" t="t" l="l"/>
              <a:pathLst>
                <a:path h="766819" w="560475">
                  <a:moveTo>
                    <a:pt x="0" y="0"/>
                  </a:moveTo>
                  <a:lnTo>
                    <a:pt x="560475" y="0"/>
                  </a:lnTo>
                  <a:lnTo>
                    <a:pt x="560475" y="766819"/>
                  </a:lnTo>
                  <a:lnTo>
                    <a:pt x="0" y="76681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sp>
        <p:nvSpPr>
          <p:cNvPr name="Freeform 19" id="19"/>
          <p:cNvSpPr/>
          <p:nvPr/>
        </p:nvSpPr>
        <p:spPr>
          <a:xfrm flipH="false" flipV="false" rot="0">
            <a:off x="7875363" y="3586531"/>
            <a:ext cx="9383937" cy="5635360"/>
          </a:xfrm>
          <a:custGeom>
            <a:avLst/>
            <a:gdLst/>
            <a:ahLst/>
            <a:cxnLst/>
            <a:rect r="r" b="b" t="t" l="l"/>
            <a:pathLst>
              <a:path h="5635360" w="9383937">
                <a:moveTo>
                  <a:pt x="0" y="0"/>
                </a:moveTo>
                <a:lnTo>
                  <a:pt x="9383937" y="0"/>
                </a:lnTo>
                <a:lnTo>
                  <a:pt x="9383937" y="5635361"/>
                </a:lnTo>
                <a:lnTo>
                  <a:pt x="0" y="5635361"/>
                </a:lnTo>
                <a:lnTo>
                  <a:pt x="0" y="0"/>
                </a:lnTo>
                <a:close/>
              </a:path>
            </a:pathLst>
          </a:custGeom>
          <a:blipFill>
            <a:blip r:embed="rId10"/>
            <a:stretch>
              <a:fillRect l="0" t="0" r="0" b="0"/>
            </a:stretch>
          </a:blipFill>
        </p:spPr>
      </p:sp>
      <p:sp>
        <p:nvSpPr>
          <p:cNvPr name="TextBox 20" id="20"/>
          <p:cNvSpPr txBox="true"/>
          <p:nvPr/>
        </p:nvSpPr>
        <p:spPr>
          <a:xfrm rot="0">
            <a:off x="1426698" y="4968351"/>
            <a:ext cx="6283041" cy="1435861"/>
          </a:xfrm>
          <a:prstGeom prst="rect">
            <a:avLst/>
          </a:prstGeom>
        </p:spPr>
        <p:txBody>
          <a:bodyPr anchor="t" rtlCol="false" tIns="0" lIns="0" bIns="0" rIns="0">
            <a:spAutoFit/>
          </a:bodyPr>
          <a:lstStyle/>
          <a:p>
            <a:pPr algn="l" marL="0" indent="0" lvl="0">
              <a:lnSpc>
                <a:spcPts val="2871"/>
              </a:lnSpc>
              <a:spcBef>
                <a:spcPct val="0"/>
              </a:spcBef>
            </a:pPr>
            <a:r>
              <a:rPr lang="en-US" sz="2126" spc="127">
                <a:solidFill>
                  <a:srgbClr val="000000"/>
                </a:solidFill>
                <a:latin typeface="DM Sans"/>
                <a:ea typeface="DM Sans"/>
                <a:cs typeface="DM Sans"/>
                <a:sym typeface="DM Sans"/>
              </a:rPr>
              <a:t>A amostra d</a:t>
            </a:r>
            <a:r>
              <a:rPr lang="en-US" sz="2126" spc="127" u="none">
                <a:solidFill>
                  <a:srgbClr val="000000"/>
                </a:solidFill>
                <a:latin typeface="DM Sans"/>
                <a:ea typeface="DM Sans"/>
                <a:cs typeface="DM Sans"/>
                <a:sym typeface="DM Sans"/>
              </a:rPr>
              <a:t>e distribuição de clientes por região pode auxiliar na campanhas de marketing, criação de promoções e ajuste de estoque por categoria.</a:t>
            </a:r>
          </a:p>
        </p:txBody>
      </p:sp>
      <p:sp>
        <p:nvSpPr>
          <p:cNvPr name="TextBox 21" id="21"/>
          <p:cNvSpPr txBox="true"/>
          <p:nvPr/>
        </p:nvSpPr>
        <p:spPr>
          <a:xfrm rot="0">
            <a:off x="1426698" y="2011096"/>
            <a:ext cx="11140633" cy="1575435"/>
          </a:xfrm>
          <a:prstGeom prst="rect">
            <a:avLst/>
          </a:prstGeom>
        </p:spPr>
        <p:txBody>
          <a:bodyPr anchor="t" rtlCol="false" tIns="0" lIns="0" bIns="0" rIns="0">
            <a:spAutoFit/>
          </a:bodyPr>
          <a:lstStyle/>
          <a:p>
            <a:pPr algn="ctr">
              <a:lnSpc>
                <a:spcPts val="5820"/>
              </a:lnSpc>
            </a:pPr>
            <a:r>
              <a:rPr lang="en-US" sz="6000" b="true">
                <a:solidFill>
                  <a:srgbClr val="1C2120"/>
                </a:solidFill>
                <a:latin typeface="Poppins Bold"/>
                <a:ea typeface="Poppins Bold"/>
                <a:cs typeface="Poppins Bold"/>
                <a:sym typeface="Poppins Bold"/>
              </a:rPr>
              <a:t>Cidades com mais clientes</a:t>
            </a:r>
          </a:p>
          <a:p>
            <a:pPr algn="ctr">
              <a:lnSpc>
                <a:spcPts val="5820"/>
              </a:lnSpc>
            </a:pPr>
            <a:r>
              <a:rPr lang="en-US" b="true" sz="6000">
                <a:solidFill>
                  <a:srgbClr val="1C2120"/>
                </a:solidFill>
                <a:latin typeface="Poppins Bold"/>
                <a:ea typeface="Poppins Bold"/>
                <a:cs typeface="Poppins Bold"/>
                <a:sym typeface="Poppins Bold"/>
              </a:rPr>
              <a:t>(Top 10)</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7414178" y="4439857"/>
            <a:ext cx="9683317" cy="4818443"/>
          </a:xfrm>
          <a:custGeom>
            <a:avLst/>
            <a:gdLst/>
            <a:ahLst/>
            <a:cxnLst/>
            <a:rect r="r" b="b" t="t" l="l"/>
            <a:pathLst>
              <a:path h="4818443" w="9683317">
                <a:moveTo>
                  <a:pt x="0" y="0"/>
                </a:moveTo>
                <a:lnTo>
                  <a:pt x="9683318" y="0"/>
                </a:lnTo>
                <a:lnTo>
                  <a:pt x="9683318" y="4818443"/>
                </a:lnTo>
                <a:lnTo>
                  <a:pt x="0" y="4818443"/>
                </a:lnTo>
                <a:lnTo>
                  <a:pt x="0" y="0"/>
                </a:lnTo>
                <a:close/>
              </a:path>
            </a:pathLst>
          </a:custGeom>
          <a:blipFill>
            <a:blip r:embed="rId2"/>
            <a:stretch>
              <a:fillRect l="0" t="-212" r="-3300" b="-212"/>
            </a:stretch>
          </a:blipFill>
        </p:spPr>
      </p:sp>
      <p:sp>
        <p:nvSpPr>
          <p:cNvPr name="TextBox 3" id="3"/>
          <p:cNvSpPr txBox="true"/>
          <p:nvPr/>
        </p:nvSpPr>
        <p:spPr>
          <a:xfrm rot="0">
            <a:off x="1426698" y="4401757"/>
            <a:ext cx="5688846" cy="3406058"/>
          </a:xfrm>
          <a:prstGeom prst="rect">
            <a:avLst/>
          </a:prstGeom>
        </p:spPr>
        <p:txBody>
          <a:bodyPr anchor="t" rtlCol="false" tIns="0" lIns="0" bIns="0" rIns="0">
            <a:spAutoFit/>
          </a:bodyPr>
          <a:lstStyle/>
          <a:p>
            <a:pPr algn="l" marL="0" indent="0" lvl="0">
              <a:lnSpc>
                <a:spcPts val="3005"/>
              </a:lnSpc>
              <a:spcBef>
                <a:spcPct val="0"/>
              </a:spcBef>
            </a:pPr>
            <a:r>
              <a:rPr lang="en-US" sz="2226" spc="133">
                <a:solidFill>
                  <a:srgbClr val="000000"/>
                </a:solidFill>
                <a:latin typeface="DM Sans"/>
                <a:ea typeface="DM Sans"/>
                <a:cs typeface="DM Sans"/>
                <a:sym typeface="DM Sans"/>
              </a:rPr>
              <a:t>Combinando itens em estoque com o desempenho de vendas, este indicador monta uma lista de produtos que podem estar ocupando espaço valioso em estoque, permitindo que se tomem decisões sobre promoções, liquidações ou até mesmo a descontinuação desses itens.</a:t>
            </a:r>
          </a:p>
        </p:txBody>
      </p:sp>
      <p:sp>
        <p:nvSpPr>
          <p:cNvPr name="TextBox 4" id="4"/>
          <p:cNvSpPr txBox="true"/>
          <p:nvPr/>
        </p:nvSpPr>
        <p:spPr>
          <a:xfrm rot="0">
            <a:off x="1426698" y="2011096"/>
            <a:ext cx="11724403" cy="1575435"/>
          </a:xfrm>
          <a:prstGeom prst="rect">
            <a:avLst/>
          </a:prstGeom>
        </p:spPr>
        <p:txBody>
          <a:bodyPr anchor="t" rtlCol="false" tIns="0" lIns="0" bIns="0" rIns="0">
            <a:spAutoFit/>
          </a:bodyPr>
          <a:lstStyle/>
          <a:p>
            <a:pPr algn="ctr">
              <a:lnSpc>
                <a:spcPts val="5820"/>
              </a:lnSpc>
            </a:pPr>
            <a:r>
              <a:rPr lang="en-US" sz="6000" b="true">
                <a:solidFill>
                  <a:srgbClr val="1C2120"/>
                </a:solidFill>
                <a:latin typeface="Poppins Bold"/>
                <a:ea typeface="Poppins Bold"/>
                <a:cs typeface="Poppins Bold"/>
                <a:sym typeface="Poppins Bold"/>
              </a:rPr>
              <a:t>Produtos com maior estoque</a:t>
            </a:r>
          </a:p>
          <a:p>
            <a:pPr algn="ctr">
              <a:lnSpc>
                <a:spcPts val="5820"/>
              </a:lnSpc>
            </a:pPr>
            <a:r>
              <a:rPr lang="en-US" b="true" sz="6000">
                <a:solidFill>
                  <a:srgbClr val="1C2120"/>
                </a:solidFill>
                <a:latin typeface="Poppins Bold"/>
                <a:ea typeface="Poppins Bold"/>
                <a:cs typeface="Poppins Bold"/>
                <a:sym typeface="Poppins Bold"/>
              </a:rPr>
              <a:t>(Top 5)</a:t>
            </a:r>
          </a:p>
        </p:txBody>
      </p:sp>
      <p:grpSp>
        <p:nvGrpSpPr>
          <p:cNvPr name="Group 5" id="5"/>
          <p:cNvGrpSpPr/>
          <p:nvPr/>
        </p:nvGrpSpPr>
        <p:grpSpPr>
          <a:xfrm rot="0">
            <a:off x="1426698" y="8233707"/>
            <a:ext cx="3857217" cy="1024593"/>
            <a:chOff x="0" y="0"/>
            <a:chExt cx="5142956" cy="1366124"/>
          </a:xfrm>
        </p:grpSpPr>
        <p:grpSp>
          <p:nvGrpSpPr>
            <p:cNvPr name="Group 6" id="6"/>
            <p:cNvGrpSpPr/>
            <p:nvPr/>
          </p:nvGrpSpPr>
          <p:grpSpPr>
            <a:xfrm rot="0">
              <a:off x="0" y="0"/>
              <a:ext cx="1366124" cy="1366124"/>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AAD7D4"/>
              </a:solidFill>
            </p:spPr>
          </p:sp>
          <p:sp>
            <p:nvSpPr>
              <p:cNvPr name="TextBox 8" id="8"/>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9" id="9"/>
            <p:cNvSpPr/>
            <p:nvPr/>
          </p:nvSpPr>
          <p:spPr>
            <a:xfrm flipH="false" flipV="false" rot="0">
              <a:off x="287453" y="292488"/>
              <a:ext cx="791218" cy="781148"/>
            </a:xfrm>
            <a:custGeom>
              <a:avLst/>
              <a:gdLst/>
              <a:ahLst/>
              <a:cxnLst/>
              <a:rect r="r" b="b" t="t" l="l"/>
              <a:pathLst>
                <a:path h="781148" w="791218">
                  <a:moveTo>
                    <a:pt x="0" y="0"/>
                  </a:moveTo>
                  <a:lnTo>
                    <a:pt x="791218" y="0"/>
                  </a:lnTo>
                  <a:lnTo>
                    <a:pt x="791218" y="781148"/>
                  </a:lnTo>
                  <a:lnTo>
                    <a:pt x="0" y="78114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0" id="10"/>
            <p:cNvGrpSpPr/>
            <p:nvPr/>
          </p:nvGrpSpPr>
          <p:grpSpPr>
            <a:xfrm rot="0">
              <a:off x="1890008" y="0"/>
              <a:ext cx="1366124" cy="1366124"/>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AAD7D4"/>
              </a:solidFill>
            </p:spPr>
          </p:sp>
          <p:sp>
            <p:nvSpPr>
              <p:cNvPr name="TextBox 12" id="12"/>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3" id="13"/>
            <p:cNvGrpSpPr/>
            <p:nvPr/>
          </p:nvGrpSpPr>
          <p:grpSpPr>
            <a:xfrm rot="0">
              <a:off x="3776832" y="0"/>
              <a:ext cx="1366124" cy="1366124"/>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AAD7D4"/>
              </a:solidFill>
            </p:spPr>
          </p:sp>
          <p:sp>
            <p:nvSpPr>
              <p:cNvPr name="TextBox 15" id="15"/>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16" id="16"/>
            <p:cNvSpPr/>
            <p:nvPr/>
          </p:nvSpPr>
          <p:spPr>
            <a:xfrm flipH="false" flipV="false" rot="0">
              <a:off x="4028481" y="324787"/>
              <a:ext cx="862826" cy="757242"/>
            </a:xfrm>
            <a:custGeom>
              <a:avLst/>
              <a:gdLst/>
              <a:ahLst/>
              <a:cxnLst/>
              <a:rect r="r" b="b" t="t" l="l"/>
              <a:pathLst>
                <a:path h="757242" w="862826">
                  <a:moveTo>
                    <a:pt x="0" y="0"/>
                  </a:moveTo>
                  <a:lnTo>
                    <a:pt x="862826" y="0"/>
                  </a:lnTo>
                  <a:lnTo>
                    <a:pt x="862826" y="757242"/>
                  </a:lnTo>
                  <a:lnTo>
                    <a:pt x="0" y="75724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sp>
        <p:nvSpPr>
          <p:cNvPr name="Freeform 17" id="17"/>
          <p:cNvSpPr/>
          <p:nvPr/>
        </p:nvSpPr>
        <p:spPr>
          <a:xfrm flipH="false" flipV="false" rot="0">
            <a:off x="3110048" y="8446778"/>
            <a:ext cx="492906" cy="598451"/>
          </a:xfrm>
          <a:custGeom>
            <a:avLst/>
            <a:gdLst/>
            <a:ahLst/>
            <a:cxnLst/>
            <a:rect r="r" b="b" t="t" l="l"/>
            <a:pathLst>
              <a:path h="598451" w="492906">
                <a:moveTo>
                  <a:pt x="0" y="0"/>
                </a:moveTo>
                <a:lnTo>
                  <a:pt x="492906" y="0"/>
                </a:lnTo>
                <a:lnTo>
                  <a:pt x="492906" y="598451"/>
                </a:lnTo>
                <a:lnTo>
                  <a:pt x="0" y="59845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p:cSld>
    <p:bg>
      <p:bgPr>
        <a:solidFill>
          <a:srgbClr val="AAD7D4"/>
        </a:solidFill>
      </p:bgPr>
    </p:bg>
    <p:spTree>
      <p:nvGrpSpPr>
        <p:cNvPr id="1" name=""/>
        <p:cNvGrpSpPr/>
        <p:nvPr/>
      </p:nvGrpSpPr>
      <p:grpSpPr>
        <a:xfrm>
          <a:off x="0" y="0"/>
          <a:ext cx="0" cy="0"/>
          <a:chOff x="0" y="0"/>
          <a:chExt cx="0" cy="0"/>
        </a:xfrm>
      </p:grpSpPr>
      <p:sp>
        <p:nvSpPr>
          <p:cNvPr name="TextBox 2" id="2"/>
          <p:cNvSpPr txBox="true"/>
          <p:nvPr/>
        </p:nvSpPr>
        <p:spPr>
          <a:xfrm rot="0">
            <a:off x="3182017" y="4063522"/>
            <a:ext cx="11923966" cy="1563044"/>
          </a:xfrm>
          <a:prstGeom prst="rect">
            <a:avLst/>
          </a:prstGeom>
        </p:spPr>
        <p:txBody>
          <a:bodyPr anchor="t" rtlCol="false" tIns="0" lIns="0" bIns="0" rIns="0">
            <a:spAutoFit/>
          </a:bodyPr>
          <a:lstStyle/>
          <a:p>
            <a:pPr algn="ctr">
              <a:lnSpc>
                <a:spcPts val="10460"/>
              </a:lnSpc>
            </a:pPr>
            <a:r>
              <a:rPr lang="en-US" b="true" sz="12023">
                <a:solidFill>
                  <a:srgbClr val="1C2120"/>
                </a:solidFill>
                <a:latin typeface="Poppins Bold"/>
                <a:ea typeface="Poppins Bold"/>
                <a:cs typeface="Poppins Bold"/>
                <a:sym typeface="Poppins Bold"/>
              </a:rPr>
              <a:t>Obrigado!</a:t>
            </a:r>
          </a:p>
        </p:txBody>
      </p:sp>
      <p:grpSp>
        <p:nvGrpSpPr>
          <p:cNvPr name="Group 3" id="3"/>
          <p:cNvGrpSpPr/>
          <p:nvPr/>
        </p:nvGrpSpPr>
        <p:grpSpPr>
          <a:xfrm rot="0">
            <a:off x="5652409" y="6483944"/>
            <a:ext cx="6983181" cy="669188"/>
            <a:chOff x="0" y="0"/>
            <a:chExt cx="1839192" cy="176247"/>
          </a:xfrm>
        </p:grpSpPr>
        <p:sp>
          <p:nvSpPr>
            <p:cNvPr name="Freeform 4" id="4"/>
            <p:cNvSpPr/>
            <p:nvPr/>
          </p:nvSpPr>
          <p:spPr>
            <a:xfrm flipH="false" flipV="false" rot="0">
              <a:off x="0" y="0"/>
              <a:ext cx="1839192" cy="176247"/>
            </a:xfrm>
            <a:custGeom>
              <a:avLst/>
              <a:gdLst/>
              <a:ahLst/>
              <a:cxnLst/>
              <a:rect r="r" b="b" t="t" l="l"/>
              <a:pathLst>
                <a:path h="176247" w="1839192">
                  <a:moveTo>
                    <a:pt x="0" y="0"/>
                  </a:moveTo>
                  <a:lnTo>
                    <a:pt x="1839192" y="0"/>
                  </a:lnTo>
                  <a:lnTo>
                    <a:pt x="1839192" y="176247"/>
                  </a:lnTo>
                  <a:lnTo>
                    <a:pt x="0" y="176247"/>
                  </a:lnTo>
                  <a:close/>
                </a:path>
              </a:pathLst>
            </a:custGeom>
            <a:solidFill>
              <a:srgbClr val="AAD7D4"/>
            </a:solidFill>
            <a:ln w="28575" cap="sq">
              <a:solidFill>
                <a:srgbClr val="1C2120"/>
              </a:solidFill>
              <a:prstDash val="solid"/>
              <a:miter/>
            </a:ln>
          </p:spPr>
        </p:sp>
        <p:sp>
          <p:nvSpPr>
            <p:cNvPr name="TextBox 5" id="5"/>
            <p:cNvSpPr txBox="true"/>
            <p:nvPr/>
          </p:nvSpPr>
          <p:spPr>
            <a:xfrm>
              <a:off x="0" y="-38100"/>
              <a:ext cx="1839192" cy="214347"/>
            </a:xfrm>
            <a:prstGeom prst="rect">
              <a:avLst/>
            </a:prstGeom>
          </p:spPr>
          <p:txBody>
            <a:bodyPr anchor="ctr" rtlCol="false" tIns="50800" lIns="50800" bIns="50800" rIns="50800"/>
            <a:lstStyle/>
            <a:p>
              <a:pPr algn="ctr">
                <a:lnSpc>
                  <a:spcPts val="2659"/>
                </a:lnSpc>
              </a:pPr>
            </a:p>
          </p:txBody>
        </p:sp>
      </p:grpSp>
      <p:sp>
        <p:nvSpPr>
          <p:cNvPr name="TextBox 6" id="6"/>
          <p:cNvSpPr txBox="true"/>
          <p:nvPr/>
        </p:nvSpPr>
        <p:spPr>
          <a:xfrm rot="0">
            <a:off x="5916295" y="6596419"/>
            <a:ext cx="6617965" cy="482339"/>
          </a:xfrm>
          <a:prstGeom prst="rect">
            <a:avLst/>
          </a:prstGeom>
        </p:spPr>
        <p:txBody>
          <a:bodyPr anchor="t" rtlCol="false" tIns="0" lIns="0" bIns="0" rIns="0">
            <a:spAutoFit/>
          </a:bodyPr>
          <a:lstStyle/>
          <a:p>
            <a:pPr algn="ctr">
              <a:lnSpc>
                <a:spcPts val="3445"/>
              </a:lnSpc>
            </a:pPr>
            <a:r>
              <a:rPr lang="en-US" sz="3445" spc="-68">
                <a:solidFill>
                  <a:srgbClr val="1C2120"/>
                </a:solidFill>
                <a:latin typeface="Poppins"/>
                <a:ea typeface="Poppins"/>
                <a:cs typeface="Poppins"/>
                <a:sym typeface="Poppins"/>
              </a:rPr>
              <a:t>GRUPO 1.5</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DAGxBF9t7Vg</dc:identifier>
  <dcterms:modified xsi:type="dcterms:W3CDTF">2011-08-01T06:04:30Z</dcterms:modified>
  <cp:revision>1</cp:revision>
  <dc:title>Livraria devsaber</dc:title>
</cp:coreProperties>
</file>